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1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1" r:id="rId5"/>
    <p:sldId id="288" r:id="rId6"/>
    <p:sldId id="372" r:id="rId7"/>
    <p:sldId id="373" r:id="rId8"/>
    <p:sldId id="374" r:id="rId9"/>
    <p:sldId id="375" r:id="rId10"/>
    <p:sldId id="424" r:id="rId11"/>
    <p:sldId id="376" r:id="rId12"/>
    <p:sldId id="377" r:id="rId13"/>
    <p:sldId id="378" r:id="rId14"/>
    <p:sldId id="379" r:id="rId15"/>
    <p:sldId id="380" r:id="rId16"/>
    <p:sldId id="381" r:id="rId17"/>
    <p:sldId id="382" r:id="rId18"/>
    <p:sldId id="383" r:id="rId19"/>
    <p:sldId id="384" r:id="rId20"/>
    <p:sldId id="385" r:id="rId21"/>
    <p:sldId id="386" r:id="rId22"/>
    <p:sldId id="387" r:id="rId23"/>
    <p:sldId id="388" r:id="rId24"/>
    <p:sldId id="389" r:id="rId25"/>
    <p:sldId id="390" r:id="rId26"/>
    <p:sldId id="391" r:id="rId27"/>
    <p:sldId id="392" r:id="rId28"/>
    <p:sldId id="393" r:id="rId29"/>
    <p:sldId id="394" r:id="rId30"/>
    <p:sldId id="395" r:id="rId31"/>
    <p:sldId id="396" r:id="rId32"/>
    <p:sldId id="312" r:id="rId33"/>
    <p:sldId id="346" r:id="rId34"/>
    <p:sldId id="347" r:id="rId35"/>
    <p:sldId id="348" r:id="rId36"/>
    <p:sldId id="323" r:id="rId37"/>
    <p:sldId id="324" r:id="rId38"/>
    <p:sldId id="325" r:id="rId39"/>
    <p:sldId id="327" r:id="rId40"/>
    <p:sldId id="328" r:id="rId41"/>
    <p:sldId id="326" r:id="rId42"/>
    <p:sldId id="315" r:id="rId43"/>
    <p:sldId id="316" r:id="rId44"/>
    <p:sldId id="317" r:id="rId45"/>
    <p:sldId id="341" r:id="rId46"/>
    <p:sldId id="342" r:id="rId47"/>
    <p:sldId id="343" r:id="rId48"/>
    <p:sldId id="344" r:id="rId49"/>
    <p:sldId id="345" r:id="rId50"/>
    <p:sldId id="313" r:id="rId51"/>
    <p:sldId id="329" r:id="rId52"/>
    <p:sldId id="330" r:id="rId53"/>
    <p:sldId id="331" r:id="rId54"/>
    <p:sldId id="332" r:id="rId55"/>
    <p:sldId id="333" r:id="rId56"/>
    <p:sldId id="334" r:id="rId57"/>
    <p:sldId id="426" r:id="rId58"/>
    <p:sldId id="259"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E0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showGuides="1">
      <p:cViewPr varScale="1">
        <p:scale>
          <a:sx n="111" d="100"/>
          <a:sy n="111" d="100"/>
        </p:scale>
        <p:origin x="510" y="96"/>
      </p:cViewPr>
      <p:guideLst>
        <p:guide orient="horz" pos="2234"/>
        <p:guide pos="2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customXml" Target="../customXml/item1.xml"/><Relationship Id="rId63" Type="http://schemas.openxmlformats.org/officeDocument/2006/relationships/customXmlProps" Target="../customXml/itemProps13.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209D490-3832-48CE-88A7-42E5FEB0B799}" type="doc">
      <dgm:prSet loTypeId="urn:microsoft.com/office/officeart/2005/8/layout/venn3" loCatId="relationship" qsTypeId="urn:microsoft.com/office/officeart/2005/8/quickstyle/simple1" qsCatId="simple" csTypeId="urn:microsoft.com/office/officeart/2005/8/colors/accent1_2" csCatId="accent1" phldr="0"/>
      <dgm:spPr/>
      <dgm:t>
        <a:bodyPr/>
        <a:p>
          <a:endParaRPr lang="zh-CN" altLang="en-US"/>
        </a:p>
      </dgm:t>
    </dgm:pt>
    <dgm:pt modelId="{16FF3CD7-CD1B-43E7-ADA1-9BD0ABDE7453}">
      <dgm:prSet phldrT="[文本]" phldr="0" custT="1"/>
      <dgm:spPr/>
      <dgm:t>
        <a:bodyPr vert="horz" wrap="square"/>
        <a:p>
          <a:pPr>
            <a:lnSpc>
              <a:spcPct val="100000"/>
            </a:lnSpc>
            <a:spcBef>
              <a:spcPct val="0"/>
            </a:spcBef>
            <a:spcAft>
              <a:spcPct val="35000"/>
            </a:spcAft>
          </a:pPr>
          <a:r>
            <a:rPr lang="zh-CN" altLang="en-US" sz="2000"/>
            <a:t>采集行为</a:t>
          </a:r>
          <a:r>
            <a:rPr lang="zh-CN" altLang="en-US" sz="2000"/>
            <a:t>主</a:t>
          </a:r>
          <a:r>
            <a:rPr lang="zh-CN" altLang="en-US" sz="2000"/>
            <a:t>体</a:t>
          </a:r>
          <a:r>
            <a:rPr lang="zh-CN" altLang="en-US" sz="2000"/>
            <a:t/>
          </a:r>
          <a:endParaRPr lang="zh-CN" altLang="en-US" sz="2000"/>
        </a:p>
      </dgm:t>
    </dgm:pt>
    <dgm:pt modelId="{01158443-6035-4DDC-8D78-2B6A8E21AFAE}" cxnId="{8707E1C8-F86B-490C-8D1C-59D1B9F7A6A2}" type="parTrans">
      <dgm:prSet/>
      <dgm:spPr/>
      <dgm:t>
        <a:bodyPr/>
        <a:p>
          <a:endParaRPr lang="zh-CN" altLang="en-US"/>
        </a:p>
      </dgm:t>
    </dgm:pt>
    <dgm:pt modelId="{085E6240-A1E5-44C7-807D-136724990C00}" cxnId="{8707E1C8-F86B-490C-8D1C-59D1B9F7A6A2}" type="sibTrans">
      <dgm:prSet/>
      <dgm:spPr/>
      <dgm:t>
        <a:bodyPr/>
        <a:p>
          <a:endParaRPr lang="zh-CN" altLang="en-US"/>
        </a:p>
      </dgm:t>
    </dgm:pt>
    <dgm:pt modelId="{5CC2ECAC-253E-42C2-B5D0-20CB09C9A6EC}">
      <dgm:prSet phldrT="[文本]" phldr="0" custT="1"/>
      <dgm:spPr/>
      <dgm:t>
        <a:bodyPr vert="horz" wrap="square"/>
        <a:p>
          <a:pPr>
            <a:lnSpc>
              <a:spcPct val="100000"/>
            </a:lnSpc>
            <a:spcBef>
              <a:spcPct val="0"/>
            </a:spcBef>
            <a:spcAft>
              <a:spcPct val="35000"/>
            </a:spcAft>
          </a:pPr>
          <a:r>
            <a:rPr lang="zh-CN" altLang="en-US" sz="2000"/>
            <a:t>行为</a:t>
          </a:r>
          <a:r>
            <a:rPr lang="zh-CN" altLang="en-US" sz="2000"/>
            <a:t>信息</a:t>
          </a:r>
          <a:r>
            <a:rPr lang="zh-CN" altLang="en-US" sz="2000"/>
            <a:t>类别</a:t>
          </a:r>
          <a:r>
            <a:rPr lang="zh-CN" altLang="en-US" sz="2000"/>
            <a:t>和</a:t>
          </a:r>
          <a:r>
            <a:rPr lang="zh-CN" altLang="en-US" sz="2000"/>
            <a:t>使用目的</a:t>
          </a:r>
          <a:r>
            <a:rPr lang="zh-CN" altLang="en-US" sz="2000"/>
            <a:t/>
          </a:r>
          <a:endParaRPr lang="zh-CN" altLang="en-US" sz="2000"/>
        </a:p>
      </dgm:t>
    </dgm:pt>
    <dgm:pt modelId="{90C79B6F-D96D-450C-AB20-256538E1E0BC}" cxnId="{36A3C848-CB70-4C65-9F93-8A6C28B5775B}" type="parTrans">
      <dgm:prSet/>
      <dgm:spPr/>
      <dgm:t>
        <a:bodyPr/>
        <a:p>
          <a:endParaRPr lang="zh-CN" altLang="en-US"/>
        </a:p>
      </dgm:t>
    </dgm:pt>
    <dgm:pt modelId="{9FB5889C-CAAC-46F2-80F6-BAD8969188A0}" cxnId="{36A3C848-CB70-4C65-9F93-8A6C28B5775B}" type="sibTrans">
      <dgm:prSet/>
      <dgm:spPr/>
      <dgm:t>
        <a:bodyPr/>
        <a:p>
          <a:endParaRPr lang="zh-CN" altLang="en-US"/>
        </a:p>
      </dgm:t>
    </dgm:pt>
    <dgm:pt modelId="{99613576-2E0D-4362-84C0-CA41C5EA901B}">
      <dgm:prSet phldrT="[文本]" phldr="0" custT="1"/>
      <dgm:spPr/>
      <dgm:t>
        <a:bodyPr vert="horz" wrap="square"/>
        <a:p>
          <a:pPr>
            <a:lnSpc>
              <a:spcPct val="100000"/>
            </a:lnSpc>
            <a:spcBef>
              <a:spcPct val="0"/>
            </a:spcBef>
            <a:spcAft>
              <a:spcPct val="35000"/>
            </a:spcAft>
          </a:pPr>
          <a:r>
            <a:rPr lang="zh-CN" altLang="en-US" sz="2000"/>
            <a:t>采集后处理行为及预估风险</a:t>
          </a:r>
          <a:r>
            <a:rPr lang="zh-CN" altLang="en-US" sz="2000"/>
            <a:t/>
          </a:r>
          <a:endParaRPr lang="zh-CN" altLang="en-US" sz="2000"/>
        </a:p>
      </dgm:t>
    </dgm:pt>
    <dgm:pt modelId="{63D1C447-44DA-450E-B12D-CF7C3124E0A1}" cxnId="{0B5E1F22-22E8-4DB5-B27A-9FBE934FEF1B}" type="parTrans">
      <dgm:prSet/>
      <dgm:spPr/>
      <dgm:t>
        <a:bodyPr/>
        <a:p>
          <a:endParaRPr lang="zh-CN" altLang="en-US"/>
        </a:p>
      </dgm:t>
    </dgm:pt>
    <dgm:pt modelId="{6A71915A-BF48-4D8D-8C0E-4E1DBCD20CF6}" cxnId="{0B5E1F22-22E8-4DB5-B27A-9FBE934FEF1B}" type="sibTrans">
      <dgm:prSet/>
      <dgm:spPr/>
      <dgm:t>
        <a:bodyPr/>
        <a:p>
          <a:endParaRPr lang="zh-CN" altLang="en-US"/>
        </a:p>
      </dgm:t>
    </dgm:pt>
    <dgm:pt modelId="{7F4245E0-F467-4F72-BBB6-07F17018D6C6}">
      <dgm:prSet phldrT="[文本]" phldr="0" custT="1"/>
      <dgm:spPr/>
      <dgm:t>
        <a:bodyPr vert="horz" wrap="square"/>
        <a:p>
          <a:pPr>
            <a:lnSpc>
              <a:spcPct val="100000"/>
            </a:lnSpc>
            <a:spcBef>
              <a:spcPct val="0"/>
            </a:spcBef>
            <a:spcAft>
              <a:spcPct val="35000"/>
            </a:spcAft>
          </a:pPr>
          <a:r>
            <a:rPr lang="zh-CN" altLang="en-US" sz="2000"/>
            <a:t>行为</a:t>
          </a:r>
          <a:r>
            <a:rPr lang="zh-CN" altLang="en-US" sz="2000"/>
            <a:t>信息</a:t>
          </a:r>
          <a:r>
            <a:rPr lang="zh-CN" altLang="en-US" sz="2000"/>
            <a:t>流向的</a:t>
          </a:r>
          <a:r>
            <a:rPr lang="zh-CN" altLang="en-US" sz="2000"/>
            <a:t>第三方</a:t>
          </a:r>
          <a:r>
            <a:rPr lang="zh-CN" altLang="en-US" sz="2000"/>
            <a:t/>
          </a:r>
          <a:endParaRPr lang="zh-CN" altLang="en-US" sz="2000"/>
        </a:p>
      </dgm:t>
    </dgm:pt>
    <dgm:pt modelId="{0B1685F3-E421-44B1-9437-135477357A6C}" cxnId="{BC30C04E-D760-4D9C-9CFF-032121EC6C6F}" type="parTrans">
      <dgm:prSet/>
      <dgm:spPr/>
      <dgm:t>
        <a:bodyPr/>
        <a:p>
          <a:endParaRPr lang="zh-CN" altLang="en-US"/>
        </a:p>
      </dgm:t>
    </dgm:pt>
    <dgm:pt modelId="{D20B3606-5C8F-4358-BFB2-06F9CBA9531F}" cxnId="{BC30C04E-D760-4D9C-9CFF-032121EC6C6F}" type="sibTrans">
      <dgm:prSet/>
      <dgm:spPr/>
      <dgm:t>
        <a:bodyPr/>
        <a:p>
          <a:endParaRPr lang="zh-CN" altLang="en-US"/>
        </a:p>
      </dgm:t>
    </dgm:pt>
    <dgm:pt modelId="{9CFDD5FC-64EC-4695-9D01-AB259C7EF765}" type="pres">
      <dgm:prSet presAssocID="{6209D490-3832-48CE-88A7-42E5FEB0B799}" presName="Name0" presStyleCnt="0">
        <dgm:presLayoutVars>
          <dgm:dir/>
          <dgm:resizeHandles val="exact"/>
        </dgm:presLayoutVars>
      </dgm:prSet>
      <dgm:spPr/>
    </dgm:pt>
    <dgm:pt modelId="{8E4F30A2-E450-4441-8E45-11147C0B499F}" type="pres">
      <dgm:prSet presAssocID="{16FF3CD7-CD1B-43E7-ADA1-9BD0ABDE7453}" presName="Name5" presStyleLbl="vennNode1" presStyleIdx="0" presStyleCnt="4">
        <dgm:presLayoutVars>
          <dgm:bulletEnabled val="1"/>
        </dgm:presLayoutVars>
      </dgm:prSet>
      <dgm:spPr/>
    </dgm:pt>
    <dgm:pt modelId="{2892F083-0B2C-4BE7-8AEE-D4B569043045}" type="pres">
      <dgm:prSet presAssocID="{085E6240-A1E5-44C7-807D-136724990C00}" presName="space" presStyleCnt="0"/>
      <dgm:spPr/>
    </dgm:pt>
    <dgm:pt modelId="{CC430880-FF16-4657-B783-1E97645B6A49}" type="pres">
      <dgm:prSet presAssocID="{5CC2ECAC-253E-42C2-B5D0-20CB09C9A6EC}" presName="Name5" presStyleLbl="vennNode1" presStyleIdx="1" presStyleCnt="4">
        <dgm:presLayoutVars>
          <dgm:bulletEnabled val="1"/>
        </dgm:presLayoutVars>
      </dgm:prSet>
      <dgm:spPr/>
    </dgm:pt>
    <dgm:pt modelId="{C7143304-535F-4D7E-BA7A-124DAAEF68F4}" type="pres">
      <dgm:prSet presAssocID="{9FB5889C-CAAC-46F2-80F6-BAD8969188A0}" presName="space" presStyleCnt="0"/>
      <dgm:spPr/>
    </dgm:pt>
    <dgm:pt modelId="{9AA6D961-60F7-4B6F-9220-259600B8DE7B}" type="pres">
      <dgm:prSet presAssocID="{99613576-2E0D-4362-84C0-CA41C5EA901B}" presName="Name5" presStyleLbl="vennNode1" presStyleIdx="2" presStyleCnt="4">
        <dgm:presLayoutVars>
          <dgm:bulletEnabled val="1"/>
        </dgm:presLayoutVars>
      </dgm:prSet>
      <dgm:spPr/>
    </dgm:pt>
    <dgm:pt modelId="{069418B6-5F38-4F13-AB59-E5F714A3A536}" type="pres">
      <dgm:prSet presAssocID="{6A71915A-BF48-4D8D-8C0E-4E1DBCD20CF6}" presName="space" presStyleCnt="0"/>
      <dgm:spPr/>
    </dgm:pt>
    <dgm:pt modelId="{A851DDBB-9E67-4453-9DC1-1FE8A5A3825F}" type="pres">
      <dgm:prSet presAssocID="{7F4245E0-F467-4F72-BBB6-07F17018D6C6}" presName="Name5" presStyleLbl="vennNode1" presStyleIdx="3" presStyleCnt="4">
        <dgm:presLayoutVars>
          <dgm:bulletEnabled val="1"/>
        </dgm:presLayoutVars>
      </dgm:prSet>
      <dgm:spPr/>
    </dgm:pt>
  </dgm:ptLst>
  <dgm:cxnLst>
    <dgm:cxn modelId="{8707E1C8-F86B-490C-8D1C-59D1B9F7A6A2}" srcId="{6209D490-3832-48CE-88A7-42E5FEB0B799}" destId="{16FF3CD7-CD1B-43E7-ADA1-9BD0ABDE7453}" srcOrd="0" destOrd="0" parTransId="{01158443-6035-4DDC-8D78-2B6A8E21AFAE}" sibTransId="{085E6240-A1E5-44C7-807D-136724990C00}"/>
    <dgm:cxn modelId="{36A3C848-CB70-4C65-9F93-8A6C28B5775B}" srcId="{6209D490-3832-48CE-88A7-42E5FEB0B799}" destId="{5CC2ECAC-253E-42C2-B5D0-20CB09C9A6EC}" srcOrd="1" destOrd="0" parTransId="{90C79B6F-D96D-450C-AB20-256538E1E0BC}" sibTransId="{9FB5889C-CAAC-46F2-80F6-BAD8969188A0}"/>
    <dgm:cxn modelId="{0B5E1F22-22E8-4DB5-B27A-9FBE934FEF1B}" srcId="{6209D490-3832-48CE-88A7-42E5FEB0B799}" destId="{99613576-2E0D-4362-84C0-CA41C5EA901B}" srcOrd="2" destOrd="0" parTransId="{63D1C447-44DA-450E-B12D-CF7C3124E0A1}" sibTransId="{6A71915A-BF48-4D8D-8C0E-4E1DBCD20CF6}"/>
    <dgm:cxn modelId="{BC30C04E-D760-4D9C-9CFF-032121EC6C6F}" srcId="{6209D490-3832-48CE-88A7-42E5FEB0B799}" destId="{7F4245E0-F467-4F72-BBB6-07F17018D6C6}" srcOrd="3" destOrd="0" parTransId="{0B1685F3-E421-44B1-9437-135477357A6C}" sibTransId="{D20B3606-5C8F-4358-BFB2-06F9CBA9531F}"/>
    <dgm:cxn modelId="{C2E25686-7D1A-4A12-9972-7306F6AD0C63}" type="presOf" srcId="{6209D490-3832-48CE-88A7-42E5FEB0B799}" destId="{9CFDD5FC-64EC-4695-9D01-AB259C7EF765}" srcOrd="0" destOrd="0" presId="urn:microsoft.com/office/officeart/2005/8/layout/venn3"/>
    <dgm:cxn modelId="{D2F6C9C7-1973-4111-92CB-C5AD5ADA839C}" type="presParOf" srcId="{9CFDD5FC-64EC-4695-9D01-AB259C7EF765}" destId="{8E4F30A2-E450-4441-8E45-11147C0B499F}" srcOrd="0" destOrd="0" presId="urn:microsoft.com/office/officeart/2005/8/layout/venn3"/>
    <dgm:cxn modelId="{17EDC884-49D6-44A8-8F4D-A50CE1B87224}" type="presOf" srcId="{16FF3CD7-CD1B-43E7-ADA1-9BD0ABDE7453}" destId="{8E4F30A2-E450-4441-8E45-11147C0B499F}" srcOrd="0" destOrd="0" presId="urn:microsoft.com/office/officeart/2005/8/layout/venn3"/>
    <dgm:cxn modelId="{D655C7EC-3B4A-4359-85B8-4740589F5C47}" type="presParOf" srcId="{9CFDD5FC-64EC-4695-9D01-AB259C7EF765}" destId="{2892F083-0B2C-4BE7-8AEE-D4B569043045}" srcOrd="1" destOrd="0" presId="urn:microsoft.com/office/officeart/2005/8/layout/venn3"/>
    <dgm:cxn modelId="{7E915BAC-AE03-424B-B335-3A0FAD2BF3B6}" type="presParOf" srcId="{9CFDD5FC-64EC-4695-9D01-AB259C7EF765}" destId="{CC430880-FF16-4657-B783-1E97645B6A49}" srcOrd="2" destOrd="0" presId="urn:microsoft.com/office/officeart/2005/8/layout/venn3"/>
    <dgm:cxn modelId="{67E64142-89C8-4225-A141-F5DE420F4FD2}" type="presOf" srcId="{5CC2ECAC-253E-42C2-B5D0-20CB09C9A6EC}" destId="{CC430880-FF16-4657-B783-1E97645B6A49}" srcOrd="0" destOrd="0" presId="urn:microsoft.com/office/officeart/2005/8/layout/venn3"/>
    <dgm:cxn modelId="{E43EDA1E-AB1B-47E1-976A-6C186BA40792}" type="presParOf" srcId="{9CFDD5FC-64EC-4695-9D01-AB259C7EF765}" destId="{C7143304-535F-4D7E-BA7A-124DAAEF68F4}" srcOrd="3" destOrd="0" presId="urn:microsoft.com/office/officeart/2005/8/layout/venn3"/>
    <dgm:cxn modelId="{85CE870C-0E92-410F-B8C2-82A5173B7770}" type="presParOf" srcId="{9CFDD5FC-64EC-4695-9D01-AB259C7EF765}" destId="{9AA6D961-60F7-4B6F-9220-259600B8DE7B}" srcOrd="4" destOrd="0" presId="urn:microsoft.com/office/officeart/2005/8/layout/venn3"/>
    <dgm:cxn modelId="{AC9FDB06-3052-4FC0-B7F0-55255FA0974B}" type="presOf" srcId="{99613576-2E0D-4362-84C0-CA41C5EA901B}" destId="{9AA6D961-60F7-4B6F-9220-259600B8DE7B}" srcOrd="0" destOrd="0" presId="urn:microsoft.com/office/officeart/2005/8/layout/venn3"/>
    <dgm:cxn modelId="{4C863D37-F1DC-453D-B520-FE7FD83CAEB6}" type="presParOf" srcId="{9CFDD5FC-64EC-4695-9D01-AB259C7EF765}" destId="{069418B6-5F38-4F13-AB59-E5F714A3A536}" srcOrd="5" destOrd="0" presId="urn:microsoft.com/office/officeart/2005/8/layout/venn3"/>
    <dgm:cxn modelId="{809C2079-07C7-40CF-832B-E39C06619073}" type="presParOf" srcId="{9CFDD5FC-64EC-4695-9D01-AB259C7EF765}" destId="{A851DDBB-9E67-4453-9DC1-1FE8A5A3825F}" srcOrd="6" destOrd="0" presId="urn:microsoft.com/office/officeart/2005/8/layout/venn3"/>
    <dgm:cxn modelId="{5C212B90-67B0-4440-9B0F-DBB31924469E}" type="presOf" srcId="{7F4245E0-F467-4F72-BBB6-07F17018D6C6}" destId="{A851DDBB-9E67-4453-9DC1-1FE8A5A3825F}" srcOrd="0" destOrd="0" presId="urn:microsoft.com/office/officeart/2005/8/layout/ven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C16A6D-FBE4-4D7D-8924-1A868E3E39A5}" type="doc">
      <dgm:prSet loTypeId="urn:microsoft.com/office/officeart/2005/8/layout/equation1" loCatId="relationship" qsTypeId="urn:microsoft.com/office/officeart/2005/8/quickstyle/simple5" qsCatId="simple" csTypeId="urn:microsoft.com/office/officeart/2005/8/colors/accent0_2" csCatId="accent1" phldr="0"/>
      <dgm:spPr/>
    </dgm:pt>
    <dgm:pt modelId="{581580C3-2AD7-4027-A070-853644A6AD63}">
      <dgm:prSet phldrT="[文本]" phldr="0" custT="0"/>
      <dgm:spPr/>
      <dgm:t>
        <a:bodyPr vert="horz" wrap="square"/>
        <a:p>
          <a:pPr>
            <a:lnSpc>
              <a:spcPct val="100000"/>
            </a:lnSpc>
            <a:spcBef>
              <a:spcPct val="0"/>
            </a:spcBef>
            <a:spcAft>
              <a:spcPct val="35000"/>
            </a:spcAft>
          </a:pPr>
          <a:r>
            <a:rPr lang="zh-CN" altLang="en-US" b="1"/>
            <a:t>技术</a:t>
          </a:r>
          <a:r>
            <a:rPr lang="zh-CN" altLang="en-US" b="1"/>
            <a:t/>
          </a:r>
          <a:endParaRPr lang="zh-CN" altLang="en-US" b="1"/>
        </a:p>
      </dgm:t>
    </dgm:pt>
    <dgm:pt modelId="{DB71C421-2C04-4A27-A16A-8A2D4CEF38D7}" cxnId="{DA20BEF3-043E-4BAD-AF40-F0ABA1594411}" type="parTrans">
      <dgm:prSet/>
      <dgm:spPr/>
    </dgm:pt>
    <dgm:pt modelId="{C6CA7FBF-0A96-4697-A004-AF5EA54741E9}" cxnId="{DA20BEF3-043E-4BAD-AF40-F0ABA1594411}" type="sibTrans">
      <dgm:prSet/>
      <dgm:spPr/>
      <dgm:t>
        <a:bodyPr/>
        <a:p>
          <a:endParaRPr lang="zh-CN" altLang="en-US"/>
        </a:p>
      </dgm:t>
    </dgm:pt>
    <dgm:pt modelId="{CE5E2533-9287-424E-9BBB-99100BB555BE}">
      <dgm:prSet phldrT="[文本]" phldr="0" custT="0"/>
      <dgm:spPr/>
      <dgm:t>
        <a:bodyPr vert="horz" wrap="square"/>
        <a:p>
          <a:pPr>
            <a:lnSpc>
              <a:spcPct val="100000"/>
            </a:lnSpc>
            <a:spcBef>
              <a:spcPct val="0"/>
            </a:spcBef>
            <a:spcAft>
              <a:spcPct val="35000"/>
            </a:spcAft>
          </a:pPr>
          <a:r>
            <a:rPr lang="zh-CN" altLang="en-US" b="1"/>
            <a:t>法律</a:t>
          </a:r>
          <a:r>
            <a:rPr lang="zh-CN" altLang="en-US" b="1"/>
            <a:t/>
          </a:r>
          <a:endParaRPr lang="zh-CN" altLang="en-US" b="1"/>
        </a:p>
      </dgm:t>
    </dgm:pt>
    <dgm:pt modelId="{DF2F75AC-DBBC-41CA-9907-37CAD7ACE6FD}" cxnId="{E78122AF-DFC1-4DCC-AD9F-A23A201BFD4F}" type="parTrans">
      <dgm:prSet/>
      <dgm:spPr/>
    </dgm:pt>
    <dgm:pt modelId="{50EA5145-449C-4B3D-AF43-7C8E897ECF58}" cxnId="{E78122AF-DFC1-4DCC-AD9F-A23A201BFD4F}" type="sibTrans">
      <dgm:prSet/>
      <dgm:spPr/>
      <dgm:t>
        <a:bodyPr/>
        <a:p>
          <a:endParaRPr lang="zh-CN" altLang="en-US"/>
        </a:p>
      </dgm:t>
    </dgm:pt>
    <dgm:pt modelId="{4A9495EA-F159-42B0-8FBA-37EA03112423}">
      <dgm:prSet phldrT="[文本]" phldr="0" custT="0"/>
      <dgm:spPr/>
      <dgm:t>
        <a:bodyPr vert="horz" wrap="square"/>
        <a:p>
          <a:pPr>
            <a:lnSpc>
              <a:spcPct val="100000"/>
            </a:lnSpc>
            <a:spcBef>
              <a:spcPct val="0"/>
            </a:spcBef>
            <a:spcAft>
              <a:spcPct val="35000"/>
            </a:spcAft>
          </a:pPr>
          <a:r>
            <a:rPr lang="zh-CN" altLang="en-US" b="1"/>
            <a:t>安全</a:t>
          </a:r>
          <a:r>
            <a:rPr lang="zh-CN" altLang="en-US" b="1"/>
            <a:t/>
          </a:r>
          <a:endParaRPr lang="zh-CN" altLang="en-US" b="1"/>
        </a:p>
      </dgm:t>
    </dgm:pt>
    <dgm:pt modelId="{6C1C5DA7-2DF7-401C-8FD1-C92A83243071}" cxnId="{C30B630B-95F1-437F-915A-BFB9587CCB08}" type="parTrans">
      <dgm:prSet/>
      <dgm:spPr/>
    </dgm:pt>
    <dgm:pt modelId="{5C750A99-5016-4522-ABB3-8CBA84A2CE1F}" cxnId="{C30B630B-95F1-437F-915A-BFB9587CCB08}" type="sibTrans">
      <dgm:prSet/>
      <dgm:spPr/>
    </dgm:pt>
    <dgm:pt modelId="{1FCEDCE4-88CC-4712-BBBC-6B84BD66B74B}" type="pres">
      <dgm:prSet presAssocID="{4CC16A6D-FBE4-4D7D-8924-1A868E3E39A5}" presName="linearFlow" presStyleCnt="0">
        <dgm:presLayoutVars>
          <dgm:dir/>
          <dgm:resizeHandles val="exact"/>
        </dgm:presLayoutVars>
      </dgm:prSet>
      <dgm:spPr/>
    </dgm:pt>
    <dgm:pt modelId="{9E2ED5AF-ED0B-42AC-8931-92524B23DC6C}" type="pres">
      <dgm:prSet presAssocID="{581580C3-2AD7-4027-A070-853644A6AD63}" presName="node" presStyleLbl="node1" presStyleIdx="0" presStyleCnt="3">
        <dgm:presLayoutVars>
          <dgm:bulletEnabled val="1"/>
        </dgm:presLayoutVars>
      </dgm:prSet>
      <dgm:spPr/>
    </dgm:pt>
    <dgm:pt modelId="{9CA9B672-4493-46EB-991F-452E90CF40BD}" type="pres">
      <dgm:prSet presAssocID="{C6CA7FBF-0A96-4697-A004-AF5EA54741E9}" presName="spacerL" presStyleCnt="0"/>
      <dgm:spPr/>
    </dgm:pt>
    <dgm:pt modelId="{9D0A0829-D75B-4023-B25E-249C847BBB02}" type="pres">
      <dgm:prSet presAssocID="{C6CA7FBF-0A96-4697-A004-AF5EA54741E9}" presName="sibTrans" presStyleLbl="sibTrans2D1" presStyleIdx="0" presStyleCnt="2"/>
      <dgm:spPr/>
    </dgm:pt>
    <dgm:pt modelId="{60BDDED0-C980-40A3-963C-4E7332F3BF20}" type="pres">
      <dgm:prSet presAssocID="{C6CA7FBF-0A96-4697-A004-AF5EA54741E9}" presName="spacerR" presStyleCnt="0"/>
      <dgm:spPr/>
    </dgm:pt>
    <dgm:pt modelId="{7D35403D-EAAE-44AC-83DF-5EA15CDF3026}" type="pres">
      <dgm:prSet presAssocID="{CE5E2533-9287-424E-9BBB-99100BB555BE}" presName="node" presStyleLbl="node1" presStyleIdx="1" presStyleCnt="3">
        <dgm:presLayoutVars>
          <dgm:bulletEnabled val="1"/>
        </dgm:presLayoutVars>
      </dgm:prSet>
      <dgm:spPr/>
    </dgm:pt>
    <dgm:pt modelId="{8B93EFF9-4E14-4E33-B012-0C11DB3D7742}" type="pres">
      <dgm:prSet presAssocID="{50EA5145-449C-4B3D-AF43-7C8E897ECF58}" presName="spacerL" presStyleCnt="0"/>
      <dgm:spPr/>
    </dgm:pt>
    <dgm:pt modelId="{0EEA513F-368F-429D-B181-8D03EF33D12E}" type="pres">
      <dgm:prSet presAssocID="{50EA5145-449C-4B3D-AF43-7C8E897ECF58}" presName="sibTrans" presStyleLbl="sibTrans2D1" presStyleIdx="1" presStyleCnt="2"/>
      <dgm:spPr/>
    </dgm:pt>
    <dgm:pt modelId="{8CF65313-C216-417D-87C5-1F985DC8C3E6}" type="pres">
      <dgm:prSet presAssocID="{50EA5145-449C-4B3D-AF43-7C8E897ECF58}" presName="spacerR" presStyleCnt="0"/>
      <dgm:spPr/>
    </dgm:pt>
    <dgm:pt modelId="{B586FDC3-05D8-4C83-99A7-65CA5D80A3D8}" type="pres">
      <dgm:prSet presAssocID="{4A9495EA-F159-42B0-8FBA-37EA03112423}" presName="node" presStyleLbl="node1" presStyleIdx="2" presStyleCnt="3">
        <dgm:presLayoutVars>
          <dgm:bulletEnabled val="1"/>
        </dgm:presLayoutVars>
      </dgm:prSet>
      <dgm:spPr/>
    </dgm:pt>
  </dgm:ptLst>
  <dgm:cxnLst>
    <dgm:cxn modelId="{DA20BEF3-043E-4BAD-AF40-F0ABA1594411}" srcId="{4CC16A6D-FBE4-4D7D-8924-1A868E3E39A5}" destId="{581580C3-2AD7-4027-A070-853644A6AD63}" srcOrd="0" destOrd="0" parTransId="{DB71C421-2C04-4A27-A16A-8A2D4CEF38D7}" sibTransId="{C6CA7FBF-0A96-4697-A004-AF5EA54741E9}"/>
    <dgm:cxn modelId="{E78122AF-DFC1-4DCC-AD9F-A23A201BFD4F}" srcId="{4CC16A6D-FBE4-4D7D-8924-1A868E3E39A5}" destId="{CE5E2533-9287-424E-9BBB-99100BB555BE}" srcOrd="1" destOrd="0" parTransId="{DF2F75AC-DBBC-41CA-9907-37CAD7ACE6FD}" sibTransId="{50EA5145-449C-4B3D-AF43-7C8E897ECF58}"/>
    <dgm:cxn modelId="{C30B630B-95F1-437F-915A-BFB9587CCB08}" srcId="{4CC16A6D-FBE4-4D7D-8924-1A868E3E39A5}" destId="{4A9495EA-F159-42B0-8FBA-37EA03112423}" srcOrd="2" destOrd="0" parTransId="{6C1C5DA7-2DF7-401C-8FD1-C92A83243071}" sibTransId="{5C750A99-5016-4522-ABB3-8CBA84A2CE1F}"/>
    <dgm:cxn modelId="{D97198DF-1CF0-468A-AA60-E3F090901C05}" type="presOf" srcId="{4CC16A6D-FBE4-4D7D-8924-1A868E3E39A5}" destId="{1FCEDCE4-88CC-4712-BBBC-6B84BD66B74B}" srcOrd="0" destOrd="0" presId="urn:microsoft.com/office/officeart/2005/8/layout/equation1"/>
    <dgm:cxn modelId="{F9037173-1A25-4E09-AA3B-C5426C49B259}" type="presParOf" srcId="{1FCEDCE4-88CC-4712-BBBC-6B84BD66B74B}" destId="{9E2ED5AF-ED0B-42AC-8931-92524B23DC6C}" srcOrd="0" destOrd="0" presId="urn:microsoft.com/office/officeart/2005/8/layout/equation1"/>
    <dgm:cxn modelId="{24798B52-9ACA-4C1E-8FDD-8F6D04E783D4}" type="presOf" srcId="{581580C3-2AD7-4027-A070-853644A6AD63}" destId="{9E2ED5AF-ED0B-42AC-8931-92524B23DC6C}" srcOrd="0" destOrd="0" presId="urn:microsoft.com/office/officeart/2005/8/layout/equation1"/>
    <dgm:cxn modelId="{3CFCD39A-3C71-4807-998B-DA0C9B40AE80}" type="presParOf" srcId="{1FCEDCE4-88CC-4712-BBBC-6B84BD66B74B}" destId="{9CA9B672-4493-46EB-991F-452E90CF40BD}" srcOrd="1" destOrd="0" presId="urn:microsoft.com/office/officeart/2005/8/layout/equation1"/>
    <dgm:cxn modelId="{0EC0379F-2C05-4BC7-A66B-8087E8F799CB}" type="presParOf" srcId="{1FCEDCE4-88CC-4712-BBBC-6B84BD66B74B}" destId="{9D0A0829-D75B-4023-B25E-249C847BBB02}" srcOrd="2" destOrd="0" presId="urn:microsoft.com/office/officeart/2005/8/layout/equation1"/>
    <dgm:cxn modelId="{0A4C7D2B-65EC-4D40-971C-C69F7DB070A5}" type="presOf" srcId="{C6CA7FBF-0A96-4697-A004-AF5EA54741E9}" destId="{9D0A0829-D75B-4023-B25E-249C847BBB02}" srcOrd="0" destOrd="0" presId="urn:microsoft.com/office/officeart/2005/8/layout/equation1"/>
    <dgm:cxn modelId="{6F763981-33B4-4DC1-AAD4-43BB9AE31704}" type="presParOf" srcId="{1FCEDCE4-88CC-4712-BBBC-6B84BD66B74B}" destId="{60BDDED0-C980-40A3-963C-4E7332F3BF20}" srcOrd="3" destOrd="0" presId="urn:microsoft.com/office/officeart/2005/8/layout/equation1"/>
    <dgm:cxn modelId="{C7F1AC2F-A261-4C94-927C-899A949F1D6E}" type="presParOf" srcId="{1FCEDCE4-88CC-4712-BBBC-6B84BD66B74B}" destId="{7D35403D-EAAE-44AC-83DF-5EA15CDF3026}" srcOrd="4" destOrd="0" presId="urn:microsoft.com/office/officeart/2005/8/layout/equation1"/>
    <dgm:cxn modelId="{520331C9-B780-4524-9176-D9A4D85C3D2D}" type="presOf" srcId="{CE5E2533-9287-424E-9BBB-99100BB555BE}" destId="{7D35403D-EAAE-44AC-83DF-5EA15CDF3026}" srcOrd="0" destOrd="0" presId="urn:microsoft.com/office/officeart/2005/8/layout/equation1"/>
    <dgm:cxn modelId="{4646F7C9-22DE-4471-8CB7-92051C58C742}" type="presParOf" srcId="{1FCEDCE4-88CC-4712-BBBC-6B84BD66B74B}" destId="{8B93EFF9-4E14-4E33-B012-0C11DB3D7742}" srcOrd="5" destOrd="0" presId="urn:microsoft.com/office/officeart/2005/8/layout/equation1"/>
    <dgm:cxn modelId="{56191194-61BE-4DF7-B586-6EED26C70C09}" type="presParOf" srcId="{1FCEDCE4-88CC-4712-BBBC-6B84BD66B74B}" destId="{0EEA513F-368F-429D-B181-8D03EF33D12E}" srcOrd="6" destOrd="0" presId="urn:microsoft.com/office/officeart/2005/8/layout/equation1"/>
    <dgm:cxn modelId="{D80419A9-D870-4CF9-A1F5-028CF7A34661}" type="presOf" srcId="{50EA5145-449C-4B3D-AF43-7C8E897ECF58}" destId="{0EEA513F-368F-429D-B181-8D03EF33D12E}" srcOrd="0" destOrd="0" presId="urn:microsoft.com/office/officeart/2005/8/layout/equation1"/>
    <dgm:cxn modelId="{A3A08441-A36D-4C9A-92E3-AE75FC916776}" type="presParOf" srcId="{1FCEDCE4-88CC-4712-BBBC-6B84BD66B74B}" destId="{8CF65313-C216-417D-87C5-1F985DC8C3E6}" srcOrd="7" destOrd="0" presId="urn:microsoft.com/office/officeart/2005/8/layout/equation1"/>
    <dgm:cxn modelId="{4C3483E0-713E-4592-97CA-22B33A80F63B}" type="presParOf" srcId="{1FCEDCE4-88CC-4712-BBBC-6B84BD66B74B}" destId="{B586FDC3-05D8-4C83-99A7-65CA5D80A3D8}" srcOrd="8" destOrd="0" presId="urn:microsoft.com/office/officeart/2005/8/layout/equation1"/>
    <dgm:cxn modelId="{A1DF132F-5EE2-435D-85E6-D2A82472335E}" type="presOf" srcId="{4A9495EA-F159-42B0-8FBA-37EA03112423}" destId="{B586FDC3-05D8-4C83-99A7-65CA5D80A3D8}" srcOrd="0"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876030" cy="3109595"/>
        <a:chOff x="0" y="0"/>
        <a:chExt cx="8876030" cy="3109595"/>
      </a:xfrm>
    </dsp:grpSpPr>
    <dsp:sp modelId="{8E4F30A2-E450-4441-8E45-11147C0B499F}">
      <dsp:nvSpPr>
        <dsp:cNvPr id="3" name="椭圆 2"/>
        <dsp:cNvSpPr/>
      </dsp:nvSpPr>
      <dsp:spPr bwMode="white">
        <a:xfrm>
          <a:off x="0" y="249499"/>
          <a:ext cx="2610597" cy="2610597"/>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vert="horz" wrap="square" lIns="143669" tIns="25400" rIns="143669"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t>采集行为主体</a:t>
          </a:r>
          <a:endParaRPr lang="zh-CN" altLang="en-US" sz="2000"/>
        </a:p>
      </dsp:txBody>
      <dsp:txXfrm>
        <a:off x="0" y="249499"/>
        <a:ext cx="2610597" cy="2610597"/>
      </dsp:txXfrm>
    </dsp:sp>
    <dsp:sp modelId="{CC430880-FF16-4657-B783-1E97645B6A49}">
      <dsp:nvSpPr>
        <dsp:cNvPr id="4" name="椭圆 3"/>
        <dsp:cNvSpPr/>
      </dsp:nvSpPr>
      <dsp:spPr bwMode="white">
        <a:xfrm>
          <a:off x="2088478" y="249499"/>
          <a:ext cx="2610597" cy="2610597"/>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vert="horz" wrap="square" lIns="143669" tIns="25400" rIns="143669"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t>行为信息类别和使用目的</a:t>
          </a:r>
          <a:endParaRPr lang="zh-CN" altLang="en-US" sz="2000"/>
        </a:p>
      </dsp:txBody>
      <dsp:txXfrm>
        <a:off x="2088478" y="249499"/>
        <a:ext cx="2610597" cy="2610597"/>
      </dsp:txXfrm>
    </dsp:sp>
    <dsp:sp modelId="{9AA6D961-60F7-4B6F-9220-259600B8DE7B}">
      <dsp:nvSpPr>
        <dsp:cNvPr id="5" name="椭圆 4"/>
        <dsp:cNvSpPr/>
      </dsp:nvSpPr>
      <dsp:spPr bwMode="white">
        <a:xfrm>
          <a:off x="4176955" y="249499"/>
          <a:ext cx="2610597" cy="2610597"/>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vert="horz" wrap="square" lIns="143669" tIns="25400" rIns="143669"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t>采集后处理行为及预估风险</a:t>
          </a:r>
          <a:endParaRPr lang="zh-CN" altLang="en-US" sz="2000"/>
        </a:p>
      </dsp:txBody>
      <dsp:txXfrm>
        <a:off x="4176955" y="249499"/>
        <a:ext cx="2610597" cy="2610597"/>
      </dsp:txXfrm>
    </dsp:sp>
    <dsp:sp modelId="{A851DDBB-9E67-4453-9DC1-1FE8A5A3825F}">
      <dsp:nvSpPr>
        <dsp:cNvPr id="6" name="椭圆 5"/>
        <dsp:cNvSpPr/>
      </dsp:nvSpPr>
      <dsp:spPr bwMode="white">
        <a:xfrm>
          <a:off x="6265433" y="249499"/>
          <a:ext cx="2610597" cy="2610597"/>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vert="horz" wrap="square" lIns="143669" tIns="25400" rIns="143669"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a:t>行为信息流向的第三方</a:t>
          </a:r>
          <a:endParaRPr lang="zh-CN" altLang="en-US" sz="2000"/>
        </a:p>
      </dsp:txBody>
      <dsp:txXfrm>
        <a:off x="6265433" y="249499"/>
        <a:ext cx="2610597" cy="2610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4505325"/>
        <a:chOff x="0" y="0"/>
        <a:chExt cx="8128000" cy="4505325"/>
      </a:xfrm>
    </dsp:grpSpPr>
    <dsp:sp modelId="{9E2ED5AF-ED0B-42AC-8931-92524B23DC6C}">
      <dsp:nvSpPr>
        <dsp:cNvPr id="3" name="椭圆 2"/>
        <dsp:cNvSpPr/>
      </dsp:nvSpPr>
      <dsp:spPr bwMode="white">
        <a:xfrm>
          <a:off x="0" y="1346491"/>
          <a:ext cx="1812344" cy="1812344"/>
        </a:xfrm>
        <a:prstGeom prst="ellipse">
          <a:avLst/>
        </a:prstGeom>
      </dsp:spPr>
      <dsp:style>
        <a:lnRef idx="0">
          <a:schemeClr val="dk2">
            <a:shade val="80000"/>
          </a:schemeClr>
        </a:lnRef>
        <a:fillRef idx="3">
          <a:schemeClr val="lt1"/>
        </a:fillRef>
        <a:effectRef idx="3">
          <a:scrgbClr r="0" g="0" b="0"/>
        </a:effectRef>
        <a:fontRef idx="minor">
          <a:schemeClr val="lt1"/>
        </a:fontRef>
      </dsp:style>
      <dsp:txBody>
        <a:bodyPr vert="horz" wrap="square" lIns="57150" tIns="57150" rIns="57150" bIns="57150"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r>
            <a:rPr lang="zh-CN" altLang="en-US" b="1">
              <a:solidFill>
                <a:schemeClr val="dk2"/>
              </a:solidFill>
            </a:rPr>
            <a:t>技术</a:t>
          </a:r>
          <a:endParaRPr lang="zh-CN" altLang="en-US" b="1">
            <a:solidFill>
              <a:schemeClr val="dk2"/>
            </a:solidFill>
          </a:endParaRPr>
        </a:p>
      </dsp:txBody>
      <dsp:txXfrm>
        <a:off x="0" y="1346491"/>
        <a:ext cx="1812344" cy="1812344"/>
      </dsp:txXfrm>
    </dsp:sp>
    <dsp:sp modelId="{9D0A0829-D75B-4023-B25E-249C847BBB02}">
      <dsp:nvSpPr>
        <dsp:cNvPr id="4" name="加号 3"/>
        <dsp:cNvSpPr/>
      </dsp:nvSpPr>
      <dsp:spPr bwMode="white">
        <a:xfrm>
          <a:off x="1959506" y="1727083"/>
          <a:ext cx="1051159" cy="1051159"/>
        </a:xfrm>
        <a:prstGeom prst="mathPlus">
          <a:avLst/>
        </a:prstGeom>
      </dsp:spPr>
      <dsp:style>
        <a:lnRef idx="0">
          <a:schemeClr val="dk2">
            <a:tint val="60000"/>
          </a:schemeClr>
        </a:lnRef>
        <a:fillRef idx="3">
          <a:schemeClr val="dk2">
            <a:tint val="60000"/>
          </a:schemeClr>
        </a:fillRef>
        <a:effectRef idx="3">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solidFill>
              <a:schemeClr val="dk2"/>
            </a:solidFill>
          </a:endParaRPr>
        </a:p>
      </dsp:txBody>
      <dsp:txXfrm>
        <a:off x="1959506" y="1727083"/>
        <a:ext cx="1051159" cy="1051159"/>
      </dsp:txXfrm>
    </dsp:sp>
    <dsp:sp modelId="{7D35403D-EAAE-44AC-83DF-5EA15CDF3026}">
      <dsp:nvSpPr>
        <dsp:cNvPr id="5" name="椭圆 4"/>
        <dsp:cNvSpPr/>
      </dsp:nvSpPr>
      <dsp:spPr bwMode="white">
        <a:xfrm>
          <a:off x="3157828" y="1346491"/>
          <a:ext cx="1812344" cy="1812344"/>
        </a:xfrm>
        <a:prstGeom prst="ellipse">
          <a:avLst/>
        </a:prstGeom>
      </dsp:spPr>
      <dsp:style>
        <a:lnRef idx="0">
          <a:schemeClr val="dk2">
            <a:shade val="80000"/>
          </a:schemeClr>
        </a:lnRef>
        <a:fillRef idx="3">
          <a:schemeClr val="lt1"/>
        </a:fillRef>
        <a:effectRef idx="3">
          <a:scrgbClr r="0" g="0" b="0"/>
        </a:effectRef>
        <a:fontRef idx="minor">
          <a:schemeClr val="lt1"/>
        </a:fontRef>
      </dsp:style>
      <dsp:txBody>
        <a:bodyPr vert="horz" wrap="square" lIns="57150" tIns="57150" rIns="57150" bIns="57150"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r>
            <a:rPr lang="zh-CN" altLang="en-US" b="1">
              <a:solidFill>
                <a:schemeClr val="dk2"/>
              </a:solidFill>
            </a:rPr>
            <a:t>法律</a:t>
          </a:r>
          <a:endParaRPr lang="zh-CN" altLang="en-US" b="1">
            <a:solidFill>
              <a:schemeClr val="dk2"/>
            </a:solidFill>
          </a:endParaRPr>
        </a:p>
      </dsp:txBody>
      <dsp:txXfrm>
        <a:off x="3157828" y="1346491"/>
        <a:ext cx="1812344" cy="1812344"/>
      </dsp:txXfrm>
    </dsp:sp>
    <dsp:sp modelId="{0EEA513F-368F-429D-B181-8D03EF33D12E}">
      <dsp:nvSpPr>
        <dsp:cNvPr id="6" name="等于号 5"/>
        <dsp:cNvSpPr/>
      </dsp:nvSpPr>
      <dsp:spPr bwMode="white">
        <a:xfrm>
          <a:off x="5117334" y="1727083"/>
          <a:ext cx="1051159" cy="1051159"/>
        </a:xfrm>
        <a:prstGeom prst="mathEqual">
          <a:avLst/>
        </a:prstGeom>
      </dsp:spPr>
      <dsp:style>
        <a:lnRef idx="0">
          <a:schemeClr val="dk2">
            <a:tint val="60000"/>
          </a:schemeClr>
        </a:lnRef>
        <a:fillRef idx="3">
          <a:schemeClr val="dk2">
            <a:tint val="60000"/>
          </a:schemeClr>
        </a:fillRef>
        <a:effectRef idx="3">
          <a:scrgbClr r="0" g="0" b="0"/>
        </a:effectRef>
        <a:fontRef idx="minor">
          <a:schemeClr val="lt1"/>
        </a:fontRef>
      </dsp:style>
      <dsp:txBody>
        <a:bodyPr lIns="0" tIns="0" rIns="0" bIns="0" anchor="ctr"/>
        <a:lstStyle>
          <a:lvl1pPr algn="ctr">
            <a:defRPr sz="4000"/>
          </a:lvl1pPr>
          <a:lvl2pPr marL="285750" indent="-285750" algn="ctr">
            <a:defRPr sz="3100"/>
          </a:lvl2pPr>
          <a:lvl3pPr marL="571500" indent="-285750" algn="ctr">
            <a:defRPr sz="3100"/>
          </a:lvl3pPr>
          <a:lvl4pPr marL="857250" indent="-285750" algn="ctr">
            <a:defRPr sz="3100"/>
          </a:lvl4pPr>
          <a:lvl5pPr marL="1143000" indent="-285750" algn="ctr">
            <a:defRPr sz="3100"/>
          </a:lvl5pPr>
          <a:lvl6pPr marL="1428750" indent="-285750" algn="ctr">
            <a:defRPr sz="3100"/>
          </a:lvl6pPr>
          <a:lvl7pPr marL="1714500" indent="-285750" algn="ctr">
            <a:defRPr sz="3100"/>
          </a:lvl7pPr>
          <a:lvl8pPr marL="2000250" indent="-285750" algn="ctr">
            <a:defRPr sz="3100"/>
          </a:lvl8pPr>
          <a:lvl9pPr marL="2286000" indent="-285750" algn="ctr">
            <a:defRPr sz="3100"/>
          </a:lvl9pPr>
        </a:lstStyle>
        <a:p>
          <a:pPr lvl="0">
            <a:lnSpc>
              <a:spcPct val="100000"/>
            </a:lnSpc>
            <a:spcBef>
              <a:spcPct val="0"/>
            </a:spcBef>
            <a:spcAft>
              <a:spcPct val="35000"/>
            </a:spcAft>
          </a:pPr>
          <a:endParaRPr lang="zh-CN" altLang="en-US">
            <a:solidFill>
              <a:schemeClr val="dk2"/>
            </a:solidFill>
          </a:endParaRPr>
        </a:p>
      </dsp:txBody>
      <dsp:txXfrm>
        <a:off x="5117334" y="1727083"/>
        <a:ext cx="1051159" cy="1051159"/>
      </dsp:txXfrm>
    </dsp:sp>
    <dsp:sp modelId="{B586FDC3-05D8-4C83-99A7-65CA5D80A3D8}">
      <dsp:nvSpPr>
        <dsp:cNvPr id="7" name="椭圆 6"/>
        <dsp:cNvSpPr/>
      </dsp:nvSpPr>
      <dsp:spPr bwMode="white">
        <a:xfrm>
          <a:off x="6315656" y="1346491"/>
          <a:ext cx="1812344" cy="1812344"/>
        </a:xfrm>
        <a:prstGeom prst="ellipse">
          <a:avLst/>
        </a:prstGeom>
      </dsp:spPr>
      <dsp:style>
        <a:lnRef idx="0">
          <a:schemeClr val="dk2">
            <a:shade val="80000"/>
          </a:schemeClr>
        </a:lnRef>
        <a:fillRef idx="3">
          <a:schemeClr val="lt1"/>
        </a:fillRef>
        <a:effectRef idx="3">
          <a:scrgbClr r="0" g="0" b="0"/>
        </a:effectRef>
        <a:fontRef idx="minor">
          <a:schemeClr val="lt1"/>
        </a:fontRef>
      </dsp:style>
      <dsp:txBody>
        <a:bodyPr vert="horz" wrap="square" lIns="57150" tIns="57150" rIns="57150" bIns="57150"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r>
            <a:rPr lang="zh-CN" altLang="en-US" b="1">
              <a:solidFill>
                <a:schemeClr val="dk2"/>
              </a:solidFill>
            </a:rPr>
            <a:t>安全</a:t>
          </a:r>
          <a:endParaRPr lang="zh-CN" altLang="en-US" b="1">
            <a:solidFill>
              <a:schemeClr val="dk2"/>
            </a:solidFill>
          </a:endParaRPr>
        </a:p>
      </dsp:txBody>
      <dsp:txXfrm>
        <a:off x="6315656" y="1346491"/>
        <a:ext cx="1812344" cy="1812344"/>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4A336-C69E-4714-9C77-EDF27533E98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E4B67-FCD3-4532-BCA6-DE877EA718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14085-1836-4067-BF05-EE1CEA907A8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E9B258-9FFB-4B0D-B815-A3578B96B5F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E9B258-9FFB-4B0D-B815-A3578B96B5F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E9B258-9FFB-4B0D-B815-A3578B96B5F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FE9B258-9FFB-4B0D-B815-A3578B96B5F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52323" y="0"/>
            <a:ext cx="8263028" cy="554339"/>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268176" y="793630"/>
            <a:ext cx="8607648" cy="538333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fld>
            <a:endParaRPr lang="zh-CN" altLang="en-US"/>
          </a:p>
        </p:txBody>
      </p:sp>
      <p:cxnSp>
        <p:nvCxnSpPr>
          <p:cNvPr id="7" name="直接连接符 6"/>
          <p:cNvCxnSpPr/>
          <p:nvPr userDrawn="1"/>
        </p:nvCxnSpPr>
        <p:spPr>
          <a:xfrm>
            <a:off x="252323" y="554338"/>
            <a:ext cx="8639355"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 过渡2">
    <p:spTree>
      <p:nvGrpSpPr>
        <p:cNvPr id="1" name=""/>
        <p:cNvGrpSpPr/>
        <p:nvPr/>
      </p:nvGrpSpPr>
      <p:grpSpPr>
        <a:xfrm>
          <a:off x="0" y="0"/>
          <a:ext cx="0" cy="0"/>
          <a:chOff x="0" y="0"/>
          <a:chExt cx="0" cy="0"/>
        </a:xfrm>
      </p:grpSpPr>
      <p:sp>
        <p:nvSpPr>
          <p:cNvPr id="17" name="矩形 16"/>
          <p:cNvSpPr/>
          <p:nvPr userDrawn="1"/>
        </p:nvSpPr>
        <p:spPr>
          <a:xfrm>
            <a:off x="-450" y="0"/>
            <a:ext cx="9144900" cy="6858000"/>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任意多边形: 形状 7"/>
          <p:cNvSpPr/>
          <p:nvPr/>
        </p:nvSpPr>
        <p:spPr>
          <a:xfrm>
            <a:off x="1819526" y="2169000"/>
            <a:ext cx="1447829" cy="2520000"/>
          </a:xfrm>
          <a:custGeom>
            <a:avLst/>
            <a:gdLst>
              <a:gd name="connsiteX0" fmla="*/ 1714432 w 1930439"/>
              <a:gd name="connsiteY0" fmla="*/ 0 h 2520000"/>
              <a:gd name="connsiteX1" fmla="*/ 1930439 w 1930439"/>
              <a:gd name="connsiteY1" fmla="*/ 0 h 2520000"/>
              <a:gd name="connsiteX2" fmla="*/ 216007 w 1930439"/>
              <a:gd name="connsiteY2" fmla="*/ 2520000 h 2520000"/>
              <a:gd name="connsiteX3" fmla="*/ 0 w 1930439"/>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1930439" h="2520000">
                <a:moveTo>
                  <a:pt x="1714432" y="0"/>
                </a:moveTo>
                <a:lnTo>
                  <a:pt x="1930439" y="0"/>
                </a:lnTo>
                <a:lnTo>
                  <a:pt x="216007"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4" name="任意多边形: 形状 13"/>
          <p:cNvSpPr/>
          <p:nvPr/>
        </p:nvSpPr>
        <p:spPr>
          <a:xfrm>
            <a:off x="1" y="2169000"/>
            <a:ext cx="2982686" cy="2520000"/>
          </a:xfrm>
          <a:custGeom>
            <a:avLst/>
            <a:gdLst>
              <a:gd name="connsiteX0" fmla="*/ 0 w 3976915"/>
              <a:gd name="connsiteY0" fmla="*/ 0 h 2520000"/>
              <a:gd name="connsiteX1" fmla="*/ 3976915 w 3976915"/>
              <a:gd name="connsiteY1" fmla="*/ 0 h 2520000"/>
              <a:gd name="connsiteX2" fmla="*/ 2262483 w 3976915"/>
              <a:gd name="connsiteY2" fmla="*/ 2520000 h 2520000"/>
              <a:gd name="connsiteX3" fmla="*/ 0 w 3976915"/>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3976915" h="2520000">
                <a:moveTo>
                  <a:pt x="0" y="0"/>
                </a:moveTo>
                <a:lnTo>
                  <a:pt x="3976915" y="0"/>
                </a:lnTo>
                <a:lnTo>
                  <a:pt x="2262483"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3" name="任意多边形: 形状 12"/>
          <p:cNvSpPr/>
          <p:nvPr userDrawn="1"/>
        </p:nvSpPr>
        <p:spPr>
          <a:xfrm>
            <a:off x="2104194" y="2169000"/>
            <a:ext cx="7039806" cy="2520000"/>
          </a:xfrm>
          <a:custGeom>
            <a:avLst/>
            <a:gdLst>
              <a:gd name="connsiteX0" fmla="*/ 1714432 w 9386408"/>
              <a:gd name="connsiteY0" fmla="*/ 0 h 2520000"/>
              <a:gd name="connsiteX1" fmla="*/ 9386408 w 9386408"/>
              <a:gd name="connsiteY1" fmla="*/ 0 h 2520000"/>
              <a:gd name="connsiteX2" fmla="*/ 9386408 w 9386408"/>
              <a:gd name="connsiteY2" fmla="*/ 2520000 h 2520000"/>
              <a:gd name="connsiteX3" fmla="*/ 0 w 9386408"/>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9386408" h="2520000">
                <a:moveTo>
                  <a:pt x="1714432" y="0"/>
                </a:moveTo>
                <a:lnTo>
                  <a:pt x="9386408" y="0"/>
                </a:lnTo>
                <a:lnTo>
                  <a:pt x="9386408" y="2520000"/>
                </a:lnTo>
                <a:lnTo>
                  <a:pt x="0" y="252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 name="任意多边形: 形状 10"/>
          <p:cNvSpPr>
            <a:spLocks noChangeAspect="1"/>
          </p:cNvSpPr>
          <p:nvPr userDrawn="1"/>
        </p:nvSpPr>
        <p:spPr>
          <a:xfrm>
            <a:off x="651191" y="2745000"/>
            <a:ext cx="1026000" cy="1368000"/>
          </a:xfrm>
          <a:custGeom>
            <a:avLst/>
            <a:gdLst>
              <a:gd name="connsiteX0" fmla="*/ 2778176 w 6012000"/>
              <a:gd name="connsiteY0" fmla="*/ 5336855 h 6012000"/>
              <a:gd name="connsiteX1" fmla="*/ 2774892 w 6012000"/>
              <a:gd name="connsiteY1" fmla="*/ 5344894 h 6012000"/>
              <a:gd name="connsiteX2" fmla="*/ 2779566 w 6012000"/>
              <a:gd name="connsiteY2" fmla="*/ 5345241 h 6012000"/>
              <a:gd name="connsiteX3" fmla="*/ 2802252 w 6012000"/>
              <a:gd name="connsiteY3" fmla="*/ 5351743 h 6012000"/>
              <a:gd name="connsiteX4" fmla="*/ 2807166 w 6012000"/>
              <a:gd name="connsiteY4" fmla="*/ 5365428 h 6012000"/>
              <a:gd name="connsiteX5" fmla="*/ 2798432 w 6012000"/>
              <a:gd name="connsiteY5" fmla="*/ 5398580 h 6012000"/>
              <a:gd name="connsiteX6" fmla="*/ 2731896 w 6012000"/>
              <a:gd name="connsiteY6" fmla="*/ 5576747 h 6012000"/>
              <a:gd name="connsiteX7" fmla="*/ 2714800 w 6012000"/>
              <a:gd name="connsiteY7" fmla="*/ 5613978 h 6012000"/>
              <a:gd name="connsiteX8" fmla="*/ 2701124 w 6012000"/>
              <a:gd name="connsiteY8" fmla="*/ 5623259 h 6012000"/>
              <a:gd name="connsiteX9" fmla="*/ 2677518 w 6012000"/>
              <a:gd name="connsiteY9" fmla="*/ 5624636 h 6012000"/>
              <a:gd name="connsiteX10" fmla="*/ 2674010 w 6012000"/>
              <a:gd name="connsiteY10" fmla="*/ 5632658 h 6012000"/>
              <a:gd name="connsiteX11" fmla="*/ 2907324 w 6012000"/>
              <a:gd name="connsiteY11" fmla="*/ 5650017 h 6012000"/>
              <a:gd name="connsiteX12" fmla="*/ 2942064 w 6012000"/>
              <a:gd name="connsiteY12" fmla="*/ 5568208 h 6012000"/>
              <a:gd name="connsiteX13" fmla="*/ 2933828 w 6012000"/>
              <a:gd name="connsiteY13" fmla="*/ 5567594 h 6012000"/>
              <a:gd name="connsiteX14" fmla="*/ 2882988 w 6012000"/>
              <a:gd name="connsiteY14" fmla="*/ 5617538 h 6012000"/>
              <a:gd name="connsiteX15" fmla="*/ 2812274 w 6012000"/>
              <a:gd name="connsiteY15" fmla="*/ 5627723 h 6012000"/>
              <a:gd name="connsiteX16" fmla="*/ 2785560 w 6012000"/>
              <a:gd name="connsiteY16" fmla="*/ 5625735 h 6012000"/>
              <a:gd name="connsiteX17" fmla="*/ 2766868 w 6012000"/>
              <a:gd name="connsiteY17" fmla="*/ 5621210 h 6012000"/>
              <a:gd name="connsiteX18" fmla="*/ 2762064 w 6012000"/>
              <a:gd name="connsiteY18" fmla="*/ 5610555 h 6012000"/>
              <a:gd name="connsiteX19" fmla="*/ 2767934 w 6012000"/>
              <a:gd name="connsiteY19" fmla="*/ 5588830 h 6012000"/>
              <a:gd name="connsiteX20" fmla="*/ 2804536 w 6012000"/>
              <a:gd name="connsiteY20" fmla="*/ 5491040 h 6012000"/>
              <a:gd name="connsiteX21" fmla="*/ 2833254 w 6012000"/>
              <a:gd name="connsiteY21" fmla="*/ 5493177 h 6012000"/>
              <a:gd name="connsiteX22" fmla="*/ 2861656 w 6012000"/>
              <a:gd name="connsiteY22" fmla="*/ 5498089 h 6012000"/>
              <a:gd name="connsiteX23" fmla="*/ 2871704 w 6012000"/>
              <a:gd name="connsiteY23" fmla="*/ 5507455 h 6012000"/>
              <a:gd name="connsiteX24" fmla="*/ 2874456 w 6012000"/>
              <a:gd name="connsiteY24" fmla="*/ 5523106 h 6012000"/>
              <a:gd name="connsiteX25" fmla="*/ 2868694 w 6012000"/>
              <a:gd name="connsiteY25" fmla="*/ 5546407 h 6012000"/>
              <a:gd name="connsiteX26" fmla="*/ 2877598 w 6012000"/>
              <a:gd name="connsiteY26" fmla="*/ 5547069 h 6012000"/>
              <a:gd name="connsiteX27" fmla="*/ 2916694 w 6012000"/>
              <a:gd name="connsiteY27" fmla="*/ 5439839 h 6012000"/>
              <a:gd name="connsiteX28" fmla="*/ 2908456 w 6012000"/>
              <a:gd name="connsiteY28" fmla="*/ 5439226 h 6012000"/>
              <a:gd name="connsiteX29" fmla="*/ 2882538 w 6012000"/>
              <a:gd name="connsiteY29" fmla="*/ 5471660 h 6012000"/>
              <a:gd name="connsiteX30" fmla="*/ 2837992 w 6012000"/>
              <a:gd name="connsiteY30" fmla="*/ 5477636 h 6012000"/>
              <a:gd name="connsiteX31" fmla="*/ 2809720 w 6012000"/>
              <a:gd name="connsiteY31" fmla="*/ 5475532 h 6012000"/>
              <a:gd name="connsiteX32" fmla="*/ 2853106 w 6012000"/>
              <a:gd name="connsiteY32" fmla="*/ 5358772 h 6012000"/>
              <a:gd name="connsiteX33" fmla="*/ 2891396 w 6012000"/>
              <a:gd name="connsiteY33" fmla="*/ 5361621 h 6012000"/>
              <a:gd name="connsiteX34" fmla="*/ 2940300 w 6012000"/>
              <a:gd name="connsiteY34" fmla="*/ 5369289 h 6012000"/>
              <a:gd name="connsiteX35" fmla="*/ 2961180 w 6012000"/>
              <a:gd name="connsiteY35" fmla="*/ 5386513 h 6012000"/>
              <a:gd name="connsiteX36" fmla="*/ 2965494 w 6012000"/>
              <a:gd name="connsiteY36" fmla="*/ 5406757 h 6012000"/>
              <a:gd name="connsiteX37" fmla="*/ 2962660 w 6012000"/>
              <a:gd name="connsiteY37" fmla="*/ 5423783 h 6012000"/>
              <a:gd name="connsiteX38" fmla="*/ 2970898 w 6012000"/>
              <a:gd name="connsiteY38" fmla="*/ 5424397 h 6012000"/>
              <a:gd name="connsiteX39" fmla="*/ 2995014 w 6012000"/>
              <a:gd name="connsiteY39" fmla="*/ 5352989 h 6012000"/>
              <a:gd name="connsiteX40" fmla="*/ 2545840 w 6012000"/>
              <a:gd name="connsiteY40" fmla="*/ 5316595 h 6012000"/>
              <a:gd name="connsiteX41" fmla="*/ 2576018 w 6012000"/>
              <a:gd name="connsiteY41" fmla="*/ 5321648 h 6012000"/>
              <a:gd name="connsiteX42" fmla="*/ 2642676 w 6012000"/>
              <a:gd name="connsiteY42" fmla="*/ 5360877 h 6012000"/>
              <a:gd name="connsiteX43" fmla="*/ 2652078 w 6012000"/>
              <a:gd name="connsiteY43" fmla="*/ 5442268 h 6012000"/>
              <a:gd name="connsiteX44" fmla="*/ 2620034 w 6012000"/>
              <a:gd name="connsiteY44" fmla="*/ 5520360 h 6012000"/>
              <a:gd name="connsiteX45" fmla="*/ 2566248 w 6012000"/>
              <a:gd name="connsiteY45" fmla="*/ 5567985 h 6012000"/>
              <a:gd name="connsiteX46" fmla="*/ 2513780 w 6012000"/>
              <a:gd name="connsiteY46" fmla="*/ 5579576 h 6012000"/>
              <a:gd name="connsiteX47" fmla="*/ 2448532 w 6012000"/>
              <a:gd name="connsiteY47" fmla="*/ 5574077 h 6012000"/>
              <a:gd name="connsiteX48" fmla="*/ 2430526 w 6012000"/>
              <a:gd name="connsiteY48" fmla="*/ 5568471 h 6012000"/>
              <a:gd name="connsiteX49" fmla="*/ 2425150 w 6012000"/>
              <a:gd name="connsiteY49" fmla="*/ 5562857 h 6012000"/>
              <a:gd name="connsiteX50" fmla="*/ 2424192 w 6012000"/>
              <a:gd name="connsiteY50" fmla="*/ 5555613 h 6012000"/>
              <a:gd name="connsiteX51" fmla="*/ 2437522 w 6012000"/>
              <a:gd name="connsiteY51" fmla="*/ 5526162 h 6012000"/>
              <a:gd name="connsiteX52" fmla="*/ 2330148 w 6012000"/>
              <a:gd name="connsiteY52" fmla="*/ 5314138 h 6012000"/>
              <a:gd name="connsiteX53" fmla="*/ 2281956 w 6012000"/>
              <a:gd name="connsiteY53" fmla="*/ 5424033 h 6012000"/>
              <a:gd name="connsiteX54" fmla="*/ 2209608 w 6012000"/>
              <a:gd name="connsiteY54" fmla="*/ 5400348 h 6012000"/>
              <a:gd name="connsiteX55" fmla="*/ 2473968 w 6012000"/>
              <a:gd name="connsiteY55" fmla="*/ 5285324 h 6012000"/>
              <a:gd name="connsiteX56" fmla="*/ 2469738 w 6012000"/>
              <a:gd name="connsiteY56" fmla="*/ 5292908 h 6012000"/>
              <a:gd name="connsiteX57" fmla="*/ 2474556 w 6012000"/>
              <a:gd name="connsiteY57" fmla="*/ 5293860 h 6012000"/>
              <a:gd name="connsiteX58" fmla="*/ 2495986 w 6012000"/>
              <a:gd name="connsiteY58" fmla="*/ 5302873 h 6012000"/>
              <a:gd name="connsiteX59" fmla="*/ 2499084 w 6012000"/>
              <a:gd name="connsiteY59" fmla="*/ 5317139 h 6012000"/>
              <a:gd name="connsiteX60" fmla="*/ 2486372 w 6012000"/>
              <a:gd name="connsiteY60" fmla="*/ 5349217 h 6012000"/>
              <a:gd name="connsiteX61" fmla="*/ 2398320 w 6012000"/>
              <a:gd name="connsiteY61" fmla="*/ 5518414 h 6012000"/>
              <a:gd name="connsiteX62" fmla="*/ 2376770 w 6012000"/>
              <a:gd name="connsiteY62" fmla="*/ 5552613 h 6012000"/>
              <a:gd name="connsiteX63" fmla="*/ 2361858 w 6012000"/>
              <a:gd name="connsiteY63" fmla="*/ 5560133 h 6012000"/>
              <a:gd name="connsiteX64" fmla="*/ 2338036 w 6012000"/>
              <a:gd name="connsiteY64" fmla="*/ 5558612 h 6012000"/>
              <a:gd name="connsiteX65" fmla="*/ 2333588 w 6012000"/>
              <a:gd name="connsiteY65" fmla="*/ 5566152 h 6012000"/>
              <a:gd name="connsiteX66" fmla="*/ 2459298 w 6012000"/>
              <a:gd name="connsiteY66" fmla="*/ 5590996 h 6012000"/>
              <a:gd name="connsiteX67" fmla="*/ 2537176 w 6012000"/>
              <a:gd name="connsiteY67" fmla="*/ 5596488 h 6012000"/>
              <a:gd name="connsiteX68" fmla="*/ 2599500 w 6012000"/>
              <a:gd name="connsiteY68" fmla="*/ 5578198 h 6012000"/>
              <a:gd name="connsiteX69" fmla="*/ 2645362 w 6012000"/>
              <a:gd name="connsiteY69" fmla="*/ 5549373 h 6012000"/>
              <a:gd name="connsiteX70" fmla="*/ 2676620 w 6012000"/>
              <a:gd name="connsiteY70" fmla="*/ 5509810 h 6012000"/>
              <a:gd name="connsiteX71" fmla="*/ 2697772 w 6012000"/>
              <a:gd name="connsiteY71" fmla="*/ 5455166 h 6012000"/>
              <a:gd name="connsiteX72" fmla="*/ 2693044 w 6012000"/>
              <a:gd name="connsiteY72" fmla="*/ 5388126 h 6012000"/>
              <a:gd name="connsiteX73" fmla="*/ 2655316 w 6012000"/>
              <a:gd name="connsiteY73" fmla="*/ 5335499 h 6012000"/>
              <a:gd name="connsiteX74" fmla="*/ 2568798 w 6012000"/>
              <a:gd name="connsiteY74" fmla="*/ 5304065 h 6012000"/>
              <a:gd name="connsiteX75" fmla="*/ 3608232 w 6012000"/>
              <a:gd name="connsiteY75" fmla="*/ 5279402 h 6012000"/>
              <a:gd name="connsiteX76" fmla="*/ 3514690 w 6012000"/>
              <a:gd name="connsiteY76" fmla="*/ 5296551 h 6012000"/>
              <a:gd name="connsiteX77" fmla="*/ 3513984 w 6012000"/>
              <a:gd name="connsiteY77" fmla="*/ 5305078 h 6012000"/>
              <a:gd name="connsiteX78" fmla="*/ 3541708 w 6012000"/>
              <a:gd name="connsiteY78" fmla="*/ 5304648 h 6012000"/>
              <a:gd name="connsiteX79" fmla="*/ 3547898 w 6012000"/>
              <a:gd name="connsiteY79" fmla="*/ 5311797 h 6012000"/>
              <a:gd name="connsiteX80" fmla="*/ 3533186 w 6012000"/>
              <a:gd name="connsiteY80" fmla="*/ 5355348 h 6012000"/>
              <a:gd name="connsiteX81" fmla="*/ 3491066 w 6012000"/>
              <a:gd name="connsiteY81" fmla="*/ 5445003 h 6012000"/>
              <a:gd name="connsiteX82" fmla="*/ 3452058 w 6012000"/>
              <a:gd name="connsiteY82" fmla="*/ 5368405 h 6012000"/>
              <a:gd name="connsiteX83" fmla="*/ 3440054 w 6012000"/>
              <a:gd name="connsiteY83" fmla="*/ 5338831 h 6012000"/>
              <a:gd name="connsiteX84" fmla="*/ 3441156 w 6012000"/>
              <a:gd name="connsiteY84" fmla="*/ 5327508 h 6012000"/>
              <a:gd name="connsiteX85" fmla="*/ 3447934 w 6012000"/>
              <a:gd name="connsiteY85" fmla="*/ 5319911 h 6012000"/>
              <a:gd name="connsiteX86" fmla="*/ 3470946 w 6012000"/>
              <a:gd name="connsiteY86" fmla="*/ 5312968 h 6012000"/>
              <a:gd name="connsiteX87" fmla="*/ 3472092 w 6012000"/>
              <a:gd name="connsiteY87" fmla="*/ 5304361 h 6012000"/>
              <a:gd name="connsiteX88" fmla="*/ 3362080 w 6012000"/>
              <a:gd name="connsiteY88" fmla="*/ 5324529 h 6012000"/>
              <a:gd name="connsiteX89" fmla="*/ 3361374 w 6012000"/>
              <a:gd name="connsiteY89" fmla="*/ 5333056 h 6012000"/>
              <a:gd name="connsiteX90" fmla="*/ 3361450 w 6012000"/>
              <a:gd name="connsiteY90" fmla="*/ 5333066 h 6012000"/>
              <a:gd name="connsiteX91" fmla="*/ 3303446 w 6012000"/>
              <a:gd name="connsiteY91" fmla="*/ 5336296 h 6012000"/>
              <a:gd name="connsiteX92" fmla="*/ 3141580 w 6012000"/>
              <a:gd name="connsiteY92" fmla="*/ 5589468 h 6012000"/>
              <a:gd name="connsiteX93" fmla="*/ 3100164 w 6012000"/>
              <a:gd name="connsiteY93" fmla="*/ 5347616 h 6012000"/>
              <a:gd name="connsiteX94" fmla="*/ 3025048 w 6012000"/>
              <a:gd name="connsiteY94" fmla="*/ 5351799 h 6012000"/>
              <a:gd name="connsiteX95" fmla="*/ 3023278 w 6012000"/>
              <a:gd name="connsiteY95" fmla="*/ 5360170 h 6012000"/>
              <a:gd name="connsiteX96" fmla="*/ 3048256 w 6012000"/>
              <a:gd name="connsiteY96" fmla="*/ 5363027 h 6012000"/>
              <a:gd name="connsiteX97" fmla="*/ 3062868 w 6012000"/>
              <a:gd name="connsiteY97" fmla="*/ 5372499 h 6012000"/>
              <a:gd name="connsiteX98" fmla="*/ 3009662 w 6012000"/>
              <a:gd name="connsiteY98" fmla="*/ 5601509 h 6012000"/>
              <a:gd name="connsiteX99" fmla="*/ 2996664 w 6012000"/>
              <a:gd name="connsiteY99" fmla="*/ 5637112 h 6012000"/>
              <a:gd name="connsiteX100" fmla="*/ 2965410 w 6012000"/>
              <a:gd name="connsiteY100" fmla="*/ 5650032 h 6012000"/>
              <a:gd name="connsiteX101" fmla="*/ 2959392 w 6012000"/>
              <a:gd name="connsiteY101" fmla="*/ 5650367 h 6012000"/>
              <a:gd name="connsiteX102" fmla="*/ 2957400 w 6012000"/>
              <a:gd name="connsiteY102" fmla="*/ 5658751 h 6012000"/>
              <a:gd name="connsiteX103" fmla="*/ 3057034 w 6012000"/>
              <a:gd name="connsiteY103" fmla="*/ 5653203 h 6012000"/>
              <a:gd name="connsiteX104" fmla="*/ 3059028 w 6012000"/>
              <a:gd name="connsiteY104" fmla="*/ 5644819 h 6012000"/>
              <a:gd name="connsiteX105" fmla="*/ 3029500 w 6012000"/>
              <a:gd name="connsiteY105" fmla="*/ 5640538 h 6012000"/>
              <a:gd name="connsiteX106" fmla="*/ 3022780 w 6012000"/>
              <a:gd name="connsiteY106" fmla="*/ 5628280 h 6012000"/>
              <a:gd name="connsiteX107" fmla="*/ 3027902 w 6012000"/>
              <a:gd name="connsiteY107" fmla="*/ 5595798 h 6012000"/>
              <a:gd name="connsiteX108" fmla="*/ 3071430 w 6012000"/>
              <a:gd name="connsiteY108" fmla="*/ 5405783 h 6012000"/>
              <a:gd name="connsiteX109" fmla="*/ 3113428 w 6012000"/>
              <a:gd name="connsiteY109" fmla="*/ 5650063 h 6012000"/>
              <a:gd name="connsiteX110" fmla="*/ 3122344 w 6012000"/>
              <a:gd name="connsiteY110" fmla="*/ 5649566 h 6012000"/>
              <a:gd name="connsiteX111" fmla="*/ 3284964 w 6012000"/>
              <a:gd name="connsiteY111" fmla="*/ 5393893 h 6012000"/>
              <a:gd name="connsiteX112" fmla="*/ 3244792 w 6012000"/>
              <a:gd name="connsiteY112" fmla="*/ 5571870 h 6012000"/>
              <a:gd name="connsiteX113" fmla="*/ 3231974 w 6012000"/>
              <a:gd name="connsiteY113" fmla="*/ 5616743 h 6012000"/>
              <a:gd name="connsiteX114" fmla="*/ 3220354 w 6012000"/>
              <a:gd name="connsiteY114" fmla="*/ 5630917 h 6012000"/>
              <a:gd name="connsiteX115" fmla="*/ 3194772 w 6012000"/>
              <a:gd name="connsiteY115" fmla="*/ 5637261 h 6012000"/>
              <a:gd name="connsiteX116" fmla="*/ 3188754 w 6012000"/>
              <a:gd name="connsiteY116" fmla="*/ 5637595 h 6012000"/>
              <a:gd name="connsiteX117" fmla="*/ 3186984 w 6012000"/>
              <a:gd name="connsiteY117" fmla="*/ 5645967 h 6012000"/>
              <a:gd name="connsiteX118" fmla="*/ 3314258 w 6012000"/>
              <a:gd name="connsiteY118" fmla="*/ 5638880 h 6012000"/>
              <a:gd name="connsiteX119" fmla="*/ 3315804 w 6012000"/>
              <a:gd name="connsiteY119" fmla="*/ 5630521 h 6012000"/>
              <a:gd name="connsiteX120" fmla="*/ 3310456 w 6012000"/>
              <a:gd name="connsiteY120" fmla="*/ 5630819 h 6012000"/>
              <a:gd name="connsiteX121" fmla="*/ 3283348 w 6012000"/>
              <a:gd name="connsiteY121" fmla="*/ 5625844 h 6012000"/>
              <a:gd name="connsiteX122" fmla="*/ 3276596 w 6012000"/>
              <a:gd name="connsiteY122" fmla="*/ 5613028 h 6012000"/>
              <a:gd name="connsiteX123" fmla="*/ 3280036 w 6012000"/>
              <a:gd name="connsiteY123" fmla="*/ 5586453 h 6012000"/>
              <a:gd name="connsiteX124" fmla="*/ 3325308 w 6012000"/>
              <a:gd name="connsiteY124" fmla="*/ 5391646 h 6012000"/>
              <a:gd name="connsiteX125" fmla="*/ 3336710 w 6012000"/>
              <a:gd name="connsiteY125" fmla="*/ 5357474 h 6012000"/>
              <a:gd name="connsiteX126" fmla="*/ 3349550 w 6012000"/>
              <a:gd name="connsiteY126" fmla="*/ 5345132 h 6012000"/>
              <a:gd name="connsiteX127" fmla="*/ 3377684 w 6012000"/>
              <a:gd name="connsiteY127" fmla="*/ 5340435 h 6012000"/>
              <a:gd name="connsiteX128" fmla="*/ 3377392 w 6012000"/>
              <a:gd name="connsiteY128" fmla="*/ 5335212 h 6012000"/>
              <a:gd name="connsiteX129" fmla="*/ 3387786 w 6012000"/>
              <a:gd name="connsiteY129" fmla="*/ 5336611 h 6012000"/>
              <a:gd name="connsiteX130" fmla="*/ 3409686 w 6012000"/>
              <a:gd name="connsiteY130" fmla="*/ 5367549 h 6012000"/>
              <a:gd name="connsiteX131" fmla="*/ 3460364 w 6012000"/>
              <a:gd name="connsiteY131" fmla="*/ 5464476 h 6012000"/>
              <a:gd name="connsiteX132" fmla="*/ 3450176 w 6012000"/>
              <a:gd name="connsiteY132" fmla="*/ 5556222 h 6012000"/>
              <a:gd name="connsiteX133" fmla="*/ 3441448 w 6012000"/>
              <a:gd name="connsiteY133" fmla="*/ 5595271 h 6012000"/>
              <a:gd name="connsiteX134" fmla="*/ 3428668 w 6012000"/>
              <a:gd name="connsiteY134" fmla="*/ 5608508 h 6012000"/>
              <a:gd name="connsiteX135" fmla="*/ 3404418 w 6012000"/>
              <a:gd name="connsiteY135" fmla="*/ 5616131 h 6012000"/>
              <a:gd name="connsiteX136" fmla="*/ 3403274 w 6012000"/>
              <a:gd name="connsiteY136" fmla="*/ 5624739 h 6012000"/>
              <a:gd name="connsiteX137" fmla="*/ 3528656 w 6012000"/>
              <a:gd name="connsiteY137" fmla="*/ 5601752 h 6012000"/>
              <a:gd name="connsiteX138" fmla="*/ 3529362 w 6012000"/>
              <a:gd name="connsiteY138" fmla="*/ 5593224 h 6012000"/>
              <a:gd name="connsiteX139" fmla="*/ 3503366 w 6012000"/>
              <a:gd name="connsiteY139" fmla="*/ 5595040 h 6012000"/>
              <a:gd name="connsiteX140" fmla="*/ 3493426 w 6012000"/>
              <a:gd name="connsiteY140" fmla="*/ 5590962 h 6012000"/>
              <a:gd name="connsiteX141" fmla="*/ 3489010 w 6012000"/>
              <a:gd name="connsiteY141" fmla="*/ 5581104 h 6012000"/>
              <a:gd name="connsiteX142" fmla="*/ 3490130 w 6012000"/>
              <a:gd name="connsiteY142" fmla="*/ 5541407 h 6012000"/>
              <a:gd name="connsiteX143" fmla="*/ 3498602 w 6012000"/>
              <a:gd name="connsiteY143" fmla="*/ 5463822 h 6012000"/>
              <a:gd name="connsiteX144" fmla="*/ 3553066 w 6012000"/>
              <a:gd name="connsiteY144" fmla="*/ 5349887 h 6012000"/>
              <a:gd name="connsiteX145" fmla="*/ 3576286 w 6012000"/>
              <a:gd name="connsiteY145" fmla="*/ 5308182 h 6012000"/>
              <a:gd name="connsiteX146" fmla="*/ 3589984 w 6012000"/>
              <a:gd name="connsiteY146" fmla="*/ 5295003 h 6012000"/>
              <a:gd name="connsiteX147" fmla="*/ 3607966 w 6012000"/>
              <a:gd name="connsiteY147" fmla="*/ 5287848 h 6012000"/>
              <a:gd name="connsiteX148" fmla="*/ 2387860 w 6012000"/>
              <a:gd name="connsiteY148" fmla="*/ 5254811 h 6012000"/>
              <a:gd name="connsiteX149" fmla="*/ 2139466 w 6012000"/>
              <a:gd name="connsiteY149" fmla="*/ 5432352 h 6012000"/>
              <a:gd name="connsiteX150" fmla="*/ 2089930 w 6012000"/>
              <a:gd name="connsiteY150" fmla="*/ 5462762 h 6012000"/>
              <a:gd name="connsiteX151" fmla="*/ 2058804 w 6012000"/>
              <a:gd name="connsiteY151" fmla="*/ 5464200 h 6012000"/>
              <a:gd name="connsiteX152" fmla="*/ 2053900 w 6012000"/>
              <a:gd name="connsiteY152" fmla="*/ 5471285 h 6012000"/>
              <a:gd name="connsiteX153" fmla="*/ 2138978 w 6012000"/>
              <a:gd name="connsiteY153" fmla="*/ 5499138 h 6012000"/>
              <a:gd name="connsiteX154" fmla="*/ 2143882 w 6012000"/>
              <a:gd name="connsiteY154" fmla="*/ 5492052 h 6012000"/>
              <a:gd name="connsiteX155" fmla="*/ 2127372 w 6012000"/>
              <a:gd name="connsiteY155" fmla="*/ 5480775 h 6012000"/>
              <a:gd name="connsiteX156" fmla="*/ 2125676 w 6012000"/>
              <a:gd name="connsiteY156" fmla="*/ 5467300 h 6012000"/>
              <a:gd name="connsiteX157" fmla="*/ 2131798 w 6012000"/>
              <a:gd name="connsiteY157" fmla="*/ 5457207 h 6012000"/>
              <a:gd name="connsiteX158" fmla="*/ 2150602 w 6012000"/>
              <a:gd name="connsiteY158" fmla="*/ 5442104 h 6012000"/>
              <a:gd name="connsiteX159" fmla="*/ 2192870 w 6012000"/>
              <a:gd name="connsiteY159" fmla="*/ 5412016 h 6012000"/>
              <a:gd name="connsiteX160" fmla="*/ 2275188 w 6012000"/>
              <a:gd name="connsiteY160" fmla="*/ 5438966 h 6012000"/>
              <a:gd name="connsiteX161" fmla="*/ 2259846 w 6012000"/>
              <a:gd name="connsiteY161" fmla="*/ 5474346 h 6012000"/>
              <a:gd name="connsiteX162" fmla="*/ 2245250 w 6012000"/>
              <a:gd name="connsiteY162" fmla="*/ 5503863 h 6012000"/>
              <a:gd name="connsiteX163" fmla="*/ 2231328 w 6012000"/>
              <a:gd name="connsiteY163" fmla="*/ 5514104 h 6012000"/>
              <a:gd name="connsiteX164" fmla="*/ 2206894 w 6012000"/>
              <a:gd name="connsiteY164" fmla="*/ 5512682 h 6012000"/>
              <a:gd name="connsiteX165" fmla="*/ 2202014 w 6012000"/>
              <a:gd name="connsiteY165" fmla="*/ 5511084 h 6012000"/>
              <a:gd name="connsiteX166" fmla="*/ 2197110 w 6012000"/>
              <a:gd name="connsiteY166" fmla="*/ 5518170 h 6012000"/>
              <a:gd name="connsiteX167" fmla="*/ 2310404 w 6012000"/>
              <a:gd name="connsiteY167" fmla="*/ 5555260 h 6012000"/>
              <a:gd name="connsiteX168" fmla="*/ 2315308 w 6012000"/>
              <a:gd name="connsiteY168" fmla="*/ 5548175 h 6012000"/>
              <a:gd name="connsiteX169" fmla="*/ 2293048 w 6012000"/>
              <a:gd name="connsiteY169" fmla="*/ 5537599 h 6012000"/>
              <a:gd name="connsiteX170" fmla="*/ 2285108 w 6012000"/>
              <a:gd name="connsiteY170" fmla="*/ 5524899 h 6012000"/>
              <a:gd name="connsiteX171" fmla="*/ 2286164 w 6012000"/>
              <a:gd name="connsiteY171" fmla="*/ 5510915 h 6012000"/>
              <a:gd name="connsiteX172" fmla="*/ 2295084 w 6012000"/>
              <a:gd name="connsiteY172" fmla="*/ 5489406 h 6012000"/>
              <a:gd name="connsiteX173" fmla="*/ 2395286 w 6012000"/>
              <a:gd name="connsiteY173" fmla="*/ 5257241 h 6012000"/>
              <a:gd name="connsiteX174" fmla="*/ 3883896 w 6012000"/>
              <a:gd name="connsiteY174" fmla="*/ 5197085 h 6012000"/>
              <a:gd name="connsiteX175" fmla="*/ 3909016 w 6012000"/>
              <a:gd name="connsiteY175" fmla="*/ 5206694 h 6012000"/>
              <a:gd name="connsiteX176" fmla="*/ 3942420 w 6012000"/>
              <a:gd name="connsiteY176" fmla="*/ 5251776 h 6012000"/>
              <a:gd name="connsiteX177" fmla="*/ 3955158 w 6012000"/>
              <a:gd name="connsiteY177" fmla="*/ 5341217 h 6012000"/>
              <a:gd name="connsiteX178" fmla="*/ 3939350 w 6012000"/>
              <a:gd name="connsiteY178" fmla="*/ 5429711 h 6012000"/>
              <a:gd name="connsiteX179" fmla="*/ 3912542 w 6012000"/>
              <a:gd name="connsiteY179" fmla="*/ 5475789 h 6012000"/>
              <a:gd name="connsiteX180" fmla="*/ 3878392 w 6012000"/>
              <a:gd name="connsiteY180" fmla="*/ 5498651 h 6012000"/>
              <a:gd name="connsiteX181" fmla="*/ 3823078 w 6012000"/>
              <a:gd name="connsiteY181" fmla="*/ 5492447 h 6012000"/>
              <a:gd name="connsiteX182" fmla="*/ 3788848 w 6012000"/>
              <a:gd name="connsiteY182" fmla="*/ 5445053 h 6012000"/>
              <a:gd name="connsiteX183" fmla="*/ 3776434 w 6012000"/>
              <a:gd name="connsiteY183" fmla="*/ 5349214 h 6012000"/>
              <a:gd name="connsiteX184" fmla="*/ 3789854 w 6012000"/>
              <a:gd name="connsiteY184" fmla="*/ 5274611 h 6012000"/>
              <a:gd name="connsiteX185" fmla="*/ 3817532 w 6012000"/>
              <a:gd name="connsiteY185" fmla="*/ 5226325 h 6012000"/>
              <a:gd name="connsiteX186" fmla="*/ 3854918 w 6012000"/>
              <a:gd name="connsiteY186" fmla="*/ 5201241 h 6012000"/>
              <a:gd name="connsiteX187" fmla="*/ 3883896 w 6012000"/>
              <a:gd name="connsiteY187" fmla="*/ 5197085 h 6012000"/>
              <a:gd name="connsiteX188" fmla="*/ 3911900 w 6012000"/>
              <a:gd name="connsiteY188" fmla="*/ 5179588 h 6012000"/>
              <a:gd name="connsiteX189" fmla="*/ 3857260 w 6012000"/>
              <a:gd name="connsiteY189" fmla="*/ 5185233 h 6012000"/>
              <a:gd name="connsiteX190" fmla="*/ 3797958 w 6012000"/>
              <a:gd name="connsiteY190" fmla="*/ 5222292 h 6012000"/>
              <a:gd name="connsiteX191" fmla="*/ 3755360 w 6012000"/>
              <a:gd name="connsiteY191" fmla="*/ 5282899 h 6012000"/>
              <a:gd name="connsiteX192" fmla="*/ 3732696 w 6012000"/>
              <a:gd name="connsiteY192" fmla="*/ 5364477 h 6012000"/>
              <a:gd name="connsiteX193" fmla="*/ 3741650 w 6012000"/>
              <a:gd name="connsiteY193" fmla="*/ 5450292 h 6012000"/>
              <a:gd name="connsiteX194" fmla="*/ 3768860 w 6012000"/>
              <a:gd name="connsiteY194" fmla="*/ 5492963 h 6012000"/>
              <a:gd name="connsiteX195" fmla="*/ 3815434 w 6012000"/>
              <a:gd name="connsiteY195" fmla="*/ 5519830 h 6012000"/>
              <a:gd name="connsiteX196" fmla="*/ 3875840 w 6012000"/>
              <a:gd name="connsiteY196" fmla="*/ 5514734 h 6012000"/>
              <a:gd name="connsiteX197" fmla="*/ 3955100 w 6012000"/>
              <a:gd name="connsiteY197" fmla="*/ 5456562 h 6012000"/>
              <a:gd name="connsiteX198" fmla="*/ 3997144 w 6012000"/>
              <a:gd name="connsiteY198" fmla="*/ 5354906 h 6012000"/>
              <a:gd name="connsiteX199" fmla="*/ 3989392 w 6012000"/>
              <a:gd name="connsiteY199" fmla="*/ 5249225 h 6012000"/>
              <a:gd name="connsiteX200" fmla="*/ 3959158 w 6012000"/>
              <a:gd name="connsiteY200" fmla="*/ 5203722 h 6012000"/>
              <a:gd name="connsiteX201" fmla="*/ 3911900 w 6012000"/>
              <a:gd name="connsiteY201" fmla="*/ 5179588 h 6012000"/>
              <a:gd name="connsiteX202" fmla="*/ 2025796 w 6012000"/>
              <a:gd name="connsiteY202" fmla="*/ 5145250 h 6012000"/>
              <a:gd name="connsiteX203" fmla="*/ 1928760 w 6012000"/>
              <a:gd name="connsiteY203" fmla="*/ 5181642 h 6012000"/>
              <a:gd name="connsiteX204" fmla="*/ 1864264 w 6012000"/>
              <a:gd name="connsiteY204" fmla="*/ 5258106 h 6012000"/>
              <a:gd name="connsiteX205" fmla="*/ 1852522 w 6012000"/>
              <a:gd name="connsiteY205" fmla="*/ 5319310 h 6012000"/>
              <a:gd name="connsiteX206" fmla="*/ 1873786 w 6012000"/>
              <a:gd name="connsiteY206" fmla="*/ 5377169 h 6012000"/>
              <a:gd name="connsiteX207" fmla="*/ 1926898 w 6012000"/>
              <a:gd name="connsiteY207" fmla="*/ 5418734 h 6012000"/>
              <a:gd name="connsiteX208" fmla="*/ 1999686 w 6012000"/>
              <a:gd name="connsiteY208" fmla="*/ 5432006 h 6012000"/>
              <a:gd name="connsiteX209" fmla="*/ 2073220 w 6012000"/>
              <a:gd name="connsiteY209" fmla="*/ 5402602 h 6012000"/>
              <a:gd name="connsiteX210" fmla="*/ 2063690 w 6012000"/>
              <a:gd name="connsiteY210" fmla="*/ 5398210 h 6012000"/>
              <a:gd name="connsiteX211" fmla="*/ 2004990 w 6012000"/>
              <a:gd name="connsiteY211" fmla="*/ 5418103 h 6012000"/>
              <a:gd name="connsiteX212" fmla="*/ 1949016 w 6012000"/>
              <a:gd name="connsiteY212" fmla="*/ 5407544 h 6012000"/>
              <a:gd name="connsiteX213" fmla="*/ 1899378 w 6012000"/>
              <a:gd name="connsiteY213" fmla="*/ 5355779 h 6012000"/>
              <a:gd name="connsiteX214" fmla="*/ 1905454 w 6012000"/>
              <a:gd name="connsiteY214" fmla="*/ 5281271 h 6012000"/>
              <a:gd name="connsiteX215" fmla="*/ 1957278 w 6012000"/>
              <a:gd name="connsiteY215" fmla="*/ 5211503 h 6012000"/>
              <a:gd name="connsiteX216" fmla="*/ 2044600 w 6012000"/>
              <a:gd name="connsiteY216" fmla="*/ 5164980 h 6012000"/>
              <a:gd name="connsiteX217" fmla="*/ 2117216 w 6012000"/>
              <a:gd name="connsiteY217" fmla="*/ 5174362 h 6012000"/>
              <a:gd name="connsiteX218" fmla="*/ 2140128 w 6012000"/>
              <a:gd name="connsiteY218" fmla="*/ 5189717 h 6012000"/>
              <a:gd name="connsiteX219" fmla="*/ 2153532 w 6012000"/>
              <a:gd name="connsiteY219" fmla="*/ 5209169 h 6012000"/>
              <a:gd name="connsiteX220" fmla="*/ 2156864 w 6012000"/>
              <a:gd name="connsiteY220" fmla="*/ 5230738 h 6012000"/>
              <a:gd name="connsiteX221" fmla="*/ 2151528 w 6012000"/>
              <a:gd name="connsiteY221" fmla="*/ 5254581 h 6012000"/>
              <a:gd name="connsiteX222" fmla="*/ 2142058 w 6012000"/>
              <a:gd name="connsiteY222" fmla="*/ 5277256 h 6012000"/>
              <a:gd name="connsiteX223" fmla="*/ 2149358 w 6012000"/>
              <a:gd name="connsiteY223" fmla="*/ 5280621 h 6012000"/>
              <a:gd name="connsiteX224" fmla="*/ 2210860 w 6012000"/>
              <a:gd name="connsiteY224" fmla="*/ 5201056 h 6012000"/>
              <a:gd name="connsiteX225" fmla="*/ 2203358 w 6012000"/>
              <a:gd name="connsiteY225" fmla="*/ 5197598 h 6012000"/>
              <a:gd name="connsiteX226" fmla="*/ 2185866 w 6012000"/>
              <a:gd name="connsiteY226" fmla="*/ 5203547 h 6012000"/>
              <a:gd name="connsiteX227" fmla="*/ 2176418 w 6012000"/>
              <a:gd name="connsiteY227" fmla="*/ 5201650 h 6012000"/>
              <a:gd name="connsiteX228" fmla="*/ 2162472 w 6012000"/>
              <a:gd name="connsiteY228" fmla="*/ 5190306 h 6012000"/>
              <a:gd name="connsiteX229" fmla="*/ 2121856 w 6012000"/>
              <a:gd name="connsiteY229" fmla="*/ 5160031 h 6012000"/>
              <a:gd name="connsiteX230" fmla="*/ 2025796 w 6012000"/>
              <a:gd name="connsiteY230" fmla="*/ 5145250 h 6012000"/>
              <a:gd name="connsiteX231" fmla="*/ 1830658 w 6012000"/>
              <a:gd name="connsiteY231" fmla="*/ 5097062 h 6012000"/>
              <a:gd name="connsiteX232" fmla="*/ 1758704 w 6012000"/>
              <a:gd name="connsiteY232" fmla="*/ 5193093 h 6012000"/>
              <a:gd name="connsiteX233" fmla="*/ 1693652 w 6012000"/>
              <a:gd name="connsiteY233" fmla="*/ 5153554 h 6012000"/>
              <a:gd name="connsiteX234" fmla="*/ 1900366 w 6012000"/>
              <a:gd name="connsiteY234" fmla="*/ 5052437 h 6012000"/>
              <a:gd name="connsiteX235" fmla="*/ 1618066 w 6012000"/>
              <a:gd name="connsiteY235" fmla="*/ 5168741 h 6012000"/>
              <a:gd name="connsiteX236" fmla="*/ 1562904 w 6012000"/>
              <a:gd name="connsiteY236" fmla="*/ 5187071 h 6012000"/>
              <a:gd name="connsiteX237" fmla="*/ 1532270 w 6012000"/>
              <a:gd name="connsiteY237" fmla="*/ 5181383 h 6012000"/>
              <a:gd name="connsiteX238" fmla="*/ 1525880 w 6012000"/>
              <a:gd name="connsiteY238" fmla="*/ 5187165 h 6012000"/>
              <a:gd name="connsiteX239" fmla="*/ 1602378 w 6012000"/>
              <a:gd name="connsiteY239" fmla="*/ 5233662 h 6012000"/>
              <a:gd name="connsiteX240" fmla="*/ 1608768 w 6012000"/>
              <a:gd name="connsiteY240" fmla="*/ 5227879 h 6012000"/>
              <a:gd name="connsiteX241" fmla="*/ 1595260 w 6012000"/>
              <a:gd name="connsiteY241" fmla="*/ 5213138 h 6012000"/>
              <a:gd name="connsiteX242" fmla="*/ 1596678 w 6012000"/>
              <a:gd name="connsiteY242" fmla="*/ 5199631 h 6012000"/>
              <a:gd name="connsiteX243" fmla="*/ 1604938 w 6012000"/>
              <a:gd name="connsiteY243" fmla="*/ 5191198 h 6012000"/>
              <a:gd name="connsiteX244" fmla="*/ 1626688 w 6012000"/>
              <a:gd name="connsiteY244" fmla="*/ 5180774 h 6012000"/>
              <a:gd name="connsiteX245" fmla="*/ 1674696 w 6012000"/>
              <a:gd name="connsiteY245" fmla="*/ 5161102 h 6012000"/>
              <a:gd name="connsiteX246" fmla="*/ 1748714 w 6012000"/>
              <a:gd name="connsiteY246" fmla="*/ 5206092 h 6012000"/>
              <a:gd name="connsiteX247" fmla="*/ 1725718 w 6012000"/>
              <a:gd name="connsiteY247" fmla="*/ 5237048 h 6012000"/>
              <a:gd name="connsiteX248" fmla="*/ 1704784 w 6012000"/>
              <a:gd name="connsiteY248" fmla="*/ 5262465 h 6012000"/>
              <a:gd name="connsiteX249" fmla="*/ 1688894 w 6012000"/>
              <a:gd name="connsiteY249" fmla="*/ 5269266 h 6012000"/>
              <a:gd name="connsiteX250" fmla="*/ 1665426 w 6012000"/>
              <a:gd name="connsiteY250" fmla="*/ 5262317 h 6012000"/>
              <a:gd name="connsiteX251" fmla="*/ 1661038 w 6012000"/>
              <a:gd name="connsiteY251" fmla="*/ 5259650 h 6012000"/>
              <a:gd name="connsiteX252" fmla="*/ 1654650 w 6012000"/>
              <a:gd name="connsiteY252" fmla="*/ 5265433 h 6012000"/>
              <a:gd name="connsiteX253" fmla="*/ 1756518 w 6012000"/>
              <a:gd name="connsiteY253" fmla="*/ 5327351 h 6012000"/>
              <a:gd name="connsiteX254" fmla="*/ 1762908 w 6012000"/>
              <a:gd name="connsiteY254" fmla="*/ 5321568 h 6012000"/>
              <a:gd name="connsiteX255" fmla="*/ 1743642 w 6012000"/>
              <a:gd name="connsiteY255" fmla="*/ 5306201 h 6012000"/>
              <a:gd name="connsiteX256" fmla="*/ 1738804 w 6012000"/>
              <a:gd name="connsiteY256" fmla="*/ 5292026 h 6012000"/>
              <a:gd name="connsiteX257" fmla="*/ 1743016 w 6012000"/>
              <a:gd name="connsiteY257" fmla="*/ 5278650 h 6012000"/>
              <a:gd name="connsiteX258" fmla="*/ 1756600 w 6012000"/>
              <a:gd name="connsiteY258" fmla="*/ 5259738 h 6012000"/>
              <a:gd name="connsiteX259" fmla="*/ 1907042 w 6012000"/>
              <a:gd name="connsiteY259" fmla="*/ 5056495 h 6012000"/>
              <a:gd name="connsiteX260" fmla="*/ 4209536 w 6012000"/>
              <a:gd name="connsiteY260" fmla="*/ 5026447 h 6012000"/>
              <a:gd name="connsiteX261" fmla="*/ 3999436 w 6012000"/>
              <a:gd name="connsiteY261" fmla="*/ 5131390 h 6012000"/>
              <a:gd name="connsiteX262" fmla="*/ 4000730 w 6012000"/>
              <a:gd name="connsiteY262" fmla="*/ 5139976 h 6012000"/>
              <a:gd name="connsiteX263" fmla="*/ 4021898 w 6012000"/>
              <a:gd name="connsiteY263" fmla="*/ 5131648 h 6012000"/>
              <a:gd name="connsiteX264" fmla="*/ 4032330 w 6012000"/>
              <a:gd name="connsiteY264" fmla="*/ 5133300 h 6012000"/>
              <a:gd name="connsiteX265" fmla="*/ 4039366 w 6012000"/>
              <a:gd name="connsiteY265" fmla="*/ 5140891 h 6012000"/>
              <a:gd name="connsiteX266" fmla="*/ 4049036 w 6012000"/>
              <a:gd name="connsiteY266" fmla="*/ 5174739 h 6012000"/>
              <a:gd name="connsiteX267" fmla="*/ 4082804 w 6012000"/>
              <a:gd name="connsiteY267" fmla="*/ 5361748 h 6012000"/>
              <a:gd name="connsiteX268" fmla="*/ 4086882 w 6012000"/>
              <a:gd name="connsiteY268" fmla="*/ 5401884 h 6012000"/>
              <a:gd name="connsiteX269" fmla="*/ 4079686 w 6012000"/>
              <a:gd name="connsiteY269" fmla="*/ 5416957 h 6012000"/>
              <a:gd name="connsiteX270" fmla="*/ 4060312 w 6012000"/>
              <a:gd name="connsiteY270" fmla="*/ 5430127 h 6012000"/>
              <a:gd name="connsiteX271" fmla="*/ 4061408 w 6012000"/>
              <a:gd name="connsiteY271" fmla="*/ 5438813 h 6012000"/>
              <a:gd name="connsiteX272" fmla="*/ 4168454 w 6012000"/>
              <a:gd name="connsiteY272" fmla="*/ 5385345 h 6012000"/>
              <a:gd name="connsiteX273" fmla="*/ 4167160 w 6012000"/>
              <a:gd name="connsiteY273" fmla="*/ 5376758 h 6012000"/>
              <a:gd name="connsiteX274" fmla="*/ 4137606 w 6012000"/>
              <a:gd name="connsiteY274" fmla="*/ 5384782 h 6012000"/>
              <a:gd name="connsiteX275" fmla="*/ 4126428 w 6012000"/>
              <a:gd name="connsiteY275" fmla="*/ 5376142 h 6012000"/>
              <a:gd name="connsiteX276" fmla="*/ 4118354 w 6012000"/>
              <a:gd name="connsiteY276" fmla="*/ 5343991 h 6012000"/>
              <a:gd name="connsiteX277" fmla="*/ 4101120 w 6012000"/>
              <a:gd name="connsiteY277" fmla="*/ 5250537 h 6012000"/>
              <a:gd name="connsiteX278" fmla="*/ 4137068 w 6012000"/>
              <a:gd name="connsiteY278" fmla="*/ 5232581 h 6012000"/>
              <a:gd name="connsiteX279" fmla="*/ 4170668 w 6012000"/>
              <a:gd name="connsiteY279" fmla="*/ 5224158 h 6012000"/>
              <a:gd name="connsiteX280" fmla="*/ 4188182 w 6012000"/>
              <a:gd name="connsiteY280" fmla="*/ 5238991 h 6012000"/>
              <a:gd name="connsiteX281" fmla="*/ 4195062 w 6012000"/>
              <a:gd name="connsiteY281" fmla="*/ 5260260 h 6012000"/>
              <a:gd name="connsiteX282" fmla="*/ 4203052 w 6012000"/>
              <a:gd name="connsiteY282" fmla="*/ 5256269 h 6012000"/>
              <a:gd name="connsiteX283" fmla="*/ 4181932 w 6012000"/>
              <a:gd name="connsiteY283" fmla="*/ 5143545 h 6012000"/>
              <a:gd name="connsiteX284" fmla="*/ 4174344 w 6012000"/>
              <a:gd name="connsiteY284" fmla="*/ 5147335 h 6012000"/>
              <a:gd name="connsiteX285" fmla="*/ 4165640 w 6012000"/>
              <a:gd name="connsiteY285" fmla="*/ 5191110 h 6012000"/>
              <a:gd name="connsiteX286" fmla="*/ 4133482 w 6012000"/>
              <a:gd name="connsiteY286" fmla="*/ 5216406 h 6012000"/>
              <a:gd name="connsiteX287" fmla="*/ 4097932 w 6012000"/>
              <a:gd name="connsiteY287" fmla="*/ 5234162 h 6012000"/>
              <a:gd name="connsiteX288" fmla="*/ 4076318 w 6012000"/>
              <a:gd name="connsiteY288" fmla="*/ 5110955 h 6012000"/>
              <a:gd name="connsiteX289" fmla="*/ 4129642 w 6012000"/>
              <a:gd name="connsiteY289" fmla="*/ 5084320 h 6012000"/>
              <a:gd name="connsiteX290" fmla="*/ 4166388 w 6012000"/>
              <a:gd name="connsiteY290" fmla="*/ 5068461 h 6012000"/>
              <a:gd name="connsiteX291" fmla="*/ 4190498 w 6012000"/>
              <a:gd name="connsiteY291" fmla="*/ 5070018 h 6012000"/>
              <a:gd name="connsiteX292" fmla="*/ 4208212 w 6012000"/>
              <a:gd name="connsiteY292" fmla="*/ 5087248 h 6012000"/>
              <a:gd name="connsiteX293" fmla="*/ 4216190 w 6012000"/>
              <a:gd name="connsiteY293" fmla="*/ 5108715 h 6012000"/>
              <a:gd name="connsiteX294" fmla="*/ 4223780 w 6012000"/>
              <a:gd name="connsiteY294" fmla="*/ 5104925 h 6012000"/>
              <a:gd name="connsiteX295" fmla="*/ 4452722 w 6012000"/>
              <a:gd name="connsiteY295" fmla="*/ 4847762 h 6012000"/>
              <a:gd name="connsiteX296" fmla="*/ 4445752 w 6012000"/>
              <a:gd name="connsiteY296" fmla="*/ 4852597 h 6012000"/>
              <a:gd name="connsiteX297" fmla="*/ 4444908 w 6012000"/>
              <a:gd name="connsiteY297" fmla="*/ 4870571 h 6012000"/>
              <a:gd name="connsiteX298" fmla="*/ 4437644 w 6012000"/>
              <a:gd name="connsiteY298" fmla="*/ 4879685 h 6012000"/>
              <a:gd name="connsiteX299" fmla="*/ 4431576 w 6012000"/>
              <a:gd name="connsiteY299" fmla="*/ 4883079 h 6012000"/>
              <a:gd name="connsiteX300" fmla="*/ 4416656 w 6012000"/>
              <a:gd name="connsiteY300" fmla="*/ 4886636 h 6012000"/>
              <a:gd name="connsiteX301" fmla="*/ 4390838 w 6012000"/>
              <a:gd name="connsiteY301" fmla="*/ 4893677 h 6012000"/>
              <a:gd name="connsiteX302" fmla="*/ 4369994 w 6012000"/>
              <a:gd name="connsiteY302" fmla="*/ 4905146 h 6012000"/>
              <a:gd name="connsiteX303" fmla="*/ 4332952 w 6012000"/>
              <a:gd name="connsiteY303" fmla="*/ 4958281 h 6012000"/>
              <a:gd name="connsiteX304" fmla="*/ 4344426 w 6012000"/>
              <a:gd name="connsiteY304" fmla="*/ 5016343 h 6012000"/>
              <a:gd name="connsiteX305" fmla="*/ 4374494 w 6012000"/>
              <a:gd name="connsiteY305" fmla="*/ 5041673 h 6012000"/>
              <a:gd name="connsiteX306" fmla="*/ 4416750 w 6012000"/>
              <a:gd name="connsiteY306" fmla="*/ 5052846 h 6012000"/>
              <a:gd name="connsiteX307" fmla="*/ 4499944 w 6012000"/>
              <a:gd name="connsiteY307" fmla="*/ 5074472 h 6012000"/>
              <a:gd name="connsiteX308" fmla="*/ 4521408 w 6012000"/>
              <a:gd name="connsiteY308" fmla="*/ 5093273 h 6012000"/>
              <a:gd name="connsiteX309" fmla="*/ 4532538 w 6012000"/>
              <a:gd name="connsiteY309" fmla="*/ 5135952 h 6012000"/>
              <a:gd name="connsiteX310" fmla="*/ 4506276 w 6012000"/>
              <a:gd name="connsiteY310" fmla="*/ 5176039 h 6012000"/>
              <a:gd name="connsiteX311" fmla="*/ 4453420 w 6012000"/>
              <a:gd name="connsiteY311" fmla="*/ 5189337 h 6012000"/>
              <a:gd name="connsiteX312" fmla="*/ 4408996 w 6012000"/>
              <a:gd name="connsiteY312" fmla="*/ 5159565 h 6012000"/>
              <a:gd name="connsiteX313" fmla="*/ 4394884 w 6012000"/>
              <a:gd name="connsiteY313" fmla="*/ 5136479 h 6012000"/>
              <a:gd name="connsiteX314" fmla="*/ 4388648 w 6012000"/>
              <a:gd name="connsiteY314" fmla="*/ 5140805 h 6012000"/>
              <a:gd name="connsiteX315" fmla="*/ 4432104 w 6012000"/>
              <a:gd name="connsiteY315" fmla="*/ 5247322 h 6012000"/>
              <a:gd name="connsiteX316" fmla="*/ 4439074 w 6012000"/>
              <a:gd name="connsiteY316" fmla="*/ 5242487 h 6012000"/>
              <a:gd name="connsiteX317" fmla="*/ 4445770 w 6012000"/>
              <a:gd name="connsiteY317" fmla="*/ 5216107 h 6012000"/>
              <a:gd name="connsiteX318" fmla="*/ 4459602 w 6012000"/>
              <a:gd name="connsiteY318" fmla="*/ 5210588 h 6012000"/>
              <a:gd name="connsiteX319" fmla="*/ 4496922 w 6012000"/>
              <a:gd name="connsiteY319" fmla="*/ 5199372 h 6012000"/>
              <a:gd name="connsiteX320" fmla="*/ 4518868 w 6012000"/>
              <a:gd name="connsiteY320" fmla="*/ 5187139 h 6012000"/>
              <a:gd name="connsiteX321" fmla="*/ 4553028 w 6012000"/>
              <a:gd name="connsiteY321" fmla="*/ 5149043 h 6012000"/>
              <a:gd name="connsiteX322" fmla="*/ 4562714 w 6012000"/>
              <a:gd name="connsiteY322" fmla="*/ 5101707 h 6012000"/>
              <a:gd name="connsiteX323" fmla="*/ 4547328 w 6012000"/>
              <a:gd name="connsiteY323" fmla="*/ 5058178 h 6012000"/>
              <a:gd name="connsiteX324" fmla="*/ 4517436 w 6012000"/>
              <a:gd name="connsiteY324" fmla="*/ 5032317 h 6012000"/>
              <a:gd name="connsiteX325" fmla="*/ 4453440 w 6012000"/>
              <a:gd name="connsiteY325" fmla="*/ 5015849 h 6012000"/>
              <a:gd name="connsiteX326" fmla="*/ 4392066 w 6012000"/>
              <a:gd name="connsiteY326" fmla="*/ 5002181 h 6012000"/>
              <a:gd name="connsiteX327" fmla="*/ 4367468 w 6012000"/>
              <a:gd name="connsiteY327" fmla="*/ 4982973 h 6012000"/>
              <a:gd name="connsiteX328" fmla="*/ 4361450 w 6012000"/>
              <a:gd name="connsiteY328" fmla="*/ 4948838 h 6012000"/>
              <a:gd name="connsiteX329" fmla="*/ 4384688 w 6012000"/>
              <a:gd name="connsiteY329" fmla="*/ 4916146 h 6012000"/>
              <a:gd name="connsiteX330" fmla="*/ 4433190 w 6012000"/>
              <a:gd name="connsiteY330" fmla="*/ 4903423 h 6012000"/>
              <a:gd name="connsiteX331" fmla="*/ 4473058 w 6012000"/>
              <a:gd name="connsiteY331" fmla="*/ 4929563 h 6012000"/>
              <a:gd name="connsiteX332" fmla="*/ 4484666 w 6012000"/>
              <a:gd name="connsiteY332" fmla="*/ 4947865 h 6012000"/>
              <a:gd name="connsiteX333" fmla="*/ 4490902 w 6012000"/>
              <a:gd name="connsiteY333" fmla="*/ 4943539 h 6012000"/>
              <a:gd name="connsiteX334" fmla="*/ 1485942 w 6012000"/>
              <a:gd name="connsiteY334" fmla="*/ 4767285 h 6012000"/>
              <a:gd name="connsiteX335" fmla="*/ 1478596 w 6012000"/>
              <a:gd name="connsiteY335" fmla="*/ 4771918 h 6012000"/>
              <a:gd name="connsiteX336" fmla="*/ 1482198 w 6012000"/>
              <a:gd name="connsiteY336" fmla="*/ 4774918 h 6012000"/>
              <a:gd name="connsiteX337" fmla="*/ 1496882 w 6012000"/>
              <a:gd name="connsiteY337" fmla="*/ 4793393 h 6012000"/>
              <a:gd name="connsiteX338" fmla="*/ 1492926 w 6012000"/>
              <a:gd name="connsiteY338" fmla="*/ 4807386 h 6012000"/>
              <a:gd name="connsiteX339" fmla="*/ 1466550 w 6012000"/>
              <a:gd name="connsiteY339" fmla="*/ 4829288 h 6012000"/>
              <a:gd name="connsiteX340" fmla="*/ 1308856 w 6012000"/>
              <a:gd name="connsiteY340" fmla="*/ 4935602 h 6012000"/>
              <a:gd name="connsiteX341" fmla="*/ 1273304 w 6012000"/>
              <a:gd name="connsiteY341" fmla="*/ 4955962 h 6012000"/>
              <a:gd name="connsiteX342" fmla="*/ 1256782 w 6012000"/>
              <a:gd name="connsiteY342" fmla="*/ 4955566 h 6012000"/>
              <a:gd name="connsiteX343" fmla="*/ 1236770 w 6012000"/>
              <a:gd name="connsiteY343" fmla="*/ 4942967 h 6012000"/>
              <a:gd name="connsiteX344" fmla="*/ 1229254 w 6012000"/>
              <a:gd name="connsiteY344" fmla="*/ 4947456 h 6012000"/>
              <a:gd name="connsiteX345" fmla="*/ 1409024 w 6012000"/>
              <a:gd name="connsiteY345" fmla="*/ 5097185 h 6012000"/>
              <a:gd name="connsiteX346" fmla="*/ 1484844 w 6012000"/>
              <a:gd name="connsiteY346" fmla="*/ 5050803 h 6012000"/>
              <a:gd name="connsiteX347" fmla="*/ 1478498 w 6012000"/>
              <a:gd name="connsiteY347" fmla="*/ 5045517 h 6012000"/>
              <a:gd name="connsiteX348" fmla="*/ 1408100 w 6012000"/>
              <a:gd name="connsiteY348" fmla="*/ 5056611 h 6012000"/>
              <a:gd name="connsiteX349" fmla="*/ 1344636 w 6012000"/>
              <a:gd name="connsiteY349" fmla="*/ 5023800 h 6012000"/>
              <a:gd name="connsiteX350" fmla="*/ 1324052 w 6012000"/>
              <a:gd name="connsiteY350" fmla="*/ 5006655 h 6012000"/>
              <a:gd name="connsiteX351" fmla="*/ 1311472 w 6012000"/>
              <a:gd name="connsiteY351" fmla="*/ 4992110 h 6012000"/>
              <a:gd name="connsiteX352" fmla="*/ 1313754 w 6012000"/>
              <a:gd name="connsiteY352" fmla="*/ 4980647 h 6012000"/>
              <a:gd name="connsiteX353" fmla="*/ 1331158 w 6012000"/>
              <a:gd name="connsiteY353" fmla="*/ 4966380 h 6012000"/>
              <a:gd name="connsiteX354" fmla="*/ 1417778 w 6012000"/>
              <a:gd name="connsiteY354" fmla="*/ 4908076 h 6012000"/>
              <a:gd name="connsiteX355" fmla="*/ 1439908 w 6012000"/>
              <a:gd name="connsiteY355" fmla="*/ 4926506 h 6012000"/>
              <a:gd name="connsiteX356" fmla="*/ 1460164 w 6012000"/>
              <a:gd name="connsiteY356" fmla="*/ 4947009 h 6012000"/>
              <a:gd name="connsiteX357" fmla="*/ 1462896 w 6012000"/>
              <a:gd name="connsiteY357" fmla="*/ 4960471 h 6012000"/>
              <a:gd name="connsiteX358" fmla="*/ 1456040 w 6012000"/>
              <a:gd name="connsiteY358" fmla="*/ 4974808 h 6012000"/>
              <a:gd name="connsiteX359" fmla="*/ 1437808 w 6012000"/>
              <a:gd name="connsiteY359" fmla="*/ 4990419 h 6012000"/>
              <a:gd name="connsiteX360" fmla="*/ 1444670 w 6012000"/>
              <a:gd name="connsiteY360" fmla="*/ 4996134 h 6012000"/>
              <a:gd name="connsiteX361" fmla="*/ 1538806 w 6012000"/>
              <a:gd name="connsiteY361" fmla="*/ 4931597 h 6012000"/>
              <a:gd name="connsiteX362" fmla="*/ 1532460 w 6012000"/>
              <a:gd name="connsiteY362" fmla="*/ 4926310 h 6012000"/>
              <a:gd name="connsiteX363" fmla="*/ 1492518 w 6012000"/>
              <a:gd name="connsiteY363" fmla="*/ 4937640 h 6012000"/>
              <a:gd name="connsiteX364" fmla="*/ 1452796 w 6012000"/>
              <a:gd name="connsiteY364" fmla="*/ 4916613 h 6012000"/>
              <a:gd name="connsiteX365" fmla="*/ 1431010 w 6012000"/>
              <a:gd name="connsiteY365" fmla="*/ 4898468 h 6012000"/>
              <a:gd name="connsiteX366" fmla="*/ 1534178 w 6012000"/>
              <a:gd name="connsiteY366" fmla="*/ 4828670 h 6012000"/>
              <a:gd name="connsiteX367" fmla="*/ 1563682 w 6012000"/>
              <a:gd name="connsiteY367" fmla="*/ 4853243 h 6012000"/>
              <a:gd name="connsiteX368" fmla="*/ 1599020 w 6012000"/>
              <a:gd name="connsiteY368" fmla="*/ 4887906 h 6012000"/>
              <a:gd name="connsiteX369" fmla="*/ 1606000 w 6012000"/>
              <a:gd name="connsiteY369" fmla="*/ 4914057 h 6012000"/>
              <a:gd name="connsiteX370" fmla="*/ 1597746 w 6012000"/>
              <a:gd name="connsiteY370" fmla="*/ 4933039 h 6012000"/>
              <a:gd name="connsiteX371" fmla="*/ 1585544 w 6012000"/>
              <a:gd name="connsiteY371" fmla="*/ 4945247 h 6012000"/>
              <a:gd name="connsiteX372" fmla="*/ 1591890 w 6012000"/>
              <a:gd name="connsiteY372" fmla="*/ 4950533 h 6012000"/>
              <a:gd name="connsiteX373" fmla="*/ 1653018 w 6012000"/>
              <a:gd name="connsiteY373" fmla="*/ 4906442 h 6012000"/>
              <a:gd name="connsiteX374" fmla="*/ 4663600 w 6012000"/>
              <a:gd name="connsiteY374" fmla="*/ 4664326 h 6012000"/>
              <a:gd name="connsiteX375" fmla="*/ 4657328 w 6012000"/>
              <a:gd name="connsiteY375" fmla="*/ 4669702 h 6012000"/>
              <a:gd name="connsiteX376" fmla="*/ 4655440 w 6012000"/>
              <a:gd name="connsiteY376" fmla="*/ 4688080 h 6012000"/>
              <a:gd name="connsiteX377" fmla="*/ 4649774 w 6012000"/>
              <a:gd name="connsiteY377" fmla="*/ 4695877 h 6012000"/>
              <a:gd name="connsiteX378" fmla="*/ 4633648 w 6012000"/>
              <a:gd name="connsiteY378" fmla="*/ 4703819 h 6012000"/>
              <a:gd name="connsiteX379" fmla="*/ 4589190 w 6012000"/>
              <a:gd name="connsiteY379" fmla="*/ 4728105 h 6012000"/>
              <a:gd name="connsiteX380" fmla="*/ 4535688 w 6012000"/>
              <a:gd name="connsiteY380" fmla="*/ 4809246 h 6012000"/>
              <a:gd name="connsiteX381" fmla="*/ 4528290 w 6012000"/>
              <a:gd name="connsiteY381" fmla="*/ 4912615 h 6012000"/>
              <a:gd name="connsiteX382" fmla="*/ 4570880 w 6012000"/>
              <a:gd name="connsiteY382" fmla="*/ 5003128 h 6012000"/>
              <a:gd name="connsiteX383" fmla="*/ 4621608 w 6012000"/>
              <a:gd name="connsiteY383" fmla="*/ 5039328 h 6012000"/>
              <a:gd name="connsiteX384" fmla="*/ 4683064 w 6012000"/>
              <a:gd name="connsiteY384" fmla="*/ 5044135 h 6012000"/>
              <a:gd name="connsiteX385" fmla="*/ 4742994 w 6012000"/>
              <a:gd name="connsiteY385" fmla="*/ 5013202 h 6012000"/>
              <a:gd name="connsiteX386" fmla="*/ 4785418 w 6012000"/>
              <a:gd name="connsiteY386" fmla="*/ 4952583 h 6012000"/>
              <a:gd name="connsiteX387" fmla="*/ 4789366 w 6012000"/>
              <a:gd name="connsiteY387" fmla="*/ 4873488 h 6012000"/>
              <a:gd name="connsiteX388" fmla="*/ 4781400 w 6012000"/>
              <a:gd name="connsiteY388" fmla="*/ 4880316 h 6012000"/>
              <a:gd name="connsiteX389" fmla="*/ 4774994 w 6012000"/>
              <a:gd name="connsiteY389" fmla="*/ 4941965 h 6012000"/>
              <a:gd name="connsiteX390" fmla="*/ 4742050 w 6012000"/>
              <a:gd name="connsiteY390" fmla="*/ 4988432 h 6012000"/>
              <a:gd name="connsiteX391" fmla="*/ 4674300 w 6012000"/>
              <a:gd name="connsiteY391" fmla="*/ 5011955 h 6012000"/>
              <a:gd name="connsiteX392" fmla="*/ 4609116 w 6012000"/>
              <a:gd name="connsiteY392" fmla="*/ 4975354 h 6012000"/>
              <a:gd name="connsiteX393" fmla="*/ 4567322 w 6012000"/>
              <a:gd name="connsiteY393" fmla="*/ 4899153 h 6012000"/>
              <a:gd name="connsiteX394" fmla="*/ 4561464 w 6012000"/>
              <a:gd name="connsiteY394" fmla="*/ 4800384 h 6012000"/>
              <a:gd name="connsiteX395" fmla="*/ 4600280 w 6012000"/>
              <a:gd name="connsiteY395" fmla="*/ 4738299 h 6012000"/>
              <a:gd name="connsiteX396" fmla="*/ 4623792 w 6012000"/>
              <a:gd name="connsiteY396" fmla="*/ 4723880 h 6012000"/>
              <a:gd name="connsiteX397" fmla="*/ 4647060 w 6012000"/>
              <a:gd name="connsiteY397" fmla="*/ 4719812 h 6012000"/>
              <a:gd name="connsiteX398" fmla="*/ 4668054 w 6012000"/>
              <a:gd name="connsiteY398" fmla="*/ 4725781 h 6012000"/>
              <a:gd name="connsiteX399" fmla="*/ 4687498 w 6012000"/>
              <a:gd name="connsiteY399" fmla="*/ 4740576 h 6012000"/>
              <a:gd name="connsiteX400" fmla="*/ 4704158 w 6012000"/>
              <a:gd name="connsiteY400" fmla="*/ 4758640 h 6012000"/>
              <a:gd name="connsiteX401" fmla="*/ 4710260 w 6012000"/>
              <a:gd name="connsiteY401" fmla="*/ 4753410 h 6012000"/>
              <a:gd name="connsiteX402" fmla="*/ 1335780 w 6012000"/>
              <a:gd name="connsiteY402" fmla="*/ 4645129 h 6012000"/>
              <a:gd name="connsiteX403" fmla="*/ 1280570 w 6012000"/>
              <a:gd name="connsiteY403" fmla="*/ 4666454 h 6012000"/>
              <a:gd name="connsiteX404" fmla="*/ 1260812 w 6012000"/>
              <a:gd name="connsiteY404" fmla="*/ 4700444 h 6012000"/>
              <a:gd name="connsiteX405" fmla="*/ 1257100 w 6012000"/>
              <a:gd name="connsiteY405" fmla="*/ 4743993 h 6012000"/>
              <a:gd name="connsiteX406" fmla="*/ 1250162 w 6012000"/>
              <a:gd name="connsiteY406" fmla="*/ 4829672 h 6012000"/>
              <a:gd name="connsiteX407" fmla="*/ 1235348 w 6012000"/>
              <a:gd name="connsiteY407" fmla="*/ 4854060 h 6012000"/>
              <a:gd name="connsiteX408" fmla="*/ 1195232 w 6012000"/>
              <a:gd name="connsiteY408" fmla="*/ 4872389 h 6012000"/>
              <a:gd name="connsiteX409" fmla="*/ 1151214 w 6012000"/>
              <a:gd name="connsiteY409" fmla="*/ 4853443 h 6012000"/>
              <a:gd name="connsiteX410" fmla="*/ 1128990 w 6012000"/>
              <a:gd name="connsiteY410" fmla="*/ 4803676 h 6012000"/>
              <a:gd name="connsiteX411" fmla="*/ 1150646 w 6012000"/>
              <a:gd name="connsiteY411" fmla="*/ 4754779 h 6012000"/>
              <a:gd name="connsiteX412" fmla="*/ 1170948 w 6012000"/>
              <a:gd name="connsiteY412" fmla="*/ 4736893 h 6012000"/>
              <a:gd name="connsiteX413" fmla="*/ 1165612 w 6012000"/>
              <a:gd name="connsiteY413" fmla="*/ 4731497 h 6012000"/>
              <a:gd name="connsiteX414" fmla="*/ 1068194 w 6012000"/>
              <a:gd name="connsiteY414" fmla="*/ 4792689 h 6012000"/>
              <a:gd name="connsiteX415" fmla="*/ 1074160 w 6012000"/>
              <a:gd name="connsiteY415" fmla="*/ 4798720 h 6012000"/>
              <a:gd name="connsiteX416" fmla="*/ 1101302 w 6012000"/>
              <a:gd name="connsiteY416" fmla="*/ 4800762 h 6012000"/>
              <a:gd name="connsiteX417" fmla="*/ 1109126 w 6012000"/>
              <a:gd name="connsiteY417" fmla="*/ 4813434 h 6012000"/>
              <a:gd name="connsiteX418" fmla="*/ 1126616 w 6012000"/>
              <a:gd name="connsiteY418" fmla="*/ 4848258 h 6012000"/>
              <a:gd name="connsiteX419" fmla="*/ 1142452 w 6012000"/>
              <a:gd name="connsiteY419" fmla="*/ 4867760 h 6012000"/>
              <a:gd name="connsiteX420" fmla="*/ 1185874 w 6012000"/>
              <a:gd name="connsiteY420" fmla="*/ 4894833 h 6012000"/>
              <a:gd name="connsiteX421" fmla="*/ 1234172 w 6012000"/>
              <a:gd name="connsiteY421" fmla="*/ 4896201 h 6012000"/>
              <a:gd name="connsiteX422" fmla="*/ 1274392 w 6012000"/>
              <a:gd name="connsiteY422" fmla="*/ 4873531 h 6012000"/>
              <a:gd name="connsiteX423" fmla="*/ 1294702 w 6012000"/>
              <a:gd name="connsiteY423" fmla="*/ 4839623 h 6012000"/>
              <a:gd name="connsiteX424" fmla="*/ 1299876 w 6012000"/>
              <a:gd name="connsiteY424" fmla="*/ 4773745 h 6012000"/>
              <a:gd name="connsiteX425" fmla="*/ 1302744 w 6012000"/>
              <a:gd name="connsiteY425" fmla="*/ 4710933 h 6012000"/>
              <a:gd name="connsiteX426" fmla="*/ 1317418 w 6012000"/>
              <a:gd name="connsiteY426" fmla="*/ 4683388 h 6012000"/>
              <a:gd name="connsiteX427" fmla="*/ 1350000 w 6012000"/>
              <a:gd name="connsiteY427" fmla="*/ 4671568 h 6012000"/>
              <a:gd name="connsiteX428" fmla="*/ 1386214 w 6012000"/>
              <a:gd name="connsiteY428" fmla="*/ 4688814 h 6012000"/>
              <a:gd name="connsiteX429" fmla="*/ 1407118 w 6012000"/>
              <a:gd name="connsiteY429" fmla="*/ 4734392 h 6012000"/>
              <a:gd name="connsiteX430" fmla="*/ 1388254 w 6012000"/>
              <a:gd name="connsiteY430" fmla="*/ 4778173 h 6012000"/>
              <a:gd name="connsiteX431" fmla="*/ 1372230 w 6012000"/>
              <a:gd name="connsiteY431" fmla="*/ 4792767 h 6012000"/>
              <a:gd name="connsiteX432" fmla="*/ 1377568 w 6012000"/>
              <a:gd name="connsiteY432" fmla="*/ 4798163 h 6012000"/>
              <a:gd name="connsiteX433" fmla="*/ 1465316 w 6012000"/>
              <a:gd name="connsiteY433" fmla="*/ 4744022 h 6012000"/>
              <a:gd name="connsiteX434" fmla="*/ 1459350 w 6012000"/>
              <a:gd name="connsiteY434" fmla="*/ 4737991 h 6012000"/>
              <a:gd name="connsiteX435" fmla="*/ 1441500 w 6012000"/>
              <a:gd name="connsiteY435" fmla="*/ 4740262 h 6012000"/>
              <a:gd name="connsiteX436" fmla="*/ 1431270 w 6012000"/>
              <a:gd name="connsiteY436" fmla="*/ 4734681 h 6012000"/>
              <a:gd name="connsiteX437" fmla="*/ 1426878 w 6012000"/>
              <a:gd name="connsiteY437" fmla="*/ 4729290 h 6012000"/>
              <a:gd name="connsiteX438" fmla="*/ 1420800 w 6012000"/>
              <a:gd name="connsiteY438" fmla="*/ 4715207 h 6012000"/>
              <a:gd name="connsiteX439" fmla="*/ 1409408 w 6012000"/>
              <a:gd name="connsiteY439" fmla="*/ 4690993 h 6012000"/>
              <a:gd name="connsiteX440" fmla="*/ 1394512 w 6012000"/>
              <a:gd name="connsiteY440" fmla="*/ 4672442 h 6012000"/>
              <a:gd name="connsiteX441" fmla="*/ 1335780 w 6012000"/>
              <a:gd name="connsiteY441" fmla="*/ 4645129 h 6012000"/>
              <a:gd name="connsiteX442" fmla="*/ 4769920 w 6012000"/>
              <a:gd name="connsiteY442" fmla="*/ 4556743 h 6012000"/>
              <a:gd name="connsiteX443" fmla="*/ 4688024 w 6012000"/>
              <a:gd name="connsiteY443" fmla="*/ 4640273 h 6012000"/>
              <a:gd name="connsiteX444" fmla="*/ 4692048 w 6012000"/>
              <a:gd name="connsiteY444" fmla="*/ 4647968 h 6012000"/>
              <a:gd name="connsiteX445" fmla="*/ 4709738 w 6012000"/>
              <a:gd name="connsiteY445" fmla="*/ 4632954 h 6012000"/>
              <a:gd name="connsiteX446" fmla="*/ 4720296 w 6012000"/>
              <a:gd name="connsiteY446" fmla="*/ 4630956 h 6012000"/>
              <a:gd name="connsiteX447" fmla="*/ 4729340 w 6012000"/>
              <a:gd name="connsiteY447" fmla="*/ 4635760 h 6012000"/>
              <a:gd name="connsiteX448" fmla="*/ 4749200 w 6012000"/>
              <a:gd name="connsiteY448" fmla="*/ 4664611 h 6012000"/>
              <a:gd name="connsiteX449" fmla="*/ 4842712 w 6012000"/>
              <a:gd name="connsiteY449" fmla="*/ 4830076 h 6012000"/>
              <a:gd name="connsiteX450" fmla="*/ 4858864 w 6012000"/>
              <a:gd name="connsiteY450" fmla="*/ 4867172 h 6012000"/>
              <a:gd name="connsiteX451" fmla="*/ 4856196 w 6012000"/>
              <a:gd name="connsiteY451" fmla="*/ 4884880 h 6012000"/>
              <a:gd name="connsiteX452" fmla="*/ 4841080 w 6012000"/>
              <a:gd name="connsiteY452" fmla="*/ 4904762 h 6012000"/>
              <a:gd name="connsiteX453" fmla="*/ 4844790 w 6012000"/>
              <a:gd name="connsiteY453" fmla="*/ 4912776 h 6012000"/>
              <a:gd name="connsiteX454" fmla="*/ 4932000 w 6012000"/>
              <a:gd name="connsiteY454" fmla="*/ 4823827 h 6012000"/>
              <a:gd name="connsiteX455" fmla="*/ 4927822 w 6012000"/>
              <a:gd name="connsiteY455" fmla="*/ 4816291 h 6012000"/>
              <a:gd name="connsiteX456" fmla="*/ 4907456 w 6012000"/>
              <a:gd name="connsiteY456" fmla="*/ 4832121 h 6012000"/>
              <a:gd name="connsiteX457" fmla="*/ 4896900 w 6012000"/>
              <a:gd name="connsiteY457" fmla="*/ 4834277 h 6012000"/>
              <a:gd name="connsiteX458" fmla="*/ 4888172 w 6012000"/>
              <a:gd name="connsiteY458" fmla="*/ 4829627 h 6012000"/>
              <a:gd name="connsiteX459" fmla="*/ 4870218 w 6012000"/>
              <a:gd name="connsiteY459" fmla="*/ 4802021 h 6012000"/>
              <a:gd name="connsiteX460" fmla="*/ 4776552 w 6012000"/>
              <a:gd name="connsiteY460" fmla="*/ 4636715 h 6012000"/>
              <a:gd name="connsiteX461" fmla="*/ 4759864 w 6012000"/>
              <a:gd name="connsiteY461" fmla="*/ 4601439 h 6012000"/>
              <a:gd name="connsiteX462" fmla="*/ 4761484 w 6012000"/>
              <a:gd name="connsiteY462" fmla="*/ 4581611 h 6012000"/>
              <a:gd name="connsiteX463" fmla="*/ 4774100 w 6012000"/>
              <a:gd name="connsiteY463" fmla="*/ 4564280 h 6012000"/>
              <a:gd name="connsiteX464" fmla="*/ 1169446 w 6012000"/>
              <a:gd name="connsiteY464" fmla="*/ 4430951 h 6012000"/>
              <a:gd name="connsiteX465" fmla="*/ 1161352 w 6012000"/>
              <a:gd name="connsiteY465" fmla="*/ 4434097 h 6012000"/>
              <a:gd name="connsiteX466" fmla="*/ 1164316 w 6012000"/>
              <a:gd name="connsiteY466" fmla="*/ 4437730 h 6012000"/>
              <a:gd name="connsiteX467" fmla="*/ 1175206 w 6012000"/>
              <a:gd name="connsiteY467" fmla="*/ 4458666 h 6012000"/>
              <a:gd name="connsiteX468" fmla="*/ 1168654 w 6012000"/>
              <a:gd name="connsiteY468" fmla="*/ 4471647 h 6012000"/>
              <a:gd name="connsiteX469" fmla="*/ 1138584 w 6012000"/>
              <a:gd name="connsiteY469" fmla="*/ 4488116 h 6012000"/>
              <a:gd name="connsiteX470" fmla="*/ 963506 w 6012000"/>
              <a:gd name="connsiteY470" fmla="*/ 4562399 h 6012000"/>
              <a:gd name="connsiteX471" fmla="*/ 924724 w 6012000"/>
              <a:gd name="connsiteY471" fmla="*/ 4575604 h 6012000"/>
              <a:gd name="connsiteX472" fmla="*/ 908580 w 6012000"/>
              <a:gd name="connsiteY472" fmla="*/ 4572065 h 6012000"/>
              <a:gd name="connsiteX473" fmla="*/ 891340 w 6012000"/>
              <a:gd name="connsiteY473" fmla="*/ 4555879 h 6012000"/>
              <a:gd name="connsiteX474" fmla="*/ 883106 w 6012000"/>
              <a:gd name="connsiteY474" fmla="*/ 4558853 h 6012000"/>
              <a:gd name="connsiteX475" fmla="*/ 1031016 w 6012000"/>
              <a:gd name="connsiteY475" fmla="*/ 4740122 h 6012000"/>
              <a:gd name="connsiteX476" fmla="*/ 1114290 w 6012000"/>
              <a:gd name="connsiteY476" fmla="*/ 4709054 h 6012000"/>
              <a:gd name="connsiteX477" fmla="*/ 1109068 w 6012000"/>
              <a:gd name="connsiteY477" fmla="*/ 4702654 h 6012000"/>
              <a:gd name="connsiteX478" fmla="*/ 1037846 w 6012000"/>
              <a:gd name="connsiteY478" fmla="*/ 4700117 h 6012000"/>
              <a:gd name="connsiteX479" fmla="*/ 981806 w 6012000"/>
              <a:gd name="connsiteY479" fmla="*/ 4655803 h 6012000"/>
              <a:gd name="connsiteX480" fmla="*/ 964870 w 6012000"/>
              <a:gd name="connsiteY480" fmla="*/ 4635047 h 6012000"/>
              <a:gd name="connsiteX481" fmla="*/ 955296 w 6012000"/>
              <a:gd name="connsiteY481" fmla="*/ 4618369 h 6012000"/>
              <a:gd name="connsiteX482" fmla="*/ 959724 w 6012000"/>
              <a:gd name="connsiteY482" fmla="*/ 4607552 h 6012000"/>
              <a:gd name="connsiteX483" fmla="*/ 979530 w 6012000"/>
              <a:gd name="connsiteY483" fmla="*/ 4596866 h 6012000"/>
              <a:gd name="connsiteX484" fmla="*/ 1075680 w 6012000"/>
              <a:gd name="connsiteY484" fmla="*/ 4556155 h 6012000"/>
              <a:gd name="connsiteX485" fmla="*/ 1093886 w 6012000"/>
              <a:gd name="connsiteY485" fmla="*/ 4578468 h 6012000"/>
              <a:gd name="connsiteX486" fmla="*/ 1109860 w 6012000"/>
              <a:gd name="connsiteY486" fmla="*/ 4602458 h 6012000"/>
              <a:gd name="connsiteX487" fmla="*/ 1109976 w 6012000"/>
              <a:gd name="connsiteY487" fmla="*/ 4616194 h 6012000"/>
              <a:gd name="connsiteX488" fmla="*/ 1100512 w 6012000"/>
              <a:gd name="connsiteY488" fmla="*/ 4628960 h 6012000"/>
              <a:gd name="connsiteX489" fmla="*/ 1079636 w 6012000"/>
              <a:gd name="connsiteY489" fmla="*/ 4640807 h 6012000"/>
              <a:gd name="connsiteX490" fmla="*/ 1085282 w 6012000"/>
              <a:gd name="connsiteY490" fmla="*/ 4647725 h 6012000"/>
              <a:gd name="connsiteX491" fmla="*/ 1190000 w 6012000"/>
              <a:gd name="connsiteY491" fmla="*/ 4602329 h 6012000"/>
              <a:gd name="connsiteX492" fmla="*/ 1184778 w 6012000"/>
              <a:gd name="connsiteY492" fmla="*/ 4595929 h 6012000"/>
              <a:gd name="connsiteX493" fmla="*/ 1143408 w 6012000"/>
              <a:gd name="connsiteY493" fmla="*/ 4599432 h 6012000"/>
              <a:gd name="connsiteX494" fmla="*/ 1108426 w 6012000"/>
              <a:gd name="connsiteY494" fmla="*/ 4571215 h 6012000"/>
              <a:gd name="connsiteX495" fmla="*/ 1090502 w 6012000"/>
              <a:gd name="connsiteY495" fmla="*/ 4549248 h 6012000"/>
              <a:gd name="connsiteX496" fmla="*/ 1205088 w 6012000"/>
              <a:gd name="connsiteY496" fmla="*/ 4500409 h 6012000"/>
              <a:gd name="connsiteX497" fmla="*/ 1229364 w 6012000"/>
              <a:gd name="connsiteY497" fmla="*/ 4530159 h 6012000"/>
              <a:gd name="connsiteX498" fmla="*/ 1257440 w 6012000"/>
              <a:gd name="connsiteY498" fmla="*/ 4570925 h 6012000"/>
              <a:gd name="connsiteX499" fmla="*/ 1259306 w 6012000"/>
              <a:gd name="connsiteY499" fmla="*/ 4597929 h 6012000"/>
              <a:gd name="connsiteX500" fmla="*/ 1247582 w 6012000"/>
              <a:gd name="connsiteY500" fmla="*/ 4614987 h 6012000"/>
              <a:gd name="connsiteX501" fmla="*/ 1233274 w 6012000"/>
              <a:gd name="connsiteY501" fmla="*/ 4624644 h 6012000"/>
              <a:gd name="connsiteX502" fmla="*/ 1238496 w 6012000"/>
              <a:gd name="connsiteY502" fmla="*/ 4631043 h 6012000"/>
              <a:gd name="connsiteX503" fmla="*/ 1306912 w 6012000"/>
              <a:gd name="connsiteY503" fmla="*/ 4599421 h 6012000"/>
              <a:gd name="connsiteX504" fmla="*/ 4919780 w 6012000"/>
              <a:gd name="connsiteY504" fmla="*/ 4374160 h 6012000"/>
              <a:gd name="connsiteX505" fmla="*/ 4780652 w 6012000"/>
              <a:gd name="connsiteY505" fmla="*/ 4541261 h 6012000"/>
              <a:gd name="connsiteX506" fmla="*/ 4785286 w 6012000"/>
              <a:gd name="connsiteY506" fmla="*/ 4548605 h 6012000"/>
              <a:gd name="connsiteX507" fmla="*/ 4788286 w 6012000"/>
              <a:gd name="connsiteY507" fmla="*/ 4545002 h 6012000"/>
              <a:gd name="connsiteX508" fmla="*/ 4806760 w 6012000"/>
              <a:gd name="connsiteY508" fmla="*/ 4530316 h 6012000"/>
              <a:gd name="connsiteX509" fmla="*/ 4820752 w 6012000"/>
              <a:gd name="connsiteY509" fmla="*/ 4534269 h 6012000"/>
              <a:gd name="connsiteX510" fmla="*/ 4842658 w 6012000"/>
              <a:gd name="connsiteY510" fmla="*/ 4560642 h 6012000"/>
              <a:gd name="connsiteX511" fmla="*/ 4949000 w 6012000"/>
              <a:gd name="connsiteY511" fmla="*/ 4718318 h 6012000"/>
              <a:gd name="connsiteX512" fmla="*/ 4969366 w 6012000"/>
              <a:gd name="connsiteY512" fmla="*/ 4753867 h 6012000"/>
              <a:gd name="connsiteX513" fmla="*/ 4968974 w 6012000"/>
              <a:gd name="connsiteY513" fmla="*/ 4770388 h 6012000"/>
              <a:gd name="connsiteX514" fmla="*/ 4956378 w 6012000"/>
              <a:gd name="connsiteY514" fmla="*/ 4790401 h 6012000"/>
              <a:gd name="connsiteX515" fmla="*/ 4960868 w 6012000"/>
              <a:gd name="connsiteY515" fmla="*/ 4797917 h 6012000"/>
              <a:gd name="connsiteX516" fmla="*/ 5110566 w 6012000"/>
              <a:gd name="connsiteY516" fmla="*/ 4618120 h 6012000"/>
              <a:gd name="connsiteX517" fmla="*/ 5064170 w 6012000"/>
              <a:gd name="connsiteY517" fmla="*/ 4542309 h 6012000"/>
              <a:gd name="connsiteX518" fmla="*/ 5058884 w 6012000"/>
              <a:gd name="connsiteY518" fmla="*/ 4548657 h 6012000"/>
              <a:gd name="connsiteX519" fmla="*/ 5069992 w 6012000"/>
              <a:gd name="connsiteY519" fmla="*/ 4619053 h 6012000"/>
              <a:gd name="connsiteX520" fmla="*/ 5037192 w 6012000"/>
              <a:gd name="connsiteY520" fmla="*/ 4682522 h 6012000"/>
              <a:gd name="connsiteX521" fmla="*/ 5020052 w 6012000"/>
              <a:gd name="connsiteY521" fmla="*/ 4703109 h 6012000"/>
              <a:gd name="connsiteX522" fmla="*/ 5005508 w 6012000"/>
              <a:gd name="connsiteY522" fmla="*/ 4715692 h 6012000"/>
              <a:gd name="connsiteX523" fmla="*/ 4994044 w 6012000"/>
              <a:gd name="connsiteY523" fmla="*/ 4713410 h 6012000"/>
              <a:gd name="connsiteX524" fmla="*/ 4979774 w 6012000"/>
              <a:gd name="connsiteY524" fmla="*/ 4696010 h 6012000"/>
              <a:gd name="connsiteX525" fmla="*/ 4921456 w 6012000"/>
              <a:gd name="connsiteY525" fmla="*/ 4609399 h 6012000"/>
              <a:gd name="connsiteX526" fmla="*/ 4939882 w 6012000"/>
              <a:gd name="connsiteY526" fmla="*/ 4587268 h 6012000"/>
              <a:gd name="connsiteX527" fmla="*/ 4960382 w 6012000"/>
              <a:gd name="connsiteY527" fmla="*/ 4567008 h 6012000"/>
              <a:gd name="connsiteX528" fmla="*/ 4973844 w 6012000"/>
              <a:gd name="connsiteY528" fmla="*/ 4564272 h 6012000"/>
              <a:gd name="connsiteX529" fmla="*/ 4988180 w 6012000"/>
              <a:gd name="connsiteY529" fmla="*/ 4571126 h 6012000"/>
              <a:gd name="connsiteX530" fmla="*/ 5003794 w 6012000"/>
              <a:gd name="connsiteY530" fmla="*/ 4589355 h 6012000"/>
              <a:gd name="connsiteX531" fmla="*/ 5009508 w 6012000"/>
              <a:gd name="connsiteY531" fmla="*/ 4582492 h 6012000"/>
              <a:gd name="connsiteX532" fmla="*/ 4944954 w 6012000"/>
              <a:gd name="connsiteY532" fmla="*/ 4488368 h 6012000"/>
              <a:gd name="connsiteX533" fmla="*/ 4939670 w 6012000"/>
              <a:gd name="connsiteY533" fmla="*/ 4494715 h 6012000"/>
              <a:gd name="connsiteX534" fmla="*/ 4951006 w 6012000"/>
              <a:gd name="connsiteY534" fmla="*/ 4534655 h 6012000"/>
              <a:gd name="connsiteX535" fmla="*/ 4929986 w 6012000"/>
              <a:gd name="connsiteY535" fmla="*/ 4574381 h 6012000"/>
              <a:gd name="connsiteX536" fmla="*/ 4911846 w 6012000"/>
              <a:gd name="connsiteY536" fmla="*/ 4596169 h 6012000"/>
              <a:gd name="connsiteX537" fmla="*/ 4842028 w 6012000"/>
              <a:gd name="connsiteY537" fmla="*/ 4493014 h 6012000"/>
              <a:gd name="connsiteX538" fmla="*/ 4866598 w 6012000"/>
              <a:gd name="connsiteY538" fmla="*/ 4463506 h 6012000"/>
              <a:gd name="connsiteX539" fmla="*/ 4901254 w 6012000"/>
              <a:gd name="connsiteY539" fmla="*/ 4428162 h 6012000"/>
              <a:gd name="connsiteX540" fmla="*/ 4927404 w 6012000"/>
              <a:gd name="connsiteY540" fmla="*/ 4421176 h 6012000"/>
              <a:gd name="connsiteX541" fmla="*/ 4946388 w 6012000"/>
              <a:gd name="connsiteY541" fmla="*/ 4429428 h 6012000"/>
              <a:gd name="connsiteX542" fmla="*/ 4958596 w 6012000"/>
              <a:gd name="connsiteY542" fmla="*/ 4441628 h 6012000"/>
              <a:gd name="connsiteX543" fmla="*/ 4963882 w 6012000"/>
              <a:gd name="connsiteY543" fmla="*/ 4435280 h 6012000"/>
              <a:gd name="connsiteX544" fmla="*/ 1001130 w 6012000"/>
              <a:gd name="connsiteY544" fmla="*/ 4186448 h 6012000"/>
              <a:gd name="connsiteX545" fmla="*/ 992864 w 6012000"/>
              <a:gd name="connsiteY545" fmla="*/ 4188882 h 6012000"/>
              <a:gd name="connsiteX546" fmla="*/ 1004910 w 6012000"/>
              <a:gd name="connsiteY546" fmla="*/ 4217921 h 6012000"/>
              <a:gd name="connsiteX547" fmla="*/ 999600 w 6012000"/>
              <a:gd name="connsiteY547" fmla="*/ 4243582 h 6012000"/>
              <a:gd name="connsiteX548" fmla="*/ 790296 w 6012000"/>
              <a:gd name="connsiteY548" fmla="*/ 4307738 h 6012000"/>
              <a:gd name="connsiteX549" fmla="*/ 750560 w 6012000"/>
              <a:gd name="connsiteY549" fmla="*/ 4316213 h 6012000"/>
              <a:gd name="connsiteX550" fmla="*/ 734348 w 6012000"/>
              <a:gd name="connsiteY550" fmla="*/ 4310496 h 6012000"/>
              <a:gd name="connsiteX551" fmla="*/ 718728 w 6012000"/>
              <a:gd name="connsiteY551" fmla="*/ 4292155 h 6012000"/>
              <a:gd name="connsiteX552" fmla="*/ 710098 w 6012000"/>
              <a:gd name="connsiteY552" fmla="*/ 4294027 h 6012000"/>
              <a:gd name="connsiteX553" fmla="*/ 761842 w 6012000"/>
              <a:gd name="connsiteY553" fmla="*/ 4373819 h 6012000"/>
              <a:gd name="connsiteX554" fmla="*/ 769986 w 6012000"/>
              <a:gd name="connsiteY554" fmla="*/ 4371198 h 6012000"/>
              <a:gd name="connsiteX555" fmla="*/ 760800 w 6012000"/>
              <a:gd name="connsiteY555" fmla="*/ 4346158 h 6012000"/>
              <a:gd name="connsiteX556" fmla="*/ 768594 w 6012000"/>
              <a:gd name="connsiteY556" fmla="*/ 4334584 h 6012000"/>
              <a:gd name="connsiteX557" fmla="*/ 799406 w 6012000"/>
              <a:gd name="connsiteY557" fmla="*/ 4321786 h 6012000"/>
              <a:gd name="connsiteX558" fmla="*/ 986952 w 6012000"/>
              <a:gd name="connsiteY558" fmla="*/ 4264289 h 6012000"/>
              <a:gd name="connsiteX559" fmla="*/ 827456 w 6012000"/>
              <a:gd name="connsiteY559" fmla="*/ 4487720 h 6012000"/>
              <a:gd name="connsiteX560" fmla="*/ 831828 w 6012000"/>
              <a:gd name="connsiteY560" fmla="*/ 4494463 h 6012000"/>
              <a:gd name="connsiteX561" fmla="*/ 1079984 w 6012000"/>
              <a:gd name="connsiteY561" fmla="*/ 4418415 h 6012000"/>
              <a:gd name="connsiteX562" fmla="*/ 1118598 w 6012000"/>
              <a:gd name="connsiteY562" fmla="*/ 4410670 h 6012000"/>
              <a:gd name="connsiteX563" fmla="*/ 1137214 w 6012000"/>
              <a:gd name="connsiteY563" fmla="*/ 4417222 h 6012000"/>
              <a:gd name="connsiteX564" fmla="*/ 1152104 w 6012000"/>
              <a:gd name="connsiteY564" fmla="*/ 4434440 h 6012000"/>
              <a:gd name="connsiteX565" fmla="*/ 1160492 w 6012000"/>
              <a:gd name="connsiteY565" fmla="*/ 4432193 h 6012000"/>
              <a:gd name="connsiteX566" fmla="*/ 1107534 w 6012000"/>
              <a:gd name="connsiteY566" fmla="*/ 4350528 h 6012000"/>
              <a:gd name="connsiteX567" fmla="*/ 1099268 w 6012000"/>
              <a:gd name="connsiteY567" fmla="*/ 4352962 h 6012000"/>
              <a:gd name="connsiteX568" fmla="*/ 1102116 w 6012000"/>
              <a:gd name="connsiteY568" fmla="*/ 4357766 h 6012000"/>
              <a:gd name="connsiteX569" fmla="*/ 1109966 w 6012000"/>
              <a:gd name="connsiteY569" fmla="*/ 4378485 h 6012000"/>
              <a:gd name="connsiteX570" fmla="*/ 1102260 w 6012000"/>
              <a:gd name="connsiteY570" fmla="*/ 4390400 h 6012000"/>
              <a:gd name="connsiteX571" fmla="*/ 1070388 w 6012000"/>
              <a:gd name="connsiteY571" fmla="*/ 4403618 h 6012000"/>
              <a:gd name="connsiteX572" fmla="*/ 894094 w 6012000"/>
              <a:gd name="connsiteY572" fmla="*/ 4457543 h 6012000"/>
              <a:gd name="connsiteX573" fmla="*/ 1042306 w 6012000"/>
              <a:gd name="connsiteY573" fmla="*/ 4249945 h 6012000"/>
              <a:gd name="connsiteX574" fmla="*/ 5089752 w 6012000"/>
              <a:gd name="connsiteY574" fmla="*/ 4112979 h 6012000"/>
              <a:gd name="connsiteX575" fmla="*/ 5035994 w 6012000"/>
              <a:gd name="connsiteY575" fmla="*/ 4194120 h 6012000"/>
              <a:gd name="connsiteX576" fmla="*/ 5041524 w 6012000"/>
              <a:gd name="connsiteY576" fmla="*/ 4200729 h 6012000"/>
              <a:gd name="connsiteX577" fmla="*/ 5044792 w 6012000"/>
              <a:gd name="connsiteY577" fmla="*/ 4196200 h 6012000"/>
              <a:gd name="connsiteX578" fmla="*/ 5060660 w 6012000"/>
              <a:gd name="connsiteY578" fmla="*/ 4180737 h 6012000"/>
              <a:gd name="connsiteX579" fmla="*/ 5074660 w 6012000"/>
              <a:gd name="connsiteY579" fmla="*/ 4183050 h 6012000"/>
              <a:gd name="connsiteX580" fmla="*/ 5099496 w 6012000"/>
              <a:gd name="connsiteY580" fmla="*/ 4207003 h 6012000"/>
              <a:gd name="connsiteX581" fmla="*/ 5219272 w 6012000"/>
              <a:gd name="connsiteY581" fmla="*/ 4347148 h 6012000"/>
              <a:gd name="connsiteX582" fmla="*/ 4969782 w 6012000"/>
              <a:gd name="connsiteY582" fmla="*/ 4294057 h 6012000"/>
              <a:gd name="connsiteX583" fmla="*/ 4927984 w 6012000"/>
              <a:gd name="connsiteY583" fmla="*/ 4357146 h 6012000"/>
              <a:gd name="connsiteX584" fmla="*/ 4933512 w 6012000"/>
              <a:gd name="connsiteY584" fmla="*/ 4363755 h 6012000"/>
              <a:gd name="connsiteX585" fmla="*/ 4955336 w 6012000"/>
              <a:gd name="connsiteY585" fmla="*/ 4341124 h 6012000"/>
              <a:gd name="connsiteX586" fmla="*/ 4980984 w 6012000"/>
              <a:gd name="connsiteY586" fmla="*/ 4335757 h 6012000"/>
              <a:gd name="connsiteX587" fmla="*/ 5123312 w 6012000"/>
              <a:gd name="connsiteY587" fmla="*/ 4502091 h 6012000"/>
              <a:gd name="connsiteX588" fmla="*/ 5146934 w 6012000"/>
              <a:gd name="connsiteY588" fmla="*/ 4535148 h 6012000"/>
              <a:gd name="connsiteX589" fmla="*/ 5148160 w 6012000"/>
              <a:gd name="connsiteY589" fmla="*/ 4552296 h 6012000"/>
              <a:gd name="connsiteX590" fmla="*/ 5137572 w 6012000"/>
              <a:gd name="connsiteY590" fmla="*/ 4573935 h 6012000"/>
              <a:gd name="connsiteX591" fmla="*/ 5142732 w 6012000"/>
              <a:gd name="connsiteY591" fmla="*/ 4581102 h 6012000"/>
              <a:gd name="connsiteX592" fmla="*/ 5195256 w 6012000"/>
              <a:gd name="connsiteY592" fmla="*/ 4501823 h 6012000"/>
              <a:gd name="connsiteX593" fmla="*/ 5189604 w 6012000"/>
              <a:gd name="connsiteY593" fmla="*/ 4495399 h 6012000"/>
              <a:gd name="connsiteX594" fmla="*/ 5170308 w 6012000"/>
              <a:gd name="connsiteY594" fmla="*/ 4513813 h 6012000"/>
              <a:gd name="connsiteX595" fmla="*/ 5156586 w 6012000"/>
              <a:gd name="connsiteY595" fmla="*/ 4511283 h 6012000"/>
              <a:gd name="connsiteX596" fmla="*/ 5132558 w 6012000"/>
              <a:gd name="connsiteY596" fmla="*/ 4488133 h 6012000"/>
              <a:gd name="connsiteX597" fmla="*/ 5005018 w 6012000"/>
              <a:gd name="connsiteY597" fmla="*/ 4339093 h 6012000"/>
              <a:gd name="connsiteX598" fmla="*/ 5273528 w 6012000"/>
              <a:gd name="connsiteY598" fmla="*/ 4396217 h 6012000"/>
              <a:gd name="connsiteX599" fmla="*/ 5277966 w 6012000"/>
              <a:gd name="connsiteY599" fmla="*/ 4389517 h 6012000"/>
              <a:gd name="connsiteX600" fmla="*/ 5109236 w 6012000"/>
              <a:gd name="connsiteY600" fmla="*/ 4192301 h 6012000"/>
              <a:gd name="connsiteX601" fmla="*/ 5086730 w 6012000"/>
              <a:gd name="connsiteY601" fmla="*/ 4159983 h 6012000"/>
              <a:gd name="connsiteX602" fmla="*/ 5085312 w 6012000"/>
              <a:gd name="connsiteY602" fmla="*/ 4140297 h 6012000"/>
              <a:gd name="connsiteX603" fmla="*/ 5095160 w 6012000"/>
              <a:gd name="connsiteY603" fmla="*/ 4119775 h 6012000"/>
              <a:gd name="connsiteX604" fmla="*/ 944038 w 6012000"/>
              <a:gd name="connsiteY604" fmla="*/ 4082580 h 6012000"/>
              <a:gd name="connsiteX605" fmla="*/ 935490 w 6012000"/>
              <a:gd name="connsiteY605" fmla="*/ 4084106 h 6012000"/>
              <a:gd name="connsiteX606" fmla="*/ 944498 w 6012000"/>
              <a:gd name="connsiteY606" fmla="*/ 4105489 h 6012000"/>
              <a:gd name="connsiteX607" fmla="*/ 943234 w 6012000"/>
              <a:gd name="connsiteY607" fmla="*/ 4116159 h 6012000"/>
              <a:gd name="connsiteX608" fmla="*/ 935934 w 6012000"/>
              <a:gd name="connsiteY608" fmla="*/ 4123344 h 6012000"/>
              <a:gd name="connsiteX609" fmla="*/ 902452 w 6012000"/>
              <a:gd name="connsiteY609" fmla="*/ 4133623 h 6012000"/>
              <a:gd name="connsiteX610" fmla="*/ 716542 w 6012000"/>
              <a:gd name="connsiteY610" fmla="*/ 4173129 h 6012000"/>
              <a:gd name="connsiteX611" fmla="*/ 676308 w 6012000"/>
              <a:gd name="connsiteY611" fmla="*/ 4177396 h 6012000"/>
              <a:gd name="connsiteX612" fmla="*/ 660218 w 6012000"/>
              <a:gd name="connsiteY612" fmla="*/ 4169535 h 6012000"/>
              <a:gd name="connsiteX613" fmla="*/ 645794 w 6012000"/>
              <a:gd name="connsiteY613" fmla="*/ 4149145 h 6012000"/>
              <a:gd name="connsiteX614" fmla="*/ 637034 w 6012000"/>
              <a:gd name="connsiteY614" fmla="*/ 4150278 h 6012000"/>
              <a:gd name="connsiteX615" fmla="*/ 695690 w 6012000"/>
              <a:gd name="connsiteY615" fmla="*/ 4260174 h 6012000"/>
              <a:gd name="connsiteX616" fmla="*/ 704132 w 6012000"/>
              <a:gd name="connsiteY616" fmla="*/ 4258451 h 6012000"/>
              <a:gd name="connsiteX617" fmla="*/ 695150 w 6012000"/>
              <a:gd name="connsiteY617" fmla="*/ 4234271 h 6012000"/>
              <a:gd name="connsiteX618" fmla="*/ 696262 w 6012000"/>
              <a:gd name="connsiteY618" fmla="*/ 4223555 h 6012000"/>
              <a:gd name="connsiteX619" fmla="*/ 703318 w 6012000"/>
              <a:gd name="connsiteY619" fmla="*/ 4216626 h 6012000"/>
              <a:gd name="connsiteX620" fmla="*/ 735042 w 6012000"/>
              <a:gd name="connsiteY620" fmla="*/ 4207791 h 6012000"/>
              <a:gd name="connsiteX621" fmla="*/ 920846 w 6012000"/>
              <a:gd name="connsiteY621" fmla="*/ 4168089 h 6012000"/>
              <a:gd name="connsiteX622" fmla="*/ 959506 w 6012000"/>
              <a:gd name="connsiteY622" fmla="*/ 4162765 h 6012000"/>
              <a:gd name="connsiteX623" fmla="*/ 977932 w 6012000"/>
              <a:gd name="connsiteY623" fmla="*/ 4170264 h 6012000"/>
              <a:gd name="connsiteX624" fmla="*/ 990676 w 6012000"/>
              <a:gd name="connsiteY624" fmla="*/ 4187503 h 6012000"/>
              <a:gd name="connsiteX625" fmla="*/ 999118 w 6012000"/>
              <a:gd name="connsiteY625" fmla="*/ 4185780 h 6012000"/>
              <a:gd name="connsiteX626" fmla="*/ 5192828 w 6012000"/>
              <a:gd name="connsiteY626" fmla="*/ 3880595 h 6012000"/>
              <a:gd name="connsiteX627" fmla="*/ 5189074 w 6012000"/>
              <a:gd name="connsiteY627" fmla="*/ 3887953 h 6012000"/>
              <a:gd name="connsiteX628" fmla="*/ 5194320 w 6012000"/>
              <a:gd name="connsiteY628" fmla="*/ 3905667 h 6012000"/>
              <a:gd name="connsiteX629" fmla="*/ 5192048 w 6012000"/>
              <a:gd name="connsiteY629" fmla="*/ 3915034 h 6012000"/>
              <a:gd name="connsiteX630" fmla="*/ 5180158 w 6012000"/>
              <a:gd name="connsiteY630" fmla="*/ 3928515 h 6012000"/>
              <a:gd name="connsiteX631" fmla="*/ 5148288 w 6012000"/>
              <a:gd name="connsiteY631" fmla="*/ 3967893 h 6012000"/>
              <a:gd name="connsiteX632" fmla="*/ 5129690 w 6012000"/>
              <a:gd name="connsiteY632" fmla="*/ 4063288 h 6012000"/>
              <a:gd name="connsiteX633" fmla="*/ 5162186 w 6012000"/>
              <a:gd name="connsiteY633" fmla="*/ 4161696 h 6012000"/>
              <a:gd name="connsiteX634" fmla="*/ 5236016 w 6012000"/>
              <a:gd name="connsiteY634" fmla="*/ 4229190 h 6012000"/>
              <a:gd name="connsiteX635" fmla="*/ 5296704 w 6012000"/>
              <a:gd name="connsiteY635" fmla="*/ 4243362 h 6012000"/>
              <a:gd name="connsiteX636" fmla="*/ 5355364 w 6012000"/>
              <a:gd name="connsiteY636" fmla="*/ 4224420 h 6012000"/>
              <a:gd name="connsiteX637" fmla="*/ 5399014 w 6012000"/>
              <a:gd name="connsiteY637" fmla="*/ 4173008 h 6012000"/>
              <a:gd name="connsiteX638" fmla="*/ 5415176 w 6012000"/>
              <a:gd name="connsiteY638" fmla="*/ 4100805 h 6012000"/>
              <a:gd name="connsiteX639" fmla="*/ 5388728 w 6012000"/>
              <a:gd name="connsiteY639" fmla="*/ 4026159 h 6012000"/>
              <a:gd name="connsiteX640" fmla="*/ 5383960 w 6012000"/>
              <a:gd name="connsiteY640" fmla="*/ 4035505 h 6012000"/>
              <a:gd name="connsiteX641" fmla="*/ 5401496 w 6012000"/>
              <a:gd name="connsiteY641" fmla="*/ 4094953 h 6012000"/>
              <a:gd name="connsiteX642" fmla="*/ 5388716 w 6012000"/>
              <a:gd name="connsiteY642" fmla="*/ 4150460 h 6012000"/>
              <a:gd name="connsiteX643" fmla="*/ 5335014 w 6012000"/>
              <a:gd name="connsiteY643" fmla="*/ 4197997 h 6012000"/>
              <a:gd name="connsiteX644" fmla="*/ 5260806 w 6012000"/>
              <a:gd name="connsiteY644" fmla="*/ 4188956 h 6012000"/>
              <a:gd name="connsiteX645" fmla="*/ 5193158 w 6012000"/>
              <a:gd name="connsiteY645" fmla="*/ 4134392 h 6012000"/>
              <a:gd name="connsiteX646" fmla="*/ 5150154 w 6012000"/>
              <a:gd name="connsiteY646" fmla="*/ 4045284 h 6012000"/>
              <a:gd name="connsiteX647" fmla="*/ 5162422 w 6012000"/>
              <a:gd name="connsiteY647" fmla="*/ 3973100 h 6012000"/>
              <a:gd name="connsiteX648" fmla="*/ 5178678 w 6012000"/>
              <a:gd name="connsiteY648" fmla="*/ 3950818 h 6012000"/>
              <a:gd name="connsiteX649" fmla="*/ 5198648 w 6012000"/>
              <a:gd name="connsiteY649" fmla="*/ 3938201 h 6012000"/>
              <a:gd name="connsiteX650" fmla="*/ 5220334 w 6012000"/>
              <a:gd name="connsiteY650" fmla="*/ 3935731 h 6012000"/>
              <a:gd name="connsiteX651" fmla="*/ 5243946 w 6012000"/>
              <a:gd name="connsiteY651" fmla="*/ 3942014 h 6012000"/>
              <a:gd name="connsiteX652" fmla="*/ 5266224 w 6012000"/>
              <a:gd name="connsiteY652" fmla="*/ 3952379 h 6012000"/>
              <a:gd name="connsiteX653" fmla="*/ 5269878 w 6012000"/>
              <a:gd name="connsiteY653" fmla="*/ 3945220 h 6012000"/>
              <a:gd name="connsiteX654" fmla="*/ 812180 w 6012000"/>
              <a:gd name="connsiteY654" fmla="*/ 3797593 h 6012000"/>
              <a:gd name="connsiteX655" fmla="*/ 803530 w 6012000"/>
              <a:gd name="connsiteY655" fmla="*/ 3798349 h 6012000"/>
              <a:gd name="connsiteX656" fmla="*/ 810696 w 6012000"/>
              <a:gd name="connsiteY656" fmla="*/ 3820407 h 6012000"/>
              <a:gd name="connsiteX657" fmla="*/ 808440 w 6012000"/>
              <a:gd name="connsiteY657" fmla="*/ 3830819 h 6012000"/>
              <a:gd name="connsiteX658" fmla="*/ 800380 w 6012000"/>
              <a:gd name="connsiteY658" fmla="*/ 3837264 h 6012000"/>
              <a:gd name="connsiteX659" fmla="*/ 766612 w 6012000"/>
              <a:gd name="connsiteY659" fmla="*/ 3844542 h 6012000"/>
              <a:gd name="connsiteX660" fmla="*/ 577362 w 6012000"/>
              <a:gd name="connsiteY660" fmla="*/ 3866543 h 6012000"/>
              <a:gd name="connsiteX661" fmla="*/ 536844 w 6012000"/>
              <a:gd name="connsiteY661" fmla="*/ 3868195 h 6012000"/>
              <a:gd name="connsiteX662" fmla="*/ 522250 w 6012000"/>
              <a:gd name="connsiteY662" fmla="*/ 3860074 h 6012000"/>
              <a:gd name="connsiteX663" fmla="*/ 510228 w 6012000"/>
              <a:gd name="connsiteY663" fmla="*/ 3839710 h 6012000"/>
              <a:gd name="connsiteX664" fmla="*/ 501490 w 6012000"/>
              <a:gd name="connsiteY664" fmla="*/ 3840261 h 6012000"/>
              <a:gd name="connsiteX665" fmla="*/ 547826 w 6012000"/>
              <a:gd name="connsiteY665" fmla="*/ 3949614 h 6012000"/>
              <a:gd name="connsiteX666" fmla="*/ 556128 w 6012000"/>
              <a:gd name="connsiteY666" fmla="*/ 3948035 h 6012000"/>
              <a:gd name="connsiteX667" fmla="*/ 550600 w 6012000"/>
              <a:gd name="connsiteY667" fmla="*/ 3919828 h 6012000"/>
              <a:gd name="connsiteX668" fmla="*/ 560156 w 6012000"/>
              <a:gd name="connsiteY668" fmla="*/ 3909475 h 6012000"/>
              <a:gd name="connsiteX669" fmla="*/ 592692 w 6012000"/>
              <a:gd name="connsiteY669" fmla="*/ 3902720 h 6012000"/>
              <a:gd name="connsiteX670" fmla="*/ 688708 w 6012000"/>
              <a:gd name="connsiteY670" fmla="*/ 3891857 h 6012000"/>
              <a:gd name="connsiteX671" fmla="*/ 743492 w 6012000"/>
              <a:gd name="connsiteY671" fmla="*/ 4021149 h 6012000"/>
              <a:gd name="connsiteX672" fmla="*/ 647564 w 6012000"/>
              <a:gd name="connsiteY672" fmla="*/ 4032217 h 6012000"/>
              <a:gd name="connsiteX673" fmla="*/ 607046 w 6012000"/>
              <a:gd name="connsiteY673" fmla="*/ 4033868 h 6012000"/>
              <a:gd name="connsiteX674" fmla="*/ 592538 w 6012000"/>
              <a:gd name="connsiteY674" fmla="*/ 4025953 h 6012000"/>
              <a:gd name="connsiteX675" fmla="*/ 580602 w 6012000"/>
              <a:gd name="connsiteY675" fmla="*/ 4005795 h 6012000"/>
              <a:gd name="connsiteX676" fmla="*/ 571778 w 6012000"/>
              <a:gd name="connsiteY676" fmla="*/ 4006140 h 6012000"/>
              <a:gd name="connsiteX677" fmla="*/ 617766 w 6012000"/>
              <a:gd name="connsiteY677" fmla="*/ 4114671 h 6012000"/>
              <a:gd name="connsiteX678" fmla="*/ 626328 w 6012000"/>
              <a:gd name="connsiteY678" fmla="*/ 4113709 h 6012000"/>
              <a:gd name="connsiteX679" fmla="*/ 620758 w 6012000"/>
              <a:gd name="connsiteY679" fmla="*/ 4085399 h 6012000"/>
              <a:gd name="connsiteX680" fmla="*/ 630268 w 6012000"/>
              <a:gd name="connsiteY680" fmla="*/ 4074944 h 6012000"/>
              <a:gd name="connsiteX681" fmla="*/ 662892 w 6012000"/>
              <a:gd name="connsiteY681" fmla="*/ 4068394 h 6012000"/>
              <a:gd name="connsiteX682" fmla="*/ 852054 w 6012000"/>
              <a:gd name="connsiteY682" fmla="*/ 4046187 h 6012000"/>
              <a:gd name="connsiteX683" fmla="*/ 891806 w 6012000"/>
              <a:gd name="connsiteY683" fmla="*/ 4045588 h 6012000"/>
              <a:gd name="connsiteX684" fmla="*/ 909090 w 6012000"/>
              <a:gd name="connsiteY684" fmla="*/ 4055479 h 6012000"/>
              <a:gd name="connsiteX685" fmla="*/ 920938 w 6012000"/>
              <a:gd name="connsiteY685" fmla="*/ 4075431 h 6012000"/>
              <a:gd name="connsiteX686" fmla="*/ 929588 w 6012000"/>
              <a:gd name="connsiteY686" fmla="*/ 4074675 h 6012000"/>
              <a:gd name="connsiteX687" fmla="*/ 882034 w 6012000"/>
              <a:gd name="connsiteY687" fmla="*/ 3962445 h 6012000"/>
              <a:gd name="connsiteX688" fmla="*/ 873558 w 6012000"/>
              <a:gd name="connsiteY688" fmla="*/ 3963612 h 6012000"/>
              <a:gd name="connsiteX689" fmla="*/ 880592 w 6012000"/>
              <a:gd name="connsiteY689" fmla="*/ 3985362 h 6012000"/>
              <a:gd name="connsiteX690" fmla="*/ 878292 w 6012000"/>
              <a:gd name="connsiteY690" fmla="*/ 3995671 h 6012000"/>
              <a:gd name="connsiteX691" fmla="*/ 870234 w 6012000"/>
              <a:gd name="connsiteY691" fmla="*/ 4002116 h 6012000"/>
              <a:gd name="connsiteX692" fmla="*/ 836552 w 6012000"/>
              <a:gd name="connsiteY692" fmla="*/ 4009599 h 6012000"/>
              <a:gd name="connsiteX693" fmla="*/ 759068 w 6012000"/>
              <a:gd name="connsiteY693" fmla="*/ 4018428 h 6012000"/>
              <a:gd name="connsiteX694" fmla="*/ 704546 w 6012000"/>
              <a:gd name="connsiteY694" fmla="*/ 3889753 h 6012000"/>
              <a:gd name="connsiteX695" fmla="*/ 781940 w 6012000"/>
              <a:gd name="connsiteY695" fmla="*/ 3880719 h 6012000"/>
              <a:gd name="connsiteX696" fmla="*/ 821810 w 6012000"/>
              <a:gd name="connsiteY696" fmla="*/ 3879827 h 6012000"/>
              <a:gd name="connsiteX697" fmla="*/ 838714 w 6012000"/>
              <a:gd name="connsiteY697" fmla="*/ 3889394 h 6012000"/>
              <a:gd name="connsiteX698" fmla="*/ 850214 w 6012000"/>
              <a:gd name="connsiteY698" fmla="*/ 3908524 h 6012000"/>
              <a:gd name="connsiteX699" fmla="*/ 858778 w 6012000"/>
              <a:gd name="connsiteY699" fmla="*/ 3907563 h 6012000"/>
              <a:gd name="connsiteX700" fmla="*/ 5283420 w 6012000"/>
              <a:gd name="connsiteY700" fmla="*/ 3649645 h 6012000"/>
              <a:gd name="connsiteX701" fmla="*/ 5206110 w 6012000"/>
              <a:gd name="connsiteY701" fmla="*/ 3852875 h 6012000"/>
              <a:gd name="connsiteX702" fmla="*/ 5212878 w 6012000"/>
              <a:gd name="connsiteY702" fmla="*/ 3858316 h 6012000"/>
              <a:gd name="connsiteX703" fmla="*/ 5214544 w 6012000"/>
              <a:gd name="connsiteY703" fmla="*/ 3853934 h 6012000"/>
              <a:gd name="connsiteX704" fmla="*/ 5227246 w 6012000"/>
              <a:gd name="connsiteY704" fmla="*/ 3834045 h 6012000"/>
              <a:gd name="connsiteX705" fmla="*/ 5241764 w 6012000"/>
              <a:gd name="connsiteY705" fmla="*/ 3833238 h 6012000"/>
              <a:gd name="connsiteX706" fmla="*/ 5271048 w 6012000"/>
              <a:gd name="connsiteY706" fmla="*/ 3851066 h 6012000"/>
              <a:gd name="connsiteX707" fmla="*/ 5422836 w 6012000"/>
              <a:gd name="connsiteY707" fmla="*/ 3965653 h 6012000"/>
              <a:gd name="connsiteX708" fmla="*/ 5453646 w 6012000"/>
              <a:gd name="connsiteY708" fmla="*/ 3992659 h 6012000"/>
              <a:gd name="connsiteX709" fmla="*/ 5458640 w 6012000"/>
              <a:gd name="connsiteY709" fmla="*/ 4008412 h 6012000"/>
              <a:gd name="connsiteX710" fmla="*/ 5453228 w 6012000"/>
              <a:gd name="connsiteY710" fmla="*/ 4031432 h 6012000"/>
              <a:gd name="connsiteX711" fmla="*/ 5459916 w 6012000"/>
              <a:gd name="connsiteY711" fmla="*/ 4037081 h 6012000"/>
              <a:gd name="connsiteX712" fmla="*/ 5543100 w 6012000"/>
              <a:gd name="connsiteY712" fmla="*/ 3818411 h 6012000"/>
              <a:gd name="connsiteX713" fmla="*/ 5474596 w 6012000"/>
              <a:gd name="connsiteY713" fmla="*/ 3761779 h 6012000"/>
              <a:gd name="connsiteX714" fmla="*/ 5471660 w 6012000"/>
              <a:gd name="connsiteY714" fmla="*/ 3769499 h 6012000"/>
              <a:gd name="connsiteX715" fmla="*/ 5505028 w 6012000"/>
              <a:gd name="connsiteY715" fmla="*/ 3832471 h 6012000"/>
              <a:gd name="connsiteX716" fmla="*/ 5494620 w 6012000"/>
              <a:gd name="connsiteY716" fmla="*/ 3903152 h 6012000"/>
              <a:gd name="connsiteX717" fmla="*/ 5485096 w 6012000"/>
              <a:gd name="connsiteY717" fmla="*/ 3928191 h 6012000"/>
              <a:gd name="connsiteX718" fmla="*/ 5475428 w 6012000"/>
              <a:gd name="connsiteY718" fmla="*/ 3944815 h 6012000"/>
              <a:gd name="connsiteX719" fmla="*/ 5463846 w 6012000"/>
              <a:gd name="connsiteY719" fmla="*/ 3946381 h 6012000"/>
              <a:gd name="connsiteX720" fmla="*/ 5444698 w 6012000"/>
              <a:gd name="connsiteY720" fmla="*/ 3934558 h 6012000"/>
              <a:gd name="connsiteX721" fmla="*/ 5361408 w 6012000"/>
              <a:gd name="connsiteY721" fmla="*/ 3871586 h 6012000"/>
              <a:gd name="connsiteX722" fmla="*/ 5371648 w 6012000"/>
              <a:gd name="connsiteY722" fmla="*/ 3844670 h 6012000"/>
              <a:gd name="connsiteX723" fmla="*/ 5384456 w 6012000"/>
              <a:gd name="connsiteY723" fmla="*/ 3818849 h 6012000"/>
              <a:gd name="connsiteX724" fmla="*/ 5396300 w 6012000"/>
              <a:gd name="connsiteY724" fmla="*/ 3811890 h 6012000"/>
              <a:gd name="connsiteX725" fmla="*/ 5412086 w 6012000"/>
              <a:gd name="connsiteY725" fmla="*/ 3813715 h 6012000"/>
              <a:gd name="connsiteX726" fmla="*/ 5432774 w 6012000"/>
              <a:gd name="connsiteY726" fmla="*/ 3825884 h 6012000"/>
              <a:gd name="connsiteX727" fmla="*/ 5435948 w 6012000"/>
              <a:gd name="connsiteY727" fmla="*/ 3817538 h 6012000"/>
              <a:gd name="connsiteX728" fmla="*/ 5344324 w 6012000"/>
              <a:gd name="connsiteY728" fmla="*/ 3749484 h 6012000"/>
              <a:gd name="connsiteX729" fmla="*/ 5341388 w 6012000"/>
              <a:gd name="connsiteY729" fmla="*/ 3757204 h 6012000"/>
              <a:gd name="connsiteX730" fmla="*/ 5365082 w 6012000"/>
              <a:gd name="connsiteY730" fmla="*/ 3791296 h 6012000"/>
              <a:gd name="connsiteX731" fmla="*/ 5358104 w 6012000"/>
              <a:gd name="connsiteY731" fmla="*/ 3835695 h 6012000"/>
              <a:gd name="connsiteX732" fmla="*/ 5348024 w 6012000"/>
              <a:gd name="connsiteY732" fmla="*/ 3862195 h 6012000"/>
              <a:gd name="connsiteX733" fmla="*/ 5248488 w 6012000"/>
              <a:gd name="connsiteY733" fmla="*/ 3787309 h 6012000"/>
              <a:gd name="connsiteX734" fmla="*/ 5262140 w 6012000"/>
              <a:gd name="connsiteY734" fmla="*/ 3751420 h 6012000"/>
              <a:gd name="connsiteX735" fmla="*/ 5283436 w 6012000"/>
              <a:gd name="connsiteY735" fmla="*/ 3706736 h 6012000"/>
              <a:gd name="connsiteX736" fmla="*/ 5305900 w 6012000"/>
              <a:gd name="connsiteY736" fmla="*/ 3691636 h 6012000"/>
              <a:gd name="connsiteX737" fmla="*/ 5326534 w 6012000"/>
              <a:gd name="connsiteY737" fmla="*/ 3693275 h 6012000"/>
              <a:gd name="connsiteX738" fmla="*/ 5342044 w 6012000"/>
              <a:gd name="connsiteY738" fmla="*/ 3700847 h 6012000"/>
              <a:gd name="connsiteX739" fmla="*/ 5344982 w 6012000"/>
              <a:gd name="connsiteY739" fmla="*/ 3693127 h 6012000"/>
              <a:gd name="connsiteX740" fmla="*/ 583318 w 6012000"/>
              <a:gd name="connsiteY740" fmla="*/ 3540119 h 6012000"/>
              <a:gd name="connsiteX741" fmla="*/ 534522 w 6012000"/>
              <a:gd name="connsiteY741" fmla="*/ 3547415 h 6012000"/>
              <a:gd name="connsiteX742" fmla="*/ 480620 w 6012000"/>
              <a:gd name="connsiteY742" fmla="*/ 3578694 h 6012000"/>
              <a:gd name="connsiteX743" fmla="*/ 450890 w 6012000"/>
              <a:gd name="connsiteY743" fmla="*/ 3632694 h 6012000"/>
              <a:gd name="connsiteX744" fmla="*/ 454348 w 6012000"/>
              <a:gd name="connsiteY744" fmla="*/ 3700047 h 6012000"/>
              <a:gd name="connsiteX745" fmla="*/ 492070 w 6012000"/>
              <a:gd name="connsiteY745" fmla="*/ 3763699 h 6012000"/>
              <a:gd name="connsiteX746" fmla="*/ 562494 w 6012000"/>
              <a:gd name="connsiteY746" fmla="*/ 3799921 h 6012000"/>
              <a:gd name="connsiteX747" fmla="*/ 559560 w 6012000"/>
              <a:gd name="connsiteY747" fmla="*/ 3789847 h 6012000"/>
              <a:gd name="connsiteX748" fmla="*/ 506042 w 6012000"/>
              <a:gd name="connsiteY748" fmla="*/ 3758583 h 6012000"/>
              <a:gd name="connsiteX749" fmla="*/ 477302 w 6012000"/>
              <a:gd name="connsiteY749" fmla="*/ 3709405 h 6012000"/>
              <a:gd name="connsiteX750" fmla="*/ 483822 w 6012000"/>
              <a:gd name="connsiteY750" fmla="*/ 3637983 h 6012000"/>
              <a:gd name="connsiteX751" fmla="*/ 544050 w 6012000"/>
              <a:gd name="connsiteY751" fmla="*/ 3593701 h 6012000"/>
              <a:gd name="connsiteX752" fmla="*/ 630706 w 6012000"/>
              <a:gd name="connsiteY752" fmla="*/ 3587062 h 6012000"/>
              <a:gd name="connsiteX753" fmla="*/ 723098 w 6012000"/>
              <a:gd name="connsiteY753" fmla="*/ 3622467 h 6012000"/>
              <a:gd name="connsiteX754" fmla="*/ 763642 w 6012000"/>
              <a:gd name="connsiteY754" fmla="*/ 3683436 h 6012000"/>
              <a:gd name="connsiteX755" fmla="*/ 767080 w 6012000"/>
              <a:gd name="connsiteY755" fmla="*/ 3710802 h 6012000"/>
              <a:gd name="connsiteX756" fmla="*/ 761186 w 6012000"/>
              <a:gd name="connsiteY756" fmla="*/ 3733678 h 6012000"/>
              <a:gd name="connsiteX757" fmla="*/ 747090 w 6012000"/>
              <a:gd name="connsiteY757" fmla="*/ 3750340 h 6012000"/>
              <a:gd name="connsiteX758" fmla="*/ 725592 w 6012000"/>
              <a:gd name="connsiteY758" fmla="*/ 3761949 h 6012000"/>
              <a:gd name="connsiteX759" fmla="*/ 702264 w 6012000"/>
              <a:gd name="connsiteY759" fmla="*/ 3769674 h 6012000"/>
              <a:gd name="connsiteX760" fmla="*/ 704512 w 6012000"/>
              <a:gd name="connsiteY760" fmla="*/ 3777390 h 6012000"/>
              <a:gd name="connsiteX761" fmla="*/ 804910 w 6012000"/>
              <a:gd name="connsiteY761" fmla="*/ 3771632 h 6012000"/>
              <a:gd name="connsiteX762" fmla="*/ 802600 w 6012000"/>
              <a:gd name="connsiteY762" fmla="*/ 3763701 h 6012000"/>
              <a:gd name="connsiteX763" fmla="*/ 786638 w 6012000"/>
              <a:gd name="connsiteY763" fmla="*/ 3754399 h 6012000"/>
              <a:gd name="connsiteX764" fmla="*/ 781872 w 6012000"/>
              <a:gd name="connsiteY764" fmla="*/ 3746022 h 6012000"/>
              <a:gd name="connsiteX765" fmla="*/ 781290 w 6012000"/>
              <a:gd name="connsiteY765" fmla="*/ 3728055 h 6012000"/>
              <a:gd name="connsiteX766" fmla="*/ 777504 w 6012000"/>
              <a:gd name="connsiteY766" fmla="*/ 3677538 h 6012000"/>
              <a:gd name="connsiteX767" fmla="*/ 725658 w 6012000"/>
              <a:gd name="connsiteY767" fmla="*/ 3595330 h 6012000"/>
              <a:gd name="connsiteX768" fmla="*/ 634544 w 6012000"/>
              <a:gd name="connsiteY768" fmla="*/ 3545951 h 6012000"/>
              <a:gd name="connsiteX769" fmla="*/ 583318 w 6012000"/>
              <a:gd name="connsiteY769" fmla="*/ 3540119 h 6012000"/>
              <a:gd name="connsiteX770" fmla="*/ 3055240 w 6012000"/>
              <a:gd name="connsiteY770" fmla="*/ 3528915 h 6012000"/>
              <a:gd name="connsiteX771" fmla="*/ 2929238 w 6012000"/>
              <a:gd name="connsiteY771" fmla="*/ 3654914 h 6012000"/>
              <a:gd name="connsiteX772" fmla="*/ 3055240 w 6012000"/>
              <a:gd name="connsiteY772" fmla="*/ 3780915 h 6012000"/>
              <a:gd name="connsiteX773" fmla="*/ 3181238 w 6012000"/>
              <a:gd name="connsiteY773" fmla="*/ 3654915 h 6012000"/>
              <a:gd name="connsiteX774" fmla="*/ 3055240 w 6012000"/>
              <a:gd name="connsiteY774" fmla="*/ 3528915 h 6012000"/>
              <a:gd name="connsiteX775" fmla="*/ 5330484 w 6012000"/>
              <a:gd name="connsiteY775" fmla="*/ 3440203 h 6012000"/>
              <a:gd name="connsiteX776" fmla="*/ 5328224 w 6012000"/>
              <a:gd name="connsiteY776" fmla="*/ 3448379 h 6012000"/>
              <a:gd name="connsiteX777" fmla="*/ 5339080 w 6012000"/>
              <a:gd name="connsiteY777" fmla="*/ 3462730 h 6012000"/>
              <a:gd name="connsiteX778" fmla="*/ 5339332 w 6012000"/>
              <a:gd name="connsiteY778" fmla="*/ 3474381 h 6012000"/>
              <a:gd name="connsiteX779" fmla="*/ 5336844 w 6012000"/>
              <a:gd name="connsiteY779" fmla="*/ 3480873 h 6012000"/>
              <a:gd name="connsiteX780" fmla="*/ 5327656 w 6012000"/>
              <a:gd name="connsiteY780" fmla="*/ 3493156 h 6012000"/>
              <a:gd name="connsiteX781" fmla="*/ 5312328 w 6012000"/>
              <a:gd name="connsiteY781" fmla="*/ 3515091 h 6012000"/>
              <a:gd name="connsiteX782" fmla="*/ 5303656 w 6012000"/>
              <a:gd name="connsiteY782" fmla="*/ 3537244 h 6012000"/>
              <a:gd name="connsiteX783" fmla="*/ 5309206 w 6012000"/>
              <a:gd name="connsiteY783" fmla="*/ 3601779 h 6012000"/>
              <a:gd name="connsiteX784" fmla="*/ 5355186 w 6012000"/>
              <a:gd name="connsiteY784" fmla="*/ 3639043 h 6012000"/>
              <a:gd name="connsiteX785" fmla="*/ 5394500 w 6012000"/>
              <a:gd name="connsiteY785" fmla="*/ 3639259 h 6012000"/>
              <a:gd name="connsiteX786" fmla="*/ 5434116 w 6012000"/>
              <a:gd name="connsiteY786" fmla="*/ 3620796 h 6012000"/>
              <a:gd name="connsiteX787" fmla="*/ 5511878 w 6012000"/>
              <a:gd name="connsiteY787" fmla="*/ 3584160 h 6012000"/>
              <a:gd name="connsiteX788" fmla="*/ 5540404 w 6012000"/>
              <a:gd name="connsiteY788" fmla="*/ 3584866 h 6012000"/>
              <a:gd name="connsiteX789" fmla="*/ 5576272 w 6012000"/>
              <a:gd name="connsiteY789" fmla="*/ 3610533 h 6012000"/>
              <a:gd name="connsiteX790" fmla="*/ 5581756 w 6012000"/>
              <a:gd name="connsiteY790" fmla="*/ 3658141 h 6012000"/>
              <a:gd name="connsiteX791" fmla="*/ 5549656 w 6012000"/>
              <a:gd name="connsiteY791" fmla="*/ 3702191 h 6012000"/>
              <a:gd name="connsiteX792" fmla="*/ 5496468 w 6012000"/>
              <a:gd name="connsiteY792" fmla="*/ 3707752 h 6012000"/>
              <a:gd name="connsiteX793" fmla="*/ 5470850 w 6012000"/>
              <a:gd name="connsiteY793" fmla="*/ 3699047 h 6012000"/>
              <a:gd name="connsiteX794" fmla="*/ 5468828 w 6012000"/>
              <a:gd name="connsiteY794" fmla="*/ 3706363 h 6012000"/>
              <a:gd name="connsiteX795" fmla="*/ 5570394 w 6012000"/>
              <a:gd name="connsiteY795" fmla="*/ 3760386 h 6012000"/>
              <a:gd name="connsiteX796" fmla="*/ 5572656 w 6012000"/>
              <a:gd name="connsiteY796" fmla="*/ 3752209 h 6012000"/>
              <a:gd name="connsiteX797" fmla="*/ 5560916 w 6012000"/>
              <a:gd name="connsiteY797" fmla="*/ 3727655 h 6012000"/>
              <a:gd name="connsiteX798" fmla="*/ 5568008 w 6012000"/>
              <a:gd name="connsiteY798" fmla="*/ 3714561 h 6012000"/>
              <a:gd name="connsiteX799" fmla="*/ 5589504 w 6012000"/>
              <a:gd name="connsiteY799" fmla="*/ 3682055 h 6012000"/>
              <a:gd name="connsiteX800" fmla="*/ 5598534 w 6012000"/>
              <a:gd name="connsiteY800" fmla="*/ 3658611 h 6012000"/>
              <a:gd name="connsiteX801" fmla="*/ 5600396 w 6012000"/>
              <a:gd name="connsiteY801" fmla="*/ 3607475 h 6012000"/>
              <a:gd name="connsiteX802" fmla="*/ 5577538 w 6012000"/>
              <a:gd name="connsiteY802" fmla="*/ 3564907 h 6012000"/>
              <a:gd name="connsiteX803" fmla="*/ 5537854 w 6012000"/>
              <a:gd name="connsiteY803" fmla="*/ 3541312 h 6012000"/>
              <a:gd name="connsiteX804" fmla="*/ 5498334 w 6012000"/>
              <a:gd name="connsiteY804" fmla="*/ 3540577 h 6012000"/>
              <a:gd name="connsiteX805" fmla="*/ 5438624 w 6012000"/>
              <a:gd name="connsiteY805" fmla="*/ 3568886 h 6012000"/>
              <a:gd name="connsiteX806" fmla="*/ 5382722 w 6012000"/>
              <a:gd name="connsiteY806" fmla="*/ 3597669 h 6012000"/>
              <a:gd name="connsiteX807" fmla="*/ 5351528 w 6012000"/>
              <a:gd name="connsiteY807" fmla="*/ 3598657 h 6012000"/>
              <a:gd name="connsiteX808" fmla="*/ 5325056 w 6012000"/>
              <a:gd name="connsiteY808" fmla="*/ 3576283 h 6012000"/>
              <a:gd name="connsiteX809" fmla="*/ 5321984 w 6012000"/>
              <a:gd name="connsiteY809" fmla="*/ 3536290 h 6012000"/>
              <a:gd name="connsiteX810" fmla="*/ 5351106 w 6012000"/>
              <a:gd name="connsiteY810" fmla="*/ 3495470 h 6012000"/>
              <a:gd name="connsiteX811" fmla="*/ 5398468 w 6012000"/>
              <a:gd name="connsiteY811" fmla="*/ 3490036 h 6012000"/>
              <a:gd name="connsiteX812" fmla="*/ 5419102 w 6012000"/>
              <a:gd name="connsiteY812" fmla="*/ 3496667 h 6012000"/>
              <a:gd name="connsiteX813" fmla="*/ 5421124 w 6012000"/>
              <a:gd name="connsiteY813" fmla="*/ 3489351 h 6012000"/>
              <a:gd name="connsiteX814" fmla="*/ 2469420 w 6012000"/>
              <a:gd name="connsiteY814" fmla="*/ 3243813 h 6012000"/>
              <a:gd name="connsiteX815" fmla="*/ 2343418 w 6012000"/>
              <a:gd name="connsiteY815" fmla="*/ 3369813 h 6012000"/>
              <a:gd name="connsiteX816" fmla="*/ 2469420 w 6012000"/>
              <a:gd name="connsiteY816" fmla="*/ 3495812 h 6012000"/>
              <a:gd name="connsiteX817" fmla="*/ 2595420 w 6012000"/>
              <a:gd name="connsiteY817" fmla="*/ 3369813 h 6012000"/>
              <a:gd name="connsiteX818" fmla="*/ 2469420 w 6012000"/>
              <a:gd name="connsiteY818" fmla="*/ 3243813 h 6012000"/>
              <a:gd name="connsiteX819" fmla="*/ 3595758 w 6012000"/>
              <a:gd name="connsiteY819" fmla="*/ 3157776 h 6012000"/>
              <a:gd name="connsiteX820" fmla="*/ 3469756 w 6012000"/>
              <a:gd name="connsiteY820" fmla="*/ 3283776 h 6012000"/>
              <a:gd name="connsiteX821" fmla="*/ 3595758 w 6012000"/>
              <a:gd name="connsiteY821" fmla="*/ 3409776 h 6012000"/>
              <a:gd name="connsiteX822" fmla="*/ 3721758 w 6012000"/>
              <a:gd name="connsiteY822" fmla="*/ 3283775 h 6012000"/>
              <a:gd name="connsiteX823" fmla="*/ 3595758 w 6012000"/>
              <a:gd name="connsiteY823" fmla="*/ 3157776 h 6012000"/>
              <a:gd name="connsiteX824" fmla="*/ 3006000 w 6012000"/>
              <a:gd name="connsiteY824" fmla="*/ 2826000 h 6012000"/>
              <a:gd name="connsiteX825" fmla="*/ 3186000 w 6012000"/>
              <a:gd name="connsiteY825" fmla="*/ 3006000 h 6012000"/>
              <a:gd name="connsiteX826" fmla="*/ 3006000 w 6012000"/>
              <a:gd name="connsiteY826" fmla="*/ 3186000 h 6012000"/>
              <a:gd name="connsiteX827" fmla="*/ 2826000 w 6012000"/>
              <a:gd name="connsiteY827" fmla="*/ 3006000 h 6012000"/>
              <a:gd name="connsiteX828" fmla="*/ 3006000 w 6012000"/>
              <a:gd name="connsiteY828" fmla="*/ 2826000 h 6012000"/>
              <a:gd name="connsiteX829" fmla="*/ 2412064 w 6012000"/>
              <a:gd name="connsiteY829" fmla="*/ 2599930 h 6012000"/>
              <a:gd name="connsiteX830" fmla="*/ 2286066 w 6012000"/>
              <a:gd name="connsiteY830" fmla="*/ 2725930 h 6012000"/>
              <a:gd name="connsiteX831" fmla="*/ 2412066 w 6012000"/>
              <a:gd name="connsiteY831" fmla="*/ 2851931 h 6012000"/>
              <a:gd name="connsiteX832" fmla="*/ 2538064 w 6012000"/>
              <a:gd name="connsiteY832" fmla="*/ 2725930 h 6012000"/>
              <a:gd name="connsiteX833" fmla="*/ 2412064 w 6012000"/>
              <a:gd name="connsiteY833" fmla="*/ 2599930 h 6012000"/>
              <a:gd name="connsiteX834" fmla="*/ 3185460 w 6012000"/>
              <a:gd name="connsiteY834" fmla="*/ 2584059 h 6012000"/>
              <a:gd name="connsiteX835" fmla="*/ 2791502 w 6012000"/>
              <a:gd name="connsiteY835" fmla="*/ 2748002 h 6012000"/>
              <a:gd name="connsiteX836" fmla="*/ 2733310 w 6012000"/>
              <a:gd name="connsiteY836" fmla="*/ 2635768 h 6012000"/>
              <a:gd name="connsiteX837" fmla="*/ 2678128 w 6012000"/>
              <a:gd name="connsiteY837" fmla="*/ 3060315 h 6012000"/>
              <a:gd name="connsiteX838" fmla="*/ 2546648 w 6012000"/>
              <a:gd name="connsiteY838" fmla="*/ 3054357 h 6012000"/>
              <a:gd name="connsiteX839" fmla="*/ 2903358 w 6012000"/>
              <a:gd name="connsiteY839" fmla="*/ 3327140 h 6012000"/>
              <a:gd name="connsiteX840" fmla="*/ 2860082 w 6012000"/>
              <a:gd name="connsiteY840" fmla="*/ 3394822 h 6012000"/>
              <a:gd name="connsiteX841" fmla="*/ 3235060 w 6012000"/>
              <a:gd name="connsiteY841" fmla="*/ 3238778 h 6012000"/>
              <a:gd name="connsiteX842" fmla="*/ 3284478 w 6012000"/>
              <a:gd name="connsiteY842" fmla="*/ 3334092 h 6012000"/>
              <a:gd name="connsiteX843" fmla="*/ 3336220 w 6012000"/>
              <a:gd name="connsiteY843" fmla="*/ 2936004 h 6012000"/>
              <a:gd name="connsiteX844" fmla="*/ 3466384 w 6012000"/>
              <a:gd name="connsiteY844" fmla="*/ 2941903 h 6012000"/>
              <a:gd name="connsiteX845" fmla="*/ 3124046 w 6012000"/>
              <a:gd name="connsiteY845" fmla="*/ 2680111 h 6012000"/>
              <a:gd name="connsiteX846" fmla="*/ 3541546 w 6012000"/>
              <a:gd name="connsiteY846" fmla="*/ 2508275 h 6012000"/>
              <a:gd name="connsiteX847" fmla="*/ 3415548 w 6012000"/>
              <a:gd name="connsiteY847" fmla="*/ 2634275 h 6012000"/>
              <a:gd name="connsiteX848" fmla="*/ 3541548 w 6012000"/>
              <a:gd name="connsiteY848" fmla="*/ 2760275 h 6012000"/>
              <a:gd name="connsiteX849" fmla="*/ 3667548 w 6012000"/>
              <a:gd name="connsiteY849" fmla="*/ 2634276 h 6012000"/>
              <a:gd name="connsiteX850" fmla="*/ 3541546 w 6012000"/>
              <a:gd name="connsiteY850" fmla="*/ 2508275 h 6012000"/>
              <a:gd name="connsiteX851" fmla="*/ 2952004 w 6012000"/>
              <a:gd name="connsiteY851" fmla="*/ 2227971 h 6012000"/>
              <a:gd name="connsiteX852" fmla="*/ 2826000 w 6012000"/>
              <a:gd name="connsiteY852" fmla="*/ 2353972 h 6012000"/>
              <a:gd name="connsiteX853" fmla="*/ 2952002 w 6012000"/>
              <a:gd name="connsiteY853" fmla="*/ 2479971 h 6012000"/>
              <a:gd name="connsiteX854" fmla="*/ 3078004 w 6012000"/>
              <a:gd name="connsiteY854" fmla="*/ 2353972 h 6012000"/>
              <a:gd name="connsiteX855" fmla="*/ 2952004 w 6012000"/>
              <a:gd name="connsiteY855" fmla="*/ 2227971 h 6012000"/>
              <a:gd name="connsiteX856" fmla="*/ 5231092 w 6012000"/>
              <a:gd name="connsiteY856" fmla="*/ 2188467 h 6012000"/>
              <a:gd name="connsiteX857" fmla="*/ 5212386 w 6012000"/>
              <a:gd name="connsiteY857" fmla="*/ 2215543 h 6012000"/>
              <a:gd name="connsiteX858" fmla="*/ 5158000 w 6012000"/>
              <a:gd name="connsiteY858" fmla="*/ 2243395 h 6012000"/>
              <a:gd name="connsiteX859" fmla="*/ 5113050 w 6012000"/>
              <a:gd name="connsiteY859" fmla="*/ 2281817 h 6012000"/>
              <a:gd name="connsiteX860" fmla="*/ 5113088 w 6012000"/>
              <a:gd name="connsiteY860" fmla="*/ 2330363 h 6012000"/>
              <a:gd name="connsiteX861" fmla="*/ 5133216 w 6012000"/>
              <a:gd name="connsiteY861" fmla="*/ 2385238 h 6012000"/>
              <a:gd name="connsiteX862" fmla="*/ 5191998 w 6012000"/>
              <a:gd name="connsiteY862" fmla="*/ 2460395 h 6012000"/>
              <a:gd name="connsiteX863" fmla="*/ 5221296 w 6012000"/>
              <a:gd name="connsiteY863" fmla="*/ 2461216 h 6012000"/>
              <a:gd name="connsiteX864" fmla="*/ 5260760 w 6012000"/>
              <a:gd name="connsiteY864" fmla="*/ 2437225 h 6012000"/>
              <a:gd name="connsiteX865" fmla="*/ 5308840 w 6012000"/>
              <a:gd name="connsiteY865" fmla="*/ 2394917 h 6012000"/>
              <a:gd name="connsiteX866" fmla="*/ 5323630 w 6012000"/>
              <a:gd name="connsiteY866" fmla="*/ 2372371 h 6012000"/>
              <a:gd name="connsiteX867" fmla="*/ 5313576 w 6012000"/>
              <a:gd name="connsiteY867" fmla="*/ 2368356 h 6012000"/>
              <a:gd name="connsiteX868" fmla="*/ 5246070 w 6012000"/>
              <a:gd name="connsiteY868" fmla="*/ 2386503 h 6012000"/>
              <a:gd name="connsiteX869" fmla="*/ 5197266 w 6012000"/>
              <a:gd name="connsiteY869" fmla="*/ 2369936 h 6012000"/>
              <a:gd name="connsiteX870" fmla="*/ 5145544 w 6012000"/>
              <a:gd name="connsiteY870" fmla="*/ 2303560 h 6012000"/>
              <a:gd name="connsiteX871" fmla="*/ 5194096 w 6012000"/>
              <a:gd name="connsiteY871" fmla="*/ 2274050 h 6012000"/>
              <a:gd name="connsiteX872" fmla="*/ 5242264 w 6012000"/>
              <a:gd name="connsiteY872" fmla="*/ 2206909 h 6012000"/>
              <a:gd name="connsiteX873" fmla="*/ 625260 w 6012000"/>
              <a:gd name="connsiteY873" fmla="*/ 2161811 h 6012000"/>
              <a:gd name="connsiteX874" fmla="*/ 602210 w 6012000"/>
              <a:gd name="connsiteY874" fmla="*/ 2165644 h 6012000"/>
              <a:gd name="connsiteX875" fmla="*/ 559464 w 6012000"/>
              <a:gd name="connsiteY875" fmla="*/ 2188358 h 6012000"/>
              <a:gd name="connsiteX876" fmla="*/ 503916 w 6012000"/>
              <a:gd name="connsiteY876" fmla="*/ 2240572 h 6012000"/>
              <a:gd name="connsiteX877" fmla="*/ 601552 w 6012000"/>
              <a:gd name="connsiteY877" fmla="*/ 2248119 h 6012000"/>
              <a:gd name="connsiteX878" fmla="*/ 672860 w 6012000"/>
              <a:gd name="connsiteY878" fmla="*/ 2205680 h 6012000"/>
              <a:gd name="connsiteX879" fmla="*/ 639212 w 6012000"/>
              <a:gd name="connsiteY879" fmla="*/ 2171918 h 6012000"/>
              <a:gd name="connsiteX880" fmla="*/ 625260 w 6012000"/>
              <a:gd name="connsiteY880" fmla="*/ 2161811 h 6012000"/>
              <a:gd name="connsiteX881" fmla="*/ 5283956 w 6012000"/>
              <a:gd name="connsiteY881" fmla="*/ 2124353 h 6012000"/>
              <a:gd name="connsiteX882" fmla="*/ 5284822 w 6012000"/>
              <a:gd name="connsiteY882" fmla="*/ 2124764 h 6012000"/>
              <a:gd name="connsiteX883" fmla="*/ 5285576 w 6012000"/>
              <a:gd name="connsiteY883" fmla="*/ 2125876 h 6012000"/>
              <a:gd name="connsiteX884" fmla="*/ 5305732 w 6012000"/>
              <a:gd name="connsiteY884" fmla="*/ 1997071 h 6012000"/>
              <a:gd name="connsiteX885" fmla="*/ 5336050 w 6012000"/>
              <a:gd name="connsiteY885" fmla="*/ 2019061 h 6012000"/>
              <a:gd name="connsiteX886" fmla="*/ 5381918 w 6012000"/>
              <a:gd name="connsiteY886" fmla="*/ 2055574 h 6012000"/>
              <a:gd name="connsiteX887" fmla="*/ 5396472 w 6012000"/>
              <a:gd name="connsiteY887" fmla="*/ 2072566 h 6012000"/>
              <a:gd name="connsiteX888" fmla="*/ 5404954 w 6012000"/>
              <a:gd name="connsiteY888" fmla="*/ 2079001 h 6012000"/>
              <a:gd name="connsiteX889" fmla="*/ 5378504 w 6012000"/>
              <a:gd name="connsiteY889" fmla="*/ 2075394 h 6012000"/>
              <a:gd name="connsiteX890" fmla="*/ 5342082 w 6012000"/>
              <a:gd name="connsiteY890" fmla="*/ 2063349 h 6012000"/>
              <a:gd name="connsiteX891" fmla="*/ 5338172 w 6012000"/>
              <a:gd name="connsiteY891" fmla="*/ 2046369 h 6012000"/>
              <a:gd name="connsiteX892" fmla="*/ 5303296 w 6012000"/>
              <a:gd name="connsiteY892" fmla="*/ 2008376 h 6012000"/>
              <a:gd name="connsiteX893" fmla="*/ 5300240 w 6012000"/>
              <a:gd name="connsiteY893" fmla="*/ 2005050 h 6012000"/>
              <a:gd name="connsiteX894" fmla="*/ 5297380 w 6012000"/>
              <a:gd name="connsiteY894" fmla="*/ 1998700 h 6012000"/>
              <a:gd name="connsiteX895" fmla="*/ 634068 w 6012000"/>
              <a:gd name="connsiteY895" fmla="*/ 1943073 h 6012000"/>
              <a:gd name="connsiteX896" fmla="*/ 633782 w 6012000"/>
              <a:gd name="connsiteY896" fmla="*/ 1944385 h 6012000"/>
              <a:gd name="connsiteX897" fmla="*/ 632384 w 6012000"/>
              <a:gd name="connsiteY897" fmla="*/ 1960165 h 6012000"/>
              <a:gd name="connsiteX898" fmla="*/ 633944 w 6012000"/>
              <a:gd name="connsiteY898" fmla="*/ 1994468 h 6012000"/>
              <a:gd name="connsiteX899" fmla="*/ 621538 w 6012000"/>
              <a:gd name="connsiteY899" fmla="*/ 1984973 h 6012000"/>
              <a:gd name="connsiteX900" fmla="*/ 624264 w 6012000"/>
              <a:gd name="connsiteY900" fmla="*/ 1960538 h 6012000"/>
              <a:gd name="connsiteX901" fmla="*/ 5335536 w 6012000"/>
              <a:gd name="connsiteY901" fmla="*/ 1932132 h 6012000"/>
              <a:gd name="connsiteX902" fmla="*/ 5302156 w 6012000"/>
              <a:gd name="connsiteY902" fmla="*/ 1934912 h 6012000"/>
              <a:gd name="connsiteX903" fmla="*/ 5280144 w 6012000"/>
              <a:gd name="connsiteY903" fmla="*/ 1945615 h 6012000"/>
              <a:gd name="connsiteX904" fmla="*/ 5262496 w 6012000"/>
              <a:gd name="connsiteY904" fmla="*/ 1957503 h 6012000"/>
              <a:gd name="connsiteX905" fmla="*/ 5247930 w 6012000"/>
              <a:gd name="connsiteY905" fmla="*/ 1973761 h 6012000"/>
              <a:gd name="connsiteX906" fmla="*/ 5278418 w 6012000"/>
              <a:gd name="connsiteY906" fmla="*/ 2002398 h 6012000"/>
              <a:gd name="connsiteX907" fmla="*/ 5279952 w 6012000"/>
              <a:gd name="connsiteY907" fmla="*/ 2002099 h 6012000"/>
              <a:gd name="connsiteX908" fmla="*/ 5274090 w 6012000"/>
              <a:gd name="connsiteY908" fmla="*/ 2028223 h 6012000"/>
              <a:gd name="connsiteX909" fmla="*/ 5274380 w 6012000"/>
              <a:gd name="connsiteY909" fmla="*/ 2053525 h 6012000"/>
              <a:gd name="connsiteX910" fmla="*/ 5276036 w 6012000"/>
              <a:gd name="connsiteY910" fmla="*/ 2064855 h 6012000"/>
              <a:gd name="connsiteX911" fmla="*/ 5274812 w 6012000"/>
              <a:gd name="connsiteY911" fmla="*/ 2063982 h 6012000"/>
              <a:gd name="connsiteX912" fmla="*/ 5222080 w 6012000"/>
              <a:gd name="connsiteY912" fmla="*/ 2049502 h 6012000"/>
              <a:gd name="connsiteX913" fmla="*/ 5210478 w 6012000"/>
              <a:gd name="connsiteY913" fmla="*/ 2039727 h 6012000"/>
              <a:gd name="connsiteX914" fmla="*/ 5195034 w 6012000"/>
              <a:gd name="connsiteY914" fmla="*/ 2029399 h 6012000"/>
              <a:gd name="connsiteX915" fmla="*/ 5166462 w 6012000"/>
              <a:gd name="connsiteY915" fmla="*/ 2052917 h 6012000"/>
              <a:gd name="connsiteX916" fmla="*/ 5153892 w 6012000"/>
              <a:gd name="connsiteY916" fmla="*/ 2087411 h 6012000"/>
              <a:gd name="connsiteX917" fmla="*/ 5189044 w 6012000"/>
              <a:gd name="connsiteY917" fmla="*/ 2118051 h 6012000"/>
              <a:gd name="connsiteX918" fmla="*/ 5193318 w 6012000"/>
              <a:gd name="connsiteY918" fmla="*/ 2120565 h 6012000"/>
              <a:gd name="connsiteX919" fmla="*/ 5185888 w 6012000"/>
              <a:gd name="connsiteY919" fmla="*/ 2118490 h 6012000"/>
              <a:gd name="connsiteX920" fmla="*/ 5026522 w 6012000"/>
              <a:gd name="connsiteY920" fmla="*/ 2109682 h 6012000"/>
              <a:gd name="connsiteX921" fmla="*/ 5002446 w 6012000"/>
              <a:gd name="connsiteY921" fmla="*/ 2118977 h 6012000"/>
              <a:gd name="connsiteX922" fmla="*/ 4985584 w 6012000"/>
              <a:gd name="connsiteY922" fmla="*/ 2130932 h 6012000"/>
              <a:gd name="connsiteX923" fmla="*/ 4968392 w 6012000"/>
              <a:gd name="connsiteY923" fmla="*/ 2149211 h 6012000"/>
              <a:gd name="connsiteX924" fmla="*/ 5004944 w 6012000"/>
              <a:gd name="connsiteY924" fmla="*/ 2167425 h 6012000"/>
              <a:gd name="connsiteX925" fmla="*/ 5035834 w 6012000"/>
              <a:gd name="connsiteY925" fmla="*/ 2167519 h 6012000"/>
              <a:gd name="connsiteX926" fmla="*/ 5203682 w 6012000"/>
              <a:gd name="connsiteY926" fmla="*/ 2178748 h 6012000"/>
              <a:gd name="connsiteX927" fmla="*/ 5297228 w 6012000"/>
              <a:gd name="connsiteY927" fmla="*/ 2211769 h 6012000"/>
              <a:gd name="connsiteX928" fmla="*/ 5327092 w 6012000"/>
              <a:gd name="connsiteY928" fmla="*/ 2217176 h 6012000"/>
              <a:gd name="connsiteX929" fmla="*/ 5348206 w 6012000"/>
              <a:gd name="connsiteY929" fmla="*/ 2169695 h 6012000"/>
              <a:gd name="connsiteX930" fmla="*/ 5320314 w 6012000"/>
              <a:gd name="connsiteY930" fmla="*/ 2150217 h 6012000"/>
              <a:gd name="connsiteX931" fmla="*/ 5307174 w 6012000"/>
              <a:gd name="connsiteY931" fmla="*/ 2146126 h 6012000"/>
              <a:gd name="connsiteX932" fmla="*/ 5298260 w 6012000"/>
              <a:gd name="connsiteY932" fmla="*/ 2137797 h 6012000"/>
              <a:gd name="connsiteX933" fmla="*/ 5306392 w 6012000"/>
              <a:gd name="connsiteY933" fmla="*/ 2138100 h 6012000"/>
              <a:gd name="connsiteX934" fmla="*/ 5316336 w 6012000"/>
              <a:gd name="connsiteY934" fmla="*/ 2134295 h 6012000"/>
              <a:gd name="connsiteX935" fmla="*/ 5337928 w 6012000"/>
              <a:gd name="connsiteY935" fmla="*/ 2120351 h 6012000"/>
              <a:gd name="connsiteX936" fmla="*/ 5344028 w 6012000"/>
              <a:gd name="connsiteY936" fmla="*/ 2094459 h 6012000"/>
              <a:gd name="connsiteX937" fmla="*/ 5354774 w 6012000"/>
              <a:gd name="connsiteY937" fmla="*/ 2101849 h 6012000"/>
              <a:gd name="connsiteX938" fmla="*/ 5367132 w 6012000"/>
              <a:gd name="connsiteY938" fmla="*/ 2107712 h 6012000"/>
              <a:gd name="connsiteX939" fmla="*/ 5388912 w 6012000"/>
              <a:gd name="connsiteY939" fmla="*/ 2123695 h 6012000"/>
              <a:gd name="connsiteX940" fmla="*/ 5427932 w 6012000"/>
              <a:gd name="connsiteY940" fmla="*/ 2141666 h 6012000"/>
              <a:gd name="connsiteX941" fmla="*/ 5476426 w 6012000"/>
              <a:gd name="connsiteY941" fmla="*/ 2161902 h 6012000"/>
              <a:gd name="connsiteX942" fmla="*/ 5497112 w 6012000"/>
              <a:gd name="connsiteY942" fmla="*/ 2140921 h 6012000"/>
              <a:gd name="connsiteX943" fmla="*/ 5504234 w 6012000"/>
              <a:gd name="connsiteY943" fmla="*/ 2091852 h 6012000"/>
              <a:gd name="connsiteX944" fmla="*/ 5500966 w 6012000"/>
              <a:gd name="connsiteY944" fmla="*/ 2072715 h 6012000"/>
              <a:gd name="connsiteX945" fmla="*/ 5458898 w 6012000"/>
              <a:gd name="connsiteY945" fmla="*/ 2045440 h 6012000"/>
              <a:gd name="connsiteX946" fmla="*/ 5411764 w 6012000"/>
              <a:gd name="connsiteY946" fmla="*/ 2014164 h 6012000"/>
              <a:gd name="connsiteX947" fmla="*/ 5334260 w 6012000"/>
              <a:gd name="connsiteY947" fmla="*/ 1974973 h 6012000"/>
              <a:gd name="connsiteX948" fmla="*/ 5347944 w 6012000"/>
              <a:gd name="connsiteY948" fmla="*/ 1970721 h 6012000"/>
              <a:gd name="connsiteX949" fmla="*/ 5388848 w 6012000"/>
              <a:gd name="connsiteY949" fmla="*/ 1956897 h 6012000"/>
              <a:gd name="connsiteX950" fmla="*/ 5367548 w 6012000"/>
              <a:gd name="connsiteY950" fmla="*/ 1937017 h 6012000"/>
              <a:gd name="connsiteX951" fmla="*/ 5335536 w 6012000"/>
              <a:gd name="connsiteY951" fmla="*/ 1932132 h 6012000"/>
              <a:gd name="connsiteX952" fmla="*/ 5506238 w 6012000"/>
              <a:gd name="connsiteY952" fmla="*/ 1889542 h 6012000"/>
              <a:gd name="connsiteX953" fmla="*/ 5479856 w 6012000"/>
              <a:gd name="connsiteY953" fmla="*/ 1916883 h 6012000"/>
              <a:gd name="connsiteX954" fmla="*/ 5453874 w 6012000"/>
              <a:gd name="connsiteY954" fmla="*/ 1961912 h 6012000"/>
              <a:gd name="connsiteX955" fmla="*/ 5433604 w 6012000"/>
              <a:gd name="connsiteY955" fmla="*/ 1963875 h 6012000"/>
              <a:gd name="connsiteX956" fmla="*/ 5406536 w 6012000"/>
              <a:gd name="connsiteY956" fmla="*/ 1956038 h 6012000"/>
              <a:gd name="connsiteX957" fmla="*/ 5397732 w 6012000"/>
              <a:gd name="connsiteY957" fmla="*/ 1967782 h 6012000"/>
              <a:gd name="connsiteX958" fmla="*/ 5409642 w 6012000"/>
              <a:gd name="connsiteY958" fmla="*/ 1983111 h 6012000"/>
              <a:gd name="connsiteX959" fmla="*/ 5417446 w 6012000"/>
              <a:gd name="connsiteY959" fmla="*/ 1997441 h 6012000"/>
              <a:gd name="connsiteX960" fmla="*/ 5429586 w 6012000"/>
              <a:gd name="connsiteY960" fmla="*/ 2012150 h 6012000"/>
              <a:gd name="connsiteX961" fmla="*/ 5442988 w 6012000"/>
              <a:gd name="connsiteY961" fmla="*/ 2018063 h 6012000"/>
              <a:gd name="connsiteX962" fmla="*/ 5447232 w 6012000"/>
              <a:gd name="connsiteY962" fmla="*/ 2023539 h 6012000"/>
              <a:gd name="connsiteX963" fmla="*/ 5497624 w 6012000"/>
              <a:gd name="connsiteY963" fmla="*/ 2024640 h 6012000"/>
              <a:gd name="connsiteX964" fmla="*/ 5515104 w 6012000"/>
              <a:gd name="connsiteY964" fmla="*/ 2001459 h 6012000"/>
              <a:gd name="connsiteX965" fmla="*/ 5525900 w 6012000"/>
              <a:gd name="connsiteY965" fmla="*/ 1971038 h 6012000"/>
              <a:gd name="connsiteX966" fmla="*/ 5518318 w 6012000"/>
              <a:gd name="connsiteY966" fmla="*/ 1952662 h 6012000"/>
              <a:gd name="connsiteX967" fmla="*/ 5506238 w 6012000"/>
              <a:gd name="connsiteY967" fmla="*/ 1889542 h 6012000"/>
              <a:gd name="connsiteX968" fmla="*/ 665384 w 6012000"/>
              <a:gd name="connsiteY968" fmla="*/ 1819566 h 6012000"/>
              <a:gd name="connsiteX969" fmla="*/ 642612 w 6012000"/>
              <a:gd name="connsiteY969" fmla="*/ 1824119 h 6012000"/>
              <a:gd name="connsiteX970" fmla="*/ 588160 w 6012000"/>
              <a:gd name="connsiteY970" fmla="*/ 1886006 h 6012000"/>
              <a:gd name="connsiteX971" fmla="*/ 566362 w 6012000"/>
              <a:gd name="connsiteY971" fmla="*/ 1931590 h 6012000"/>
              <a:gd name="connsiteX972" fmla="*/ 534994 w 6012000"/>
              <a:gd name="connsiteY972" fmla="*/ 1932339 h 6012000"/>
              <a:gd name="connsiteX973" fmla="*/ 432566 w 6012000"/>
              <a:gd name="connsiteY973" fmla="*/ 1960368 h 6012000"/>
              <a:gd name="connsiteX974" fmla="*/ 421852 w 6012000"/>
              <a:gd name="connsiteY974" fmla="*/ 1972250 h 6012000"/>
              <a:gd name="connsiteX975" fmla="*/ 432592 w 6012000"/>
              <a:gd name="connsiteY975" fmla="*/ 1986179 h 6012000"/>
              <a:gd name="connsiteX976" fmla="*/ 453548 w 6012000"/>
              <a:gd name="connsiteY976" fmla="*/ 1994077 h 6012000"/>
              <a:gd name="connsiteX977" fmla="*/ 497980 w 6012000"/>
              <a:gd name="connsiteY977" fmla="*/ 1984165 h 6012000"/>
              <a:gd name="connsiteX978" fmla="*/ 540744 w 6012000"/>
              <a:gd name="connsiteY978" fmla="*/ 2013709 h 6012000"/>
              <a:gd name="connsiteX979" fmla="*/ 530112 w 6012000"/>
              <a:gd name="connsiteY979" fmla="*/ 2141928 h 6012000"/>
              <a:gd name="connsiteX980" fmla="*/ 587004 w 6012000"/>
              <a:gd name="connsiteY980" fmla="*/ 2094756 h 6012000"/>
              <a:gd name="connsiteX981" fmla="*/ 618436 w 6012000"/>
              <a:gd name="connsiteY981" fmla="*/ 2050552 h 6012000"/>
              <a:gd name="connsiteX982" fmla="*/ 642726 w 6012000"/>
              <a:gd name="connsiteY982" fmla="*/ 2109689 h 6012000"/>
              <a:gd name="connsiteX983" fmla="*/ 690308 w 6012000"/>
              <a:gd name="connsiteY983" fmla="*/ 2167316 h 6012000"/>
              <a:gd name="connsiteX984" fmla="*/ 707276 w 6012000"/>
              <a:gd name="connsiteY984" fmla="*/ 2123487 h 6012000"/>
              <a:gd name="connsiteX985" fmla="*/ 728080 w 6012000"/>
              <a:gd name="connsiteY985" fmla="*/ 2125542 h 6012000"/>
              <a:gd name="connsiteX986" fmla="*/ 1005930 w 6012000"/>
              <a:gd name="connsiteY986" fmla="*/ 2298484 h 6012000"/>
              <a:gd name="connsiteX987" fmla="*/ 879444 w 6012000"/>
              <a:gd name="connsiteY987" fmla="*/ 2150714 h 6012000"/>
              <a:gd name="connsiteX988" fmla="*/ 734092 w 6012000"/>
              <a:gd name="connsiteY988" fmla="*/ 2048997 h 6012000"/>
              <a:gd name="connsiteX989" fmla="*/ 755512 w 6012000"/>
              <a:gd name="connsiteY989" fmla="*/ 1999882 h 6012000"/>
              <a:gd name="connsiteX990" fmla="*/ 708944 w 6012000"/>
              <a:gd name="connsiteY990" fmla="*/ 1967671 h 6012000"/>
              <a:gd name="connsiteX991" fmla="*/ 684456 w 6012000"/>
              <a:gd name="connsiteY991" fmla="*/ 1987708 h 6012000"/>
              <a:gd name="connsiteX992" fmla="*/ 689364 w 6012000"/>
              <a:gd name="connsiteY992" fmla="*/ 1968411 h 6012000"/>
              <a:gd name="connsiteX993" fmla="*/ 703868 w 6012000"/>
              <a:gd name="connsiteY993" fmla="*/ 1910438 h 6012000"/>
              <a:gd name="connsiteX994" fmla="*/ 716308 w 6012000"/>
              <a:gd name="connsiteY994" fmla="*/ 1852119 h 6012000"/>
              <a:gd name="connsiteX995" fmla="*/ 665384 w 6012000"/>
              <a:gd name="connsiteY995" fmla="*/ 1819566 h 6012000"/>
              <a:gd name="connsiteX996" fmla="*/ 5136056 w 6012000"/>
              <a:gd name="connsiteY996" fmla="*/ 1818498 h 6012000"/>
              <a:gd name="connsiteX997" fmla="*/ 5099920 w 6012000"/>
              <a:gd name="connsiteY997" fmla="*/ 1838287 h 6012000"/>
              <a:gd name="connsiteX998" fmla="*/ 5097212 w 6012000"/>
              <a:gd name="connsiteY998" fmla="*/ 1847444 h 6012000"/>
              <a:gd name="connsiteX999" fmla="*/ 5053736 w 6012000"/>
              <a:gd name="connsiteY999" fmla="*/ 1874325 h 6012000"/>
              <a:gd name="connsiteX1000" fmla="*/ 5017180 w 6012000"/>
              <a:gd name="connsiteY1000" fmla="*/ 1891986 h 6012000"/>
              <a:gd name="connsiteX1001" fmla="*/ 4984820 w 6012000"/>
              <a:gd name="connsiteY1001" fmla="*/ 1901566 h 6012000"/>
              <a:gd name="connsiteX1002" fmla="*/ 4934822 w 6012000"/>
              <a:gd name="connsiteY1002" fmla="*/ 1918714 h 6012000"/>
              <a:gd name="connsiteX1003" fmla="*/ 4921464 w 6012000"/>
              <a:gd name="connsiteY1003" fmla="*/ 1943887 h 6012000"/>
              <a:gd name="connsiteX1004" fmla="*/ 4904712 w 6012000"/>
              <a:gd name="connsiteY1004" fmla="*/ 1971060 h 6012000"/>
              <a:gd name="connsiteX1005" fmla="*/ 4914980 w 6012000"/>
              <a:gd name="connsiteY1005" fmla="*/ 1980980 h 6012000"/>
              <a:gd name="connsiteX1006" fmla="*/ 4916278 w 6012000"/>
              <a:gd name="connsiteY1006" fmla="*/ 1979707 h 6012000"/>
              <a:gd name="connsiteX1007" fmla="*/ 4920972 w 6012000"/>
              <a:gd name="connsiteY1007" fmla="*/ 1988665 h 6012000"/>
              <a:gd name="connsiteX1008" fmla="*/ 4947996 w 6012000"/>
              <a:gd name="connsiteY1008" fmla="*/ 1996901 h 6012000"/>
              <a:gd name="connsiteX1009" fmla="*/ 4985790 w 6012000"/>
              <a:gd name="connsiteY1009" fmla="*/ 1982400 h 6012000"/>
              <a:gd name="connsiteX1010" fmla="*/ 5095748 w 6012000"/>
              <a:gd name="connsiteY1010" fmla="*/ 1919297 h 6012000"/>
              <a:gd name="connsiteX1011" fmla="*/ 5111436 w 6012000"/>
              <a:gd name="connsiteY1011" fmla="*/ 1907302 h 6012000"/>
              <a:gd name="connsiteX1012" fmla="*/ 5147914 w 6012000"/>
              <a:gd name="connsiteY1012" fmla="*/ 1870476 h 6012000"/>
              <a:gd name="connsiteX1013" fmla="*/ 5136056 w 6012000"/>
              <a:gd name="connsiteY1013" fmla="*/ 1818498 h 6012000"/>
              <a:gd name="connsiteX1014" fmla="*/ 5243182 w 6012000"/>
              <a:gd name="connsiteY1014" fmla="*/ 1748828 h 6012000"/>
              <a:gd name="connsiteX1015" fmla="*/ 5215660 w 6012000"/>
              <a:gd name="connsiteY1015" fmla="*/ 1758832 h 6012000"/>
              <a:gd name="connsiteX1016" fmla="*/ 5220848 w 6012000"/>
              <a:gd name="connsiteY1016" fmla="*/ 1780773 h 6012000"/>
              <a:gd name="connsiteX1017" fmla="*/ 5228194 w 6012000"/>
              <a:gd name="connsiteY1017" fmla="*/ 1809121 h 6012000"/>
              <a:gd name="connsiteX1018" fmla="*/ 5235814 w 6012000"/>
              <a:gd name="connsiteY1018" fmla="*/ 1810671 h 6012000"/>
              <a:gd name="connsiteX1019" fmla="*/ 5179520 w 6012000"/>
              <a:gd name="connsiteY1019" fmla="*/ 1891100 h 6012000"/>
              <a:gd name="connsiteX1020" fmla="*/ 5177280 w 6012000"/>
              <a:gd name="connsiteY1020" fmla="*/ 1896642 h 6012000"/>
              <a:gd name="connsiteX1021" fmla="*/ 5177710 w 6012000"/>
              <a:gd name="connsiteY1021" fmla="*/ 1900726 h 6012000"/>
              <a:gd name="connsiteX1022" fmla="*/ 5176026 w 6012000"/>
              <a:gd name="connsiteY1022" fmla="*/ 1898260 h 6012000"/>
              <a:gd name="connsiteX1023" fmla="*/ 5172646 w 6012000"/>
              <a:gd name="connsiteY1023" fmla="*/ 1889989 h 6012000"/>
              <a:gd name="connsiteX1024" fmla="*/ 5156678 w 6012000"/>
              <a:gd name="connsiteY1024" fmla="*/ 1895236 h 6012000"/>
              <a:gd name="connsiteX1025" fmla="*/ 5151220 w 6012000"/>
              <a:gd name="connsiteY1025" fmla="*/ 1922096 h 6012000"/>
              <a:gd name="connsiteX1026" fmla="*/ 5157894 w 6012000"/>
              <a:gd name="connsiteY1026" fmla="*/ 1958359 h 6012000"/>
              <a:gd name="connsiteX1027" fmla="*/ 5184404 w 6012000"/>
              <a:gd name="connsiteY1027" fmla="*/ 1990779 h 6012000"/>
              <a:gd name="connsiteX1028" fmla="*/ 5222950 w 6012000"/>
              <a:gd name="connsiteY1028" fmla="*/ 1945141 h 6012000"/>
              <a:gd name="connsiteX1029" fmla="*/ 5227444 w 6012000"/>
              <a:gd name="connsiteY1029" fmla="*/ 1920897 h 6012000"/>
              <a:gd name="connsiteX1030" fmla="*/ 5228466 w 6012000"/>
              <a:gd name="connsiteY1030" fmla="*/ 1889698 h 6012000"/>
              <a:gd name="connsiteX1031" fmla="*/ 5231908 w 6012000"/>
              <a:gd name="connsiteY1031" fmla="*/ 1887860 h 6012000"/>
              <a:gd name="connsiteX1032" fmla="*/ 5232240 w 6012000"/>
              <a:gd name="connsiteY1032" fmla="*/ 1889477 h 6012000"/>
              <a:gd name="connsiteX1033" fmla="*/ 5244214 w 6012000"/>
              <a:gd name="connsiteY1033" fmla="*/ 1887199 h 6012000"/>
              <a:gd name="connsiteX1034" fmla="*/ 5319400 w 6012000"/>
              <a:gd name="connsiteY1034" fmla="*/ 1871094 h 6012000"/>
              <a:gd name="connsiteX1035" fmla="*/ 5373814 w 6012000"/>
              <a:gd name="connsiteY1035" fmla="*/ 1846942 h 6012000"/>
              <a:gd name="connsiteX1036" fmla="*/ 5394160 w 6012000"/>
              <a:gd name="connsiteY1036" fmla="*/ 1824413 h 6012000"/>
              <a:gd name="connsiteX1037" fmla="*/ 5390468 w 6012000"/>
              <a:gd name="connsiteY1037" fmla="*/ 1781618 h 6012000"/>
              <a:gd name="connsiteX1038" fmla="*/ 5386368 w 6012000"/>
              <a:gd name="connsiteY1038" fmla="*/ 1758028 h 6012000"/>
              <a:gd name="connsiteX1039" fmla="*/ 5265984 w 6012000"/>
              <a:gd name="connsiteY1039" fmla="*/ 1752652 h 6012000"/>
              <a:gd name="connsiteX1040" fmla="*/ 5243182 w 6012000"/>
              <a:gd name="connsiteY1040" fmla="*/ 1748828 h 6012000"/>
              <a:gd name="connsiteX1041" fmla="*/ 3370202 w 6012000"/>
              <a:gd name="connsiteY1041" fmla="*/ 1158042 h 6012000"/>
              <a:gd name="connsiteX1042" fmla="*/ 3651530 w 6012000"/>
              <a:gd name="connsiteY1042" fmla="*/ 1700645 h 6012000"/>
              <a:gd name="connsiteX1043" fmla="*/ 3484454 w 6012000"/>
              <a:gd name="connsiteY1043" fmla="*/ 2159677 h 6012000"/>
              <a:gd name="connsiteX1044" fmla="*/ 4304834 w 6012000"/>
              <a:gd name="connsiteY1044" fmla="*/ 2015022 h 6012000"/>
              <a:gd name="connsiteX1045" fmla="*/ 4790344 w 6012000"/>
              <a:gd name="connsiteY1045" fmla="*/ 2386299 h 6012000"/>
              <a:gd name="connsiteX1046" fmla="*/ 4461098 w 6012000"/>
              <a:gd name="connsiteY1046" fmla="*/ 2901238 h 6012000"/>
              <a:gd name="connsiteX1047" fmla="*/ 3967446 w 6012000"/>
              <a:gd name="connsiteY1047" fmla="*/ 2988282 h 6012000"/>
              <a:gd name="connsiteX1048" fmla="*/ 4502600 w 6012000"/>
              <a:gd name="connsiteY1048" fmla="*/ 3626051 h 6012000"/>
              <a:gd name="connsiteX1049" fmla="*/ 4423820 w 6012000"/>
              <a:gd name="connsiteY1049" fmla="*/ 4232151 h 6012000"/>
              <a:gd name="connsiteX1050" fmla="*/ 3813246 w 6012000"/>
              <a:gd name="connsiteY1050" fmla="*/ 4204487 h 6012000"/>
              <a:gd name="connsiteX1051" fmla="*/ 3498790 w 6012000"/>
              <a:gd name="connsiteY1051" fmla="*/ 3829733 h 6012000"/>
              <a:gd name="connsiteX1052" fmla="*/ 3220648 w 6012000"/>
              <a:gd name="connsiteY1052" fmla="*/ 4593915 h 6012000"/>
              <a:gd name="connsiteX1053" fmla="*/ 2656358 w 6012000"/>
              <a:gd name="connsiteY1053" fmla="*/ 4828739 h 6012000"/>
              <a:gd name="connsiteX1054" fmla="*/ 2375032 w 6012000"/>
              <a:gd name="connsiteY1054" fmla="*/ 4286136 h 6012000"/>
              <a:gd name="connsiteX1055" fmla="*/ 2534084 w 6012000"/>
              <a:gd name="connsiteY1055" fmla="*/ 3849137 h 6012000"/>
              <a:gd name="connsiteX1056" fmla="*/ 1722570 w 6012000"/>
              <a:gd name="connsiteY1056" fmla="*/ 3992229 h 6012000"/>
              <a:gd name="connsiteX1057" fmla="*/ 1237064 w 6012000"/>
              <a:gd name="connsiteY1057" fmla="*/ 3620953 h 6012000"/>
              <a:gd name="connsiteX1058" fmla="*/ 1566308 w 6012000"/>
              <a:gd name="connsiteY1058" fmla="*/ 3106015 h 6012000"/>
              <a:gd name="connsiteX1059" fmla="*/ 2056578 w 6012000"/>
              <a:gd name="connsiteY1059" fmla="*/ 3019567 h 6012000"/>
              <a:gd name="connsiteX1060" fmla="*/ 1511748 w 6012000"/>
              <a:gd name="connsiteY1060" fmla="*/ 2370267 h 6012000"/>
              <a:gd name="connsiteX1061" fmla="*/ 1590530 w 6012000"/>
              <a:gd name="connsiteY1061" fmla="*/ 1764168 h 6012000"/>
              <a:gd name="connsiteX1062" fmla="*/ 2201104 w 6012000"/>
              <a:gd name="connsiteY1062" fmla="*/ 1791831 h 6012000"/>
              <a:gd name="connsiteX1063" fmla="*/ 2521656 w 6012000"/>
              <a:gd name="connsiteY1063" fmla="*/ 2173851 h 6012000"/>
              <a:gd name="connsiteX1064" fmla="*/ 2805912 w 6012000"/>
              <a:gd name="connsiteY1064" fmla="*/ 1392866 h 6012000"/>
              <a:gd name="connsiteX1065" fmla="*/ 1798516 w 6012000"/>
              <a:gd name="connsiteY1065" fmla="*/ 1070434 h 6012000"/>
              <a:gd name="connsiteX1066" fmla="*/ 1763952 w 6012000"/>
              <a:gd name="connsiteY1066" fmla="*/ 1077890 h 6012000"/>
              <a:gd name="connsiteX1067" fmla="*/ 1642990 w 6012000"/>
              <a:gd name="connsiteY1067" fmla="*/ 1234185 h 6012000"/>
              <a:gd name="connsiteX1068" fmla="*/ 1666212 w 6012000"/>
              <a:gd name="connsiteY1068" fmla="*/ 1245440 h 6012000"/>
              <a:gd name="connsiteX1069" fmla="*/ 1706520 w 6012000"/>
              <a:gd name="connsiteY1069" fmla="*/ 1230188 h 6012000"/>
              <a:gd name="connsiteX1070" fmla="*/ 1779910 w 6012000"/>
              <a:gd name="connsiteY1070" fmla="*/ 1164638 h 6012000"/>
              <a:gd name="connsiteX1071" fmla="*/ 1833160 w 6012000"/>
              <a:gd name="connsiteY1071" fmla="*/ 1082431 h 6012000"/>
              <a:gd name="connsiteX1072" fmla="*/ 1798516 w 6012000"/>
              <a:gd name="connsiteY1072" fmla="*/ 1070434 h 6012000"/>
              <a:gd name="connsiteX1073" fmla="*/ 3006000 w 6012000"/>
              <a:gd name="connsiteY1073" fmla="*/ 1058110 h 6012000"/>
              <a:gd name="connsiteX1074" fmla="*/ 1058112 w 6012000"/>
              <a:gd name="connsiteY1074" fmla="*/ 3006000 h 6012000"/>
              <a:gd name="connsiteX1075" fmla="*/ 3006000 w 6012000"/>
              <a:gd name="connsiteY1075" fmla="*/ 4953890 h 6012000"/>
              <a:gd name="connsiteX1076" fmla="*/ 4953892 w 6012000"/>
              <a:gd name="connsiteY1076" fmla="*/ 3006000 h 6012000"/>
              <a:gd name="connsiteX1077" fmla="*/ 3006000 w 6012000"/>
              <a:gd name="connsiteY1077" fmla="*/ 1058110 h 6012000"/>
              <a:gd name="connsiteX1078" fmla="*/ 1381516 w 6012000"/>
              <a:gd name="connsiteY1078" fmla="*/ 1032193 h 6012000"/>
              <a:gd name="connsiteX1079" fmla="*/ 1429008 w 6012000"/>
              <a:gd name="connsiteY1079" fmla="*/ 1106432 h 6012000"/>
              <a:gd name="connsiteX1080" fmla="*/ 1475988 w 6012000"/>
              <a:gd name="connsiteY1080" fmla="*/ 1176726 h 6012000"/>
              <a:gd name="connsiteX1081" fmla="*/ 1517364 w 6012000"/>
              <a:gd name="connsiteY1081" fmla="*/ 1261520 h 6012000"/>
              <a:gd name="connsiteX1082" fmla="*/ 1587394 w 6012000"/>
              <a:gd name="connsiteY1082" fmla="*/ 1323278 h 6012000"/>
              <a:gd name="connsiteX1083" fmla="*/ 1612966 w 6012000"/>
              <a:gd name="connsiteY1083" fmla="*/ 1278945 h 6012000"/>
              <a:gd name="connsiteX1084" fmla="*/ 1494538 w 6012000"/>
              <a:gd name="connsiteY1084" fmla="*/ 1060096 h 6012000"/>
              <a:gd name="connsiteX1085" fmla="*/ 1440408 w 6012000"/>
              <a:gd name="connsiteY1085" fmla="*/ 1046983 h 6012000"/>
              <a:gd name="connsiteX1086" fmla="*/ 1381516 w 6012000"/>
              <a:gd name="connsiteY1086" fmla="*/ 1032193 h 6012000"/>
              <a:gd name="connsiteX1087" fmla="*/ 3006000 w 6012000"/>
              <a:gd name="connsiteY1087" fmla="*/ 1008000 h 6012000"/>
              <a:gd name="connsiteX1088" fmla="*/ 5004000 w 6012000"/>
              <a:gd name="connsiteY1088" fmla="*/ 3006000 h 6012000"/>
              <a:gd name="connsiteX1089" fmla="*/ 3006000 w 6012000"/>
              <a:gd name="connsiteY1089" fmla="*/ 5004000 h 6012000"/>
              <a:gd name="connsiteX1090" fmla="*/ 1008000 w 6012000"/>
              <a:gd name="connsiteY1090" fmla="*/ 3006000 h 6012000"/>
              <a:gd name="connsiteX1091" fmla="*/ 3006000 w 6012000"/>
              <a:gd name="connsiteY1091" fmla="*/ 1008000 h 6012000"/>
              <a:gd name="connsiteX1092" fmla="*/ 3006000 w 6012000"/>
              <a:gd name="connsiteY1092" fmla="*/ 950798 h 6012000"/>
              <a:gd name="connsiteX1093" fmla="*/ 950800 w 6012000"/>
              <a:gd name="connsiteY1093" fmla="*/ 3006000 h 6012000"/>
              <a:gd name="connsiteX1094" fmla="*/ 3006000 w 6012000"/>
              <a:gd name="connsiteY1094" fmla="*/ 5061202 h 6012000"/>
              <a:gd name="connsiteX1095" fmla="*/ 5061204 w 6012000"/>
              <a:gd name="connsiteY1095" fmla="*/ 3006000 h 6012000"/>
              <a:gd name="connsiteX1096" fmla="*/ 3006000 w 6012000"/>
              <a:gd name="connsiteY1096" fmla="*/ 950798 h 6012000"/>
              <a:gd name="connsiteX1097" fmla="*/ 1591938 w 6012000"/>
              <a:gd name="connsiteY1097" fmla="*/ 898493 h 6012000"/>
              <a:gd name="connsiteX1098" fmla="*/ 1559488 w 6012000"/>
              <a:gd name="connsiteY1098" fmla="*/ 899283 h 6012000"/>
              <a:gd name="connsiteX1099" fmla="*/ 1552056 w 6012000"/>
              <a:gd name="connsiteY1099" fmla="*/ 904834 h 6012000"/>
              <a:gd name="connsiteX1100" fmla="*/ 1524432 w 6012000"/>
              <a:gd name="connsiteY1100" fmla="*/ 955181 h 6012000"/>
              <a:gd name="connsiteX1101" fmla="*/ 1506752 w 6012000"/>
              <a:gd name="connsiteY1101" fmla="*/ 1011904 h 6012000"/>
              <a:gd name="connsiteX1102" fmla="*/ 1560740 w 6012000"/>
              <a:gd name="connsiteY1102" fmla="*/ 998732 h 6012000"/>
              <a:gd name="connsiteX1103" fmla="*/ 1578252 w 6012000"/>
              <a:gd name="connsiteY1103" fmla="*/ 1008866 h 6012000"/>
              <a:gd name="connsiteX1104" fmla="*/ 1548004 w 6012000"/>
              <a:gd name="connsiteY1104" fmla="*/ 1072130 h 6012000"/>
              <a:gd name="connsiteX1105" fmla="*/ 1599364 w 6012000"/>
              <a:gd name="connsiteY1105" fmla="*/ 1068870 h 6012000"/>
              <a:gd name="connsiteX1106" fmla="*/ 1610800 w 6012000"/>
              <a:gd name="connsiteY1106" fmla="*/ 1086929 h 6012000"/>
              <a:gd name="connsiteX1107" fmla="*/ 1633148 w 6012000"/>
              <a:gd name="connsiteY1107" fmla="*/ 1152143 h 6012000"/>
              <a:gd name="connsiteX1108" fmla="*/ 1695030 w 6012000"/>
              <a:gd name="connsiteY1108" fmla="*/ 1129485 h 6012000"/>
              <a:gd name="connsiteX1109" fmla="*/ 1743612 w 6012000"/>
              <a:gd name="connsiteY1109" fmla="*/ 1076772 h 6012000"/>
              <a:gd name="connsiteX1110" fmla="*/ 1714184 w 6012000"/>
              <a:gd name="connsiteY1110" fmla="*/ 1027694 h 6012000"/>
              <a:gd name="connsiteX1111" fmla="*/ 1689844 w 6012000"/>
              <a:gd name="connsiteY1111" fmla="*/ 987047 h 6012000"/>
              <a:gd name="connsiteX1112" fmla="*/ 1720978 w 6012000"/>
              <a:gd name="connsiteY1112" fmla="*/ 978930 h 6012000"/>
              <a:gd name="connsiteX1113" fmla="*/ 1770316 w 6012000"/>
              <a:gd name="connsiteY1113" fmla="*/ 983586 h 6012000"/>
              <a:gd name="connsiteX1114" fmla="*/ 1771758 w 6012000"/>
              <a:gd name="connsiteY1114" fmla="*/ 945335 h 6012000"/>
              <a:gd name="connsiteX1115" fmla="*/ 1737450 w 6012000"/>
              <a:gd name="connsiteY1115" fmla="*/ 914273 h 6012000"/>
              <a:gd name="connsiteX1116" fmla="*/ 1672112 w 6012000"/>
              <a:gd name="connsiteY1116" fmla="*/ 938911 h 6012000"/>
              <a:gd name="connsiteX1117" fmla="*/ 1671250 w 6012000"/>
              <a:gd name="connsiteY1117" fmla="*/ 996054 h 6012000"/>
              <a:gd name="connsiteX1118" fmla="*/ 1679616 w 6012000"/>
              <a:gd name="connsiteY1118" fmla="*/ 1035599 h 6012000"/>
              <a:gd name="connsiteX1119" fmla="*/ 1668028 w 6012000"/>
              <a:gd name="connsiteY1119" fmla="*/ 1057458 h 6012000"/>
              <a:gd name="connsiteX1120" fmla="*/ 1662860 w 6012000"/>
              <a:gd name="connsiteY1120" fmla="*/ 1002031 h 6012000"/>
              <a:gd name="connsiteX1121" fmla="*/ 1618906 w 6012000"/>
              <a:gd name="connsiteY1121" fmla="*/ 973864 h 6012000"/>
              <a:gd name="connsiteX1122" fmla="*/ 1602456 w 6012000"/>
              <a:gd name="connsiteY1122" fmla="*/ 921566 h 6012000"/>
              <a:gd name="connsiteX1123" fmla="*/ 1591938 w 6012000"/>
              <a:gd name="connsiteY1123" fmla="*/ 898493 h 6012000"/>
              <a:gd name="connsiteX1124" fmla="*/ 4282590 w 6012000"/>
              <a:gd name="connsiteY1124" fmla="*/ 792607 h 6012000"/>
              <a:gd name="connsiteX1125" fmla="*/ 4183524 w 6012000"/>
              <a:gd name="connsiteY1125" fmla="*/ 806672 h 6012000"/>
              <a:gd name="connsiteX1126" fmla="*/ 4122932 w 6012000"/>
              <a:gd name="connsiteY1126" fmla="*/ 875226 h 6012000"/>
              <a:gd name="connsiteX1127" fmla="*/ 4215314 w 6012000"/>
              <a:gd name="connsiteY1127" fmla="*/ 860253 h 6012000"/>
              <a:gd name="connsiteX1128" fmla="*/ 4282590 w 6012000"/>
              <a:gd name="connsiteY1128" fmla="*/ 792607 h 6012000"/>
              <a:gd name="connsiteX1129" fmla="*/ 4458362 w 6012000"/>
              <a:gd name="connsiteY1129" fmla="*/ 743832 h 6012000"/>
              <a:gd name="connsiteX1130" fmla="*/ 4447430 w 6012000"/>
              <a:gd name="connsiteY1130" fmla="*/ 774544 h 6012000"/>
              <a:gd name="connsiteX1131" fmla="*/ 4465602 w 6012000"/>
              <a:gd name="connsiteY1131" fmla="*/ 835123 h 6012000"/>
              <a:gd name="connsiteX1132" fmla="*/ 4517446 w 6012000"/>
              <a:gd name="connsiteY1132" fmla="*/ 821193 h 6012000"/>
              <a:gd name="connsiteX1133" fmla="*/ 4565670 w 6012000"/>
              <a:gd name="connsiteY1133" fmla="*/ 827774 h 6012000"/>
              <a:gd name="connsiteX1134" fmla="*/ 4544224 w 6012000"/>
              <a:gd name="connsiteY1134" fmla="*/ 855573 h 6012000"/>
              <a:gd name="connsiteX1135" fmla="*/ 4320552 w 6012000"/>
              <a:gd name="connsiteY1135" fmla="*/ 821965 h 6012000"/>
              <a:gd name="connsiteX1136" fmla="*/ 4354582 w 6012000"/>
              <a:gd name="connsiteY1136" fmla="*/ 862997 h 6012000"/>
              <a:gd name="connsiteX1137" fmla="*/ 4348316 w 6012000"/>
              <a:gd name="connsiteY1137" fmla="*/ 864156 h 6012000"/>
              <a:gd name="connsiteX1138" fmla="*/ 4303552 w 6012000"/>
              <a:gd name="connsiteY1138" fmla="*/ 853629 h 6012000"/>
              <a:gd name="connsiteX1139" fmla="*/ 4304220 w 6012000"/>
              <a:gd name="connsiteY1139" fmla="*/ 878116 h 6012000"/>
              <a:gd name="connsiteX1140" fmla="*/ 4446724 w 6012000"/>
              <a:gd name="connsiteY1140" fmla="*/ 940795 h 6012000"/>
              <a:gd name="connsiteX1141" fmla="*/ 4575830 w 6012000"/>
              <a:gd name="connsiteY1141" fmla="*/ 994847 h 6012000"/>
              <a:gd name="connsiteX1142" fmla="*/ 4447022 w 6012000"/>
              <a:gd name="connsiteY1142" fmla="*/ 972192 h 6012000"/>
              <a:gd name="connsiteX1143" fmla="*/ 4317788 w 6012000"/>
              <a:gd name="connsiteY1143" fmla="*/ 934832 h 6012000"/>
              <a:gd name="connsiteX1144" fmla="*/ 4280494 w 6012000"/>
              <a:gd name="connsiteY1144" fmla="*/ 942913 h 6012000"/>
              <a:gd name="connsiteX1145" fmla="*/ 4256358 w 6012000"/>
              <a:gd name="connsiteY1145" fmla="*/ 978660 h 6012000"/>
              <a:gd name="connsiteX1146" fmla="*/ 4386848 w 6012000"/>
              <a:gd name="connsiteY1146" fmla="*/ 1015502 h 6012000"/>
              <a:gd name="connsiteX1147" fmla="*/ 4285900 w 6012000"/>
              <a:gd name="connsiteY1147" fmla="*/ 1072458 h 6012000"/>
              <a:gd name="connsiteX1148" fmla="*/ 4202070 w 6012000"/>
              <a:gd name="connsiteY1148" fmla="*/ 1049121 h 6012000"/>
              <a:gd name="connsiteX1149" fmla="*/ 4140550 w 6012000"/>
              <a:gd name="connsiteY1149" fmla="*/ 992544 h 6012000"/>
              <a:gd name="connsiteX1150" fmla="*/ 4125786 w 6012000"/>
              <a:gd name="connsiteY1150" fmla="*/ 1024080 h 6012000"/>
              <a:gd name="connsiteX1151" fmla="*/ 4149656 w 6012000"/>
              <a:gd name="connsiteY1151" fmla="*/ 1063168 h 6012000"/>
              <a:gd name="connsiteX1152" fmla="*/ 4218576 w 6012000"/>
              <a:gd name="connsiteY1152" fmla="*/ 1108516 h 6012000"/>
              <a:gd name="connsiteX1153" fmla="*/ 4288532 w 6012000"/>
              <a:gd name="connsiteY1153" fmla="*/ 1135197 h 6012000"/>
              <a:gd name="connsiteX1154" fmla="*/ 4220044 w 6012000"/>
              <a:gd name="connsiteY1154" fmla="*/ 1211414 h 6012000"/>
              <a:gd name="connsiteX1155" fmla="*/ 4123776 w 6012000"/>
              <a:gd name="connsiteY1155" fmla="*/ 1213458 h 6012000"/>
              <a:gd name="connsiteX1156" fmla="*/ 4095958 w 6012000"/>
              <a:gd name="connsiteY1156" fmla="*/ 1239890 h 6012000"/>
              <a:gd name="connsiteX1157" fmla="*/ 4198524 w 6012000"/>
              <a:gd name="connsiteY1157" fmla="*/ 1287750 h 6012000"/>
              <a:gd name="connsiteX1158" fmla="*/ 4286184 w 6012000"/>
              <a:gd name="connsiteY1158" fmla="*/ 1230480 h 6012000"/>
              <a:gd name="connsiteX1159" fmla="*/ 4323348 w 6012000"/>
              <a:gd name="connsiteY1159" fmla="*/ 1181394 h 6012000"/>
              <a:gd name="connsiteX1160" fmla="*/ 4366672 w 6012000"/>
              <a:gd name="connsiteY1160" fmla="*/ 1175745 h 6012000"/>
              <a:gd name="connsiteX1161" fmla="*/ 4434476 w 6012000"/>
              <a:gd name="connsiteY1161" fmla="*/ 1210613 h 6012000"/>
              <a:gd name="connsiteX1162" fmla="*/ 4471666 w 6012000"/>
              <a:gd name="connsiteY1162" fmla="*/ 1163723 h 6012000"/>
              <a:gd name="connsiteX1163" fmla="*/ 4402812 w 6012000"/>
              <a:gd name="connsiteY1163" fmla="*/ 1112027 h 6012000"/>
              <a:gd name="connsiteX1164" fmla="*/ 4337958 w 6012000"/>
              <a:gd name="connsiteY1164" fmla="*/ 1082669 h 6012000"/>
              <a:gd name="connsiteX1165" fmla="*/ 4415434 w 6012000"/>
              <a:gd name="connsiteY1165" fmla="*/ 1068309 h 6012000"/>
              <a:gd name="connsiteX1166" fmla="*/ 4484822 w 6012000"/>
              <a:gd name="connsiteY1166" fmla="*/ 1027217 h 6012000"/>
              <a:gd name="connsiteX1167" fmla="*/ 4560820 w 6012000"/>
              <a:gd name="connsiteY1167" fmla="*/ 1049429 h 6012000"/>
              <a:gd name="connsiteX1168" fmla="*/ 4646102 w 6012000"/>
              <a:gd name="connsiteY1168" fmla="*/ 1044913 h 6012000"/>
              <a:gd name="connsiteX1169" fmla="*/ 4579008 w 6012000"/>
              <a:gd name="connsiteY1169" fmla="*/ 947000 h 6012000"/>
              <a:gd name="connsiteX1170" fmla="*/ 4481676 w 6012000"/>
              <a:gd name="connsiteY1170" fmla="*/ 896559 h 6012000"/>
              <a:gd name="connsiteX1171" fmla="*/ 4565914 w 6012000"/>
              <a:gd name="connsiteY1171" fmla="*/ 914247 h 6012000"/>
              <a:gd name="connsiteX1172" fmla="*/ 4633852 w 6012000"/>
              <a:gd name="connsiteY1172" fmla="*/ 863639 h 6012000"/>
              <a:gd name="connsiteX1173" fmla="*/ 4616460 w 6012000"/>
              <a:gd name="connsiteY1173" fmla="*/ 824634 h 6012000"/>
              <a:gd name="connsiteX1174" fmla="*/ 4496572 w 6012000"/>
              <a:gd name="connsiteY1174" fmla="*/ 784522 h 6012000"/>
              <a:gd name="connsiteX1175" fmla="*/ 4467320 w 6012000"/>
              <a:gd name="connsiteY1175" fmla="*/ 749306 h 6012000"/>
              <a:gd name="connsiteX1176" fmla="*/ 4458362 w 6012000"/>
              <a:gd name="connsiteY1176" fmla="*/ 743832 h 6012000"/>
              <a:gd name="connsiteX1177" fmla="*/ 1612080 w 6012000"/>
              <a:gd name="connsiteY1177" fmla="*/ 704550 h 6012000"/>
              <a:gd name="connsiteX1178" fmla="*/ 1566926 w 6012000"/>
              <a:gd name="connsiteY1178" fmla="*/ 723128 h 6012000"/>
              <a:gd name="connsiteX1179" fmla="*/ 1476528 w 6012000"/>
              <a:gd name="connsiteY1179" fmla="*/ 823963 h 6012000"/>
              <a:gd name="connsiteX1180" fmla="*/ 1417028 w 6012000"/>
              <a:gd name="connsiteY1180" fmla="*/ 932899 h 6012000"/>
              <a:gd name="connsiteX1181" fmla="*/ 1402268 w 6012000"/>
              <a:gd name="connsiteY1181" fmla="*/ 948603 h 6012000"/>
              <a:gd name="connsiteX1182" fmla="*/ 1446400 w 6012000"/>
              <a:gd name="connsiteY1182" fmla="*/ 971769 h 6012000"/>
              <a:gd name="connsiteX1183" fmla="*/ 1524976 w 6012000"/>
              <a:gd name="connsiteY1183" fmla="*/ 886869 h 6012000"/>
              <a:gd name="connsiteX1184" fmla="*/ 1583876 w 6012000"/>
              <a:gd name="connsiteY1184" fmla="*/ 782096 h 6012000"/>
              <a:gd name="connsiteX1185" fmla="*/ 1636432 w 6012000"/>
              <a:gd name="connsiteY1185" fmla="*/ 762250 h 6012000"/>
              <a:gd name="connsiteX1186" fmla="*/ 1686644 w 6012000"/>
              <a:gd name="connsiteY1186" fmla="*/ 819291 h 6012000"/>
              <a:gd name="connsiteX1187" fmla="*/ 1797734 w 6012000"/>
              <a:gd name="connsiteY1187" fmla="*/ 958657 h 6012000"/>
              <a:gd name="connsiteX1188" fmla="*/ 1895700 w 6012000"/>
              <a:gd name="connsiteY1188" fmla="*/ 1093424 h 6012000"/>
              <a:gd name="connsiteX1189" fmla="*/ 1855048 w 6012000"/>
              <a:gd name="connsiteY1189" fmla="*/ 1103501 h 6012000"/>
              <a:gd name="connsiteX1190" fmla="*/ 1859172 w 6012000"/>
              <a:gd name="connsiteY1190" fmla="*/ 1120083 h 6012000"/>
              <a:gd name="connsiteX1191" fmla="*/ 1937648 w 6012000"/>
              <a:gd name="connsiteY1191" fmla="*/ 1144771 h 6012000"/>
              <a:gd name="connsiteX1192" fmla="*/ 2022600 w 6012000"/>
              <a:gd name="connsiteY1192" fmla="*/ 1147131 h 6012000"/>
              <a:gd name="connsiteX1193" fmla="*/ 1938466 w 6012000"/>
              <a:gd name="connsiteY1193" fmla="*/ 1029302 h 6012000"/>
              <a:gd name="connsiteX1194" fmla="*/ 1843710 w 6012000"/>
              <a:gd name="connsiteY1194" fmla="*/ 926897 h 6012000"/>
              <a:gd name="connsiteX1195" fmla="*/ 1716380 w 6012000"/>
              <a:gd name="connsiteY1195" fmla="*/ 774123 h 6012000"/>
              <a:gd name="connsiteX1196" fmla="*/ 1659504 w 6012000"/>
              <a:gd name="connsiteY1196" fmla="*/ 708537 h 6012000"/>
              <a:gd name="connsiteX1197" fmla="*/ 1612080 w 6012000"/>
              <a:gd name="connsiteY1197" fmla="*/ 704550 h 6012000"/>
              <a:gd name="connsiteX1198" fmla="*/ 4389602 w 6012000"/>
              <a:gd name="connsiteY1198" fmla="*/ 674742 h 6012000"/>
              <a:gd name="connsiteX1199" fmla="*/ 4318158 w 6012000"/>
              <a:gd name="connsiteY1199" fmla="*/ 730103 h 6012000"/>
              <a:gd name="connsiteX1200" fmla="*/ 4319782 w 6012000"/>
              <a:gd name="connsiteY1200" fmla="*/ 811418 h 6012000"/>
              <a:gd name="connsiteX1201" fmla="*/ 4420576 w 6012000"/>
              <a:gd name="connsiteY1201" fmla="*/ 762268 h 6012000"/>
              <a:gd name="connsiteX1202" fmla="*/ 4381236 w 6012000"/>
              <a:gd name="connsiteY1202" fmla="*/ 742781 h 6012000"/>
              <a:gd name="connsiteX1203" fmla="*/ 4374088 w 6012000"/>
              <a:gd name="connsiteY1203" fmla="*/ 711499 h 6012000"/>
              <a:gd name="connsiteX1204" fmla="*/ 3105684 w 6012000"/>
              <a:gd name="connsiteY1204" fmla="*/ 240990 h 6012000"/>
              <a:gd name="connsiteX1205" fmla="*/ 3113168 w 6012000"/>
              <a:gd name="connsiteY1205" fmla="*/ 267360 h 6012000"/>
              <a:gd name="connsiteX1206" fmla="*/ 3131080 w 6012000"/>
              <a:gd name="connsiteY1206" fmla="*/ 285679 h 6012000"/>
              <a:gd name="connsiteX1207" fmla="*/ 3132612 w 6012000"/>
              <a:gd name="connsiteY1207" fmla="*/ 310229 h 6012000"/>
              <a:gd name="connsiteX1208" fmla="*/ 3139360 w 6012000"/>
              <a:gd name="connsiteY1208" fmla="*/ 393035 h 6012000"/>
              <a:gd name="connsiteX1209" fmla="*/ 3139396 w 6012000"/>
              <a:gd name="connsiteY1209" fmla="*/ 435648 h 6012000"/>
              <a:gd name="connsiteX1210" fmla="*/ 3139744 w 6012000"/>
              <a:gd name="connsiteY1210" fmla="*/ 486916 h 6012000"/>
              <a:gd name="connsiteX1211" fmla="*/ 3074146 w 6012000"/>
              <a:gd name="connsiteY1211" fmla="*/ 463777 h 6012000"/>
              <a:gd name="connsiteX1212" fmla="*/ 3027646 w 6012000"/>
              <a:gd name="connsiteY1212" fmla="*/ 463403 h 6012000"/>
              <a:gd name="connsiteX1213" fmla="*/ 2987934 w 6012000"/>
              <a:gd name="connsiteY1213" fmla="*/ 467015 h 6012000"/>
              <a:gd name="connsiteX1214" fmla="*/ 3000314 w 6012000"/>
              <a:gd name="connsiteY1214" fmla="*/ 457713 h 6012000"/>
              <a:gd name="connsiteX1215" fmla="*/ 3045422 w 6012000"/>
              <a:gd name="connsiteY1215" fmla="*/ 438186 h 6012000"/>
              <a:gd name="connsiteX1216" fmla="*/ 3070588 w 6012000"/>
              <a:gd name="connsiteY1216" fmla="*/ 422189 h 6012000"/>
              <a:gd name="connsiteX1217" fmla="*/ 3103100 w 6012000"/>
              <a:gd name="connsiteY1217" fmla="*/ 431818 h 6012000"/>
              <a:gd name="connsiteX1218" fmla="*/ 3133448 w 6012000"/>
              <a:gd name="connsiteY1218" fmla="*/ 409765 h 6012000"/>
              <a:gd name="connsiteX1219" fmla="*/ 3086822 w 6012000"/>
              <a:gd name="connsiteY1219" fmla="*/ 359224 h 6012000"/>
              <a:gd name="connsiteX1220" fmla="*/ 3046290 w 6012000"/>
              <a:gd name="connsiteY1220" fmla="*/ 348651 h 6012000"/>
              <a:gd name="connsiteX1221" fmla="*/ 3001038 w 6012000"/>
              <a:gd name="connsiteY1221" fmla="*/ 363618 h 6012000"/>
              <a:gd name="connsiteX1222" fmla="*/ 3020132 w 6012000"/>
              <a:gd name="connsiteY1222" fmla="*/ 389080 h 6012000"/>
              <a:gd name="connsiteX1223" fmla="*/ 3022052 w 6012000"/>
              <a:gd name="connsiteY1223" fmla="*/ 399402 h 6012000"/>
              <a:gd name="connsiteX1224" fmla="*/ 2973510 w 6012000"/>
              <a:gd name="connsiteY1224" fmla="*/ 448684 h 6012000"/>
              <a:gd name="connsiteX1225" fmla="*/ 2958492 w 6012000"/>
              <a:gd name="connsiteY1225" fmla="*/ 470369 h 6012000"/>
              <a:gd name="connsiteX1226" fmla="*/ 2958684 w 6012000"/>
              <a:gd name="connsiteY1226" fmla="*/ 471337 h 6012000"/>
              <a:gd name="connsiteX1227" fmla="*/ 2955038 w 6012000"/>
              <a:gd name="connsiteY1227" fmla="*/ 467525 h 6012000"/>
              <a:gd name="connsiteX1228" fmla="*/ 2906872 w 6012000"/>
              <a:gd name="connsiteY1228" fmla="*/ 449917 h 6012000"/>
              <a:gd name="connsiteX1229" fmla="*/ 2904100 w 6012000"/>
              <a:gd name="connsiteY1229" fmla="*/ 414068 h 6012000"/>
              <a:gd name="connsiteX1230" fmla="*/ 2878934 w 6012000"/>
              <a:gd name="connsiteY1230" fmla="*/ 386559 h 6012000"/>
              <a:gd name="connsiteX1231" fmla="*/ 2859138 w 6012000"/>
              <a:gd name="connsiteY1231" fmla="*/ 381621 h 6012000"/>
              <a:gd name="connsiteX1232" fmla="*/ 2855824 w 6012000"/>
              <a:gd name="connsiteY1232" fmla="*/ 380285 h 6012000"/>
              <a:gd name="connsiteX1233" fmla="*/ 2880320 w 6012000"/>
              <a:gd name="connsiteY1233" fmla="*/ 370116 h 6012000"/>
              <a:gd name="connsiteX1234" fmla="*/ 2908336 w 6012000"/>
              <a:gd name="connsiteY1234" fmla="*/ 362441 h 6012000"/>
              <a:gd name="connsiteX1235" fmla="*/ 2949754 w 6012000"/>
              <a:gd name="connsiteY1235" fmla="*/ 348392 h 6012000"/>
              <a:gd name="connsiteX1236" fmla="*/ 2964616 w 6012000"/>
              <a:gd name="connsiteY1236" fmla="*/ 312907 h 6012000"/>
              <a:gd name="connsiteX1237" fmla="*/ 2936076 w 6012000"/>
              <a:gd name="connsiteY1237" fmla="*/ 276149 h 6012000"/>
              <a:gd name="connsiteX1238" fmla="*/ 2904296 w 6012000"/>
              <a:gd name="connsiteY1238" fmla="*/ 263930 h 6012000"/>
              <a:gd name="connsiteX1239" fmla="*/ 2886912 w 6012000"/>
              <a:gd name="connsiteY1239" fmla="*/ 259744 h 6012000"/>
              <a:gd name="connsiteX1240" fmla="*/ 2880692 w 6012000"/>
              <a:gd name="connsiteY1240" fmla="*/ 287023 h 6012000"/>
              <a:gd name="connsiteX1241" fmla="*/ 2851268 w 6012000"/>
              <a:gd name="connsiteY1241" fmla="*/ 316451 h 6012000"/>
              <a:gd name="connsiteX1242" fmla="*/ 2837292 w 6012000"/>
              <a:gd name="connsiteY1242" fmla="*/ 319563 h 6012000"/>
              <a:gd name="connsiteX1243" fmla="*/ 2796568 w 6012000"/>
              <a:gd name="connsiteY1243" fmla="*/ 348780 h 6012000"/>
              <a:gd name="connsiteX1244" fmla="*/ 2796990 w 6012000"/>
              <a:gd name="connsiteY1244" fmla="*/ 369776 h 6012000"/>
              <a:gd name="connsiteX1245" fmla="*/ 2804470 w 6012000"/>
              <a:gd name="connsiteY1245" fmla="*/ 376495 h 6012000"/>
              <a:gd name="connsiteX1246" fmla="*/ 2820898 w 6012000"/>
              <a:gd name="connsiteY1246" fmla="*/ 379985 h 6012000"/>
              <a:gd name="connsiteX1247" fmla="*/ 2831170 w 6012000"/>
              <a:gd name="connsiteY1247" fmla="*/ 379695 h 6012000"/>
              <a:gd name="connsiteX1248" fmla="*/ 2823220 w 6012000"/>
              <a:gd name="connsiteY1248" fmla="*/ 394957 h 6012000"/>
              <a:gd name="connsiteX1249" fmla="*/ 2835244 w 6012000"/>
              <a:gd name="connsiteY1249" fmla="*/ 404312 h 6012000"/>
              <a:gd name="connsiteX1250" fmla="*/ 2848232 w 6012000"/>
              <a:gd name="connsiteY1250" fmla="*/ 421554 h 6012000"/>
              <a:gd name="connsiteX1251" fmla="*/ 2852328 w 6012000"/>
              <a:gd name="connsiteY1251" fmla="*/ 447824 h 6012000"/>
              <a:gd name="connsiteX1252" fmla="*/ 2837288 w 6012000"/>
              <a:gd name="connsiteY1252" fmla="*/ 459509 h 6012000"/>
              <a:gd name="connsiteX1253" fmla="*/ 2815258 w 6012000"/>
              <a:gd name="connsiteY1253" fmla="*/ 468659 h 6012000"/>
              <a:gd name="connsiteX1254" fmla="*/ 2784316 w 6012000"/>
              <a:gd name="connsiteY1254" fmla="*/ 475871 h 6012000"/>
              <a:gd name="connsiteX1255" fmla="*/ 2788630 w 6012000"/>
              <a:gd name="connsiteY1255" fmla="*/ 488490 h 6012000"/>
              <a:gd name="connsiteX1256" fmla="*/ 2685136 w 6012000"/>
              <a:gd name="connsiteY1256" fmla="*/ 513950 h 6012000"/>
              <a:gd name="connsiteX1257" fmla="*/ 2680670 w 6012000"/>
              <a:gd name="connsiteY1257" fmla="*/ 509892 h 6012000"/>
              <a:gd name="connsiteX1258" fmla="*/ 2695644 w 6012000"/>
              <a:gd name="connsiteY1258" fmla="*/ 457893 h 6012000"/>
              <a:gd name="connsiteX1259" fmla="*/ 2660316 w 6012000"/>
              <a:gd name="connsiteY1259" fmla="*/ 491990 h 6012000"/>
              <a:gd name="connsiteX1260" fmla="*/ 2649778 w 6012000"/>
              <a:gd name="connsiteY1260" fmla="*/ 526486 h 6012000"/>
              <a:gd name="connsiteX1261" fmla="*/ 2663254 w 6012000"/>
              <a:gd name="connsiteY1261" fmla="*/ 564939 h 6012000"/>
              <a:gd name="connsiteX1262" fmla="*/ 2692316 w 6012000"/>
              <a:gd name="connsiteY1262" fmla="*/ 562597 h 6012000"/>
              <a:gd name="connsiteX1263" fmla="*/ 2846456 w 6012000"/>
              <a:gd name="connsiteY1263" fmla="*/ 522347 h 6012000"/>
              <a:gd name="connsiteX1264" fmla="*/ 2848612 w 6012000"/>
              <a:gd name="connsiteY1264" fmla="*/ 524526 h 6012000"/>
              <a:gd name="connsiteX1265" fmla="*/ 2839332 w 6012000"/>
              <a:gd name="connsiteY1265" fmla="*/ 550067 h 6012000"/>
              <a:gd name="connsiteX1266" fmla="*/ 2817204 w 6012000"/>
              <a:gd name="connsiteY1266" fmla="*/ 574291 h 6012000"/>
              <a:gd name="connsiteX1267" fmla="*/ 2730560 w 6012000"/>
              <a:gd name="connsiteY1267" fmla="*/ 695580 h 6012000"/>
              <a:gd name="connsiteX1268" fmla="*/ 2750738 w 6012000"/>
              <a:gd name="connsiteY1268" fmla="*/ 723482 h 6012000"/>
              <a:gd name="connsiteX1269" fmla="*/ 2803540 w 6012000"/>
              <a:gd name="connsiteY1269" fmla="*/ 721706 h 6012000"/>
              <a:gd name="connsiteX1270" fmla="*/ 2839552 w 6012000"/>
              <a:gd name="connsiteY1270" fmla="*/ 697347 h 6012000"/>
              <a:gd name="connsiteX1271" fmla="*/ 2838204 w 6012000"/>
              <a:gd name="connsiteY1271" fmla="*/ 710528 h 6012000"/>
              <a:gd name="connsiteX1272" fmla="*/ 2845108 w 6012000"/>
              <a:gd name="connsiteY1272" fmla="*/ 727969 h 6012000"/>
              <a:gd name="connsiteX1273" fmla="*/ 2856570 w 6012000"/>
              <a:gd name="connsiteY1273" fmla="*/ 757005 h 6012000"/>
              <a:gd name="connsiteX1274" fmla="*/ 2882108 w 6012000"/>
              <a:gd name="connsiteY1274" fmla="*/ 759379 h 6012000"/>
              <a:gd name="connsiteX1275" fmla="*/ 2900548 w 6012000"/>
              <a:gd name="connsiteY1275" fmla="*/ 740717 h 6012000"/>
              <a:gd name="connsiteX1276" fmla="*/ 2900516 w 6012000"/>
              <a:gd name="connsiteY1276" fmla="*/ 633156 h 6012000"/>
              <a:gd name="connsiteX1277" fmla="*/ 2932028 w 6012000"/>
              <a:gd name="connsiteY1277" fmla="*/ 568639 h 6012000"/>
              <a:gd name="connsiteX1278" fmla="*/ 2937484 w 6012000"/>
              <a:gd name="connsiteY1278" fmla="*/ 541015 h 6012000"/>
              <a:gd name="connsiteX1279" fmla="*/ 2945236 w 6012000"/>
              <a:gd name="connsiteY1279" fmla="*/ 523504 h 6012000"/>
              <a:gd name="connsiteX1280" fmla="*/ 2930264 w 6012000"/>
              <a:gd name="connsiteY1280" fmla="*/ 521598 h 6012000"/>
              <a:gd name="connsiteX1281" fmla="*/ 2899096 w 6012000"/>
              <a:gd name="connsiteY1281" fmla="*/ 570708 h 6012000"/>
              <a:gd name="connsiteX1282" fmla="*/ 2911708 w 6012000"/>
              <a:gd name="connsiteY1282" fmla="*/ 543344 h 6012000"/>
              <a:gd name="connsiteX1283" fmla="*/ 2917676 w 6012000"/>
              <a:gd name="connsiteY1283" fmla="*/ 511945 h 6012000"/>
              <a:gd name="connsiteX1284" fmla="*/ 2954688 w 6012000"/>
              <a:gd name="connsiteY1284" fmla="*/ 493516 h 6012000"/>
              <a:gd name="connsiteX1285" fmla="*/ 2958688 w 6012000"/>
              <a:gd name="connsiteY1285" fmla="*/ 489714 h 6012000"/>
              <a:gd name="connsiteX1286" fmla="*/ 2965320 w 6012000"/>
              <a:gd name="connsiteY1286" fmla="*/ 505250 h 6012000"/>
              <a:gd name="connsiteX1287" fmla="*/ 3006892 w 6012000"/>
              <a:gd name="connsiteY1287" fmla="*/ 523874 h 6012000"/>
              <a:gd name="connsiteX1288" fmla="*/ 3124790 w 6012000"/>
              <a:gd name="connsiteY1288" fmla="*/ 529057 h 6012000"/>
              <a:gd name="connsiteX1289" fmla="*/ 3137910 w 6012000"/>
              <a:gd name="connsiteY1289" fmla="*/ 524589 h 6012000"/>
              <a:gd name="connsiteX1290" fmla="*/ 3137912 w 6012000"/>
              <a:gd name="connsiteY1290" fmla="*/ 530029 h 6012000"/>
              <a:gd name="connsiteX1291" fmla="*/ 3107852 w 6012000"/>
              <a:gd name="connsiteY1291" fmla="*/ 544909 h 6012000"/>
              <a:gd name="connsiteX1292" fmla="*/ 3013912 w 6012000"/>
              <a:gd name="connsiteY1292" fmla="*/ 591095 h 6012000"/>
              <a:gd name="connsiteX1293" fmla="*/ 2996186 w 6012000"/>
              <a:gd name="connsiteY1293" fmla="*/ 597601 h 6012000"/>
              <a:gd name="connsiteX1294" fmla="*/ 2980528 w 6012000"/>
              <a:gd name="connsiteY1294" fmla="*/ 594700 h 6012000"/>
              <a:gd name="connsiteX1295" fmla="*/ 2973036 w 6012000"/>
              <a:gd name="connsiteY1295" fmla="*/ 625718 h 6012000"/>
              <a:gd name="connsiteX1296" fmla="*/ 3022696 w 6012000"/>
              <a:gd name="connsiteY1296" fmla="*/ 625442 h 6012000"/>
              <a:gd name="connsiteX1297" fmla="*/ 3077196 w 6012000"/>
              <a:gd name="connsiteY1297" fmla="*/ 596304 h 6012000"/>
              <a:gd name="connsiteX1298" fmla="*/ 3135172 w 6012000"/>
              <a:gd name="connsiteY1298" fmla="*/ 570178 h 6012000"/>
              <a:gd name="connsiteX1299" fmla="*/ 3133454 w 6012000"/>
              <a:gd name="connsiteY1299" fmla="*/ 603790 h 6012000"/>
              <a:gd name="connsiteX1300" fmla="*/ 3130484 w 6012000"/>
              <a:gd name="connsiteY1300" fmla="*/ 714840 h 6012000"/>
              <a:gd name="connsiteX1301" fmla="*/ 3132736 w 6012000"/>
              <a:gd name="connsiteY1301" fmla="*/ 759667 h 6012000"/>
              <a:gd name="connsiteX1302" fmla="*/ 3135752 w 6012000"/>
              <a:gd name="connsiteY1302" fmla="*/ 811886 h 6012000"/>
              <a:gd name="connsiteX1303" fmla="*/ 3151454 w 6012000"/>
              <a:gd name="connsiteY1303" fmla="*/ 849149 h 6012000"/>
              <a:gd name="connsiteX1304" fmla="*/ 3170940 w 6012000"/>
              <a:gd name="connsiteY1304" fmla="*/ 874420 h 6012000"/>
              <a:gd name="connsiteX1305" fmla="*/ 3187416 w 6012000"/>
              <a:gd name="connsiteY1305" fmla="*/ 829684 h 6012000"/>
              <a:gd name="connsiteX1306" fmla="*/ 3192720 w 6012000"/>
              <a:gd name="connsiteY1306" fmla="*/ 757066 h 6012000"/>
              <a:gd name="connsiteX1307" fmla="*/ 3191176 w 6012000"/>
              <a:gd name="connsiteY1307" fmla="*/ 685105 h 6012000"/>
              <a:gd name="connsiteX1308" fmla="*/ 3192740 w 6012000"/>
              <a:gd name="connsiteY1308" fmla="*/ 659923 h 6012000"/>
              <a:gd name="connsiteX1309" fmla="*/ 3194890 w 6012000"/>
              <a:gd name="connsiteY1309" fmla="*/ 600296 h 6012000"/>
              <a:gd name="connsiteX1310" fmla="*/ 3199080 w 6012000"/>
              <a:gd name="connsiteY1310" fmla="*/ 555420 h 6012000"/>
              <a:gd name="connsiteX1311" fmla="*/ 3319096 w 6012000"/>
              <a:gd name="connsiteY1311" fmla="*/ 519930 h 6012000"/>
              <a:gd name="connsiteX1312" fmla="*/ 3346000 w 6012000"/>
              <a:gd name="connsiteY1312" fmla="*/ 502313 h 6012000"/>
              <a:gd name="connsiteX1313" fmla="*/ 3319456 w 6012000"/>
              <a:gd name="connsiteY1313" fmla="*/ 477413 h 6012000"/>
              <a:gd name="connsiteX1314" fmla="*/ 3290414 w 6012000"/>
              <a:gd name="connsiteY1314" fmla="*/ 472897 h 6012000"/>
              <a:gd name="connsiteX1315" fmla="*/ 3223864 w 6012000"/>
              <a:gd name="connsiteY1315" fmla="*/ 495001 h 6012000"/>
              <a:gd name="connsiteX1316" fmla="*/ 3227492 w 6012000"/>
              <a:gd name="connsiteY1316" fmla="*/ 501287 h 6012000"/>
              <a:gd name="connsiteX1317" fmla="*/ 3217340 w 6012000"/>
              <a:gd name="connsiteY1317" fmla="*/ 499599 h 6012000"/>
              <a:gd name="connsiteX1318" fmla="*/ 3192198 w 6012000"/>
              <a:gd name="connsiteY1318" fmla="*/ 510821 h 6012000"/>
              <a:gd name="connsiteX1319" fmla="*/ 3191148 w 6012000"/>
              <a:gd name="connsiteY1319" fmla="*/ 415703 h 6012000"/>
              <a:gd name="connsiteX1320" fmla="*/ 3184436 w 6012000"/>
              <a:gd name="connsiteY1320" fmla="*/ 345708 h 6012000"/>
              <a:gd name="connsiteX1321" fmla="*/ 3184320 w 6012000"/>
              <a:gd name="connsiteY1321" fmla="*/ 307941 h 6012000"/>
              <a:gd name="connsiteX1322" fmla="*/ 3172402 w 6012000"/>
              <a:gd name="connsiteY1322" fmla="*/ 266987 h 6012000"/>
              <a:gd name="connsiteX1323" fmla="*/ 3130748 w 6012000"/>
              <a:gd name="connsiteY1323" fmla="*/ 246222 h 6012000"/>
              <a:gd name="connsiteX1324" fmla="*/ 3105684 w 6012000"/>
              <a:gd name="connsiteY1324" fmla="*/ 240990 h 6012000"/>
              <a:gd name="connsiteX1325" fmla="*/ 3006000 w 6012000"/>
              <a:gd name="connsiteY1325" fmla="*/ 144000 h 6012000"/>
              <a:gd name="connsiteX1326" fmla="*/ 5868000 w 6012000"/>
              <a:gd name="connsiteY1326" fmla="*/ 3006000 h 6012000"/>
              <a:gd name="connsiteX1327" fmla="*/ 3006000 w 6012000"/>
              <a:gd name="connsiteY1327" fmla="*/ 5868000 h 6012000"/>
              <a:gd name="connsiteX1328" fmla="*/ 144000 w 6012000"/>
              <a:gd name="connsiteY1328" fmla="*/ 3006000 h 6012000"/>
              <a:gd name="connsiteX1329" fmla="*/ 3006000 w 6012000"/>
              <a:gd name="connsiteY1329" fmla="*/ 144000 h 6012000"/>
              <a:gd name="connsiteX1330" fmla="*/ 3006000 w 6012000"/>
              <a:gd name="connsiteY1330" fmla="*/ 54529 h 6012000"/>
              <a:gd name="connsiteX1331" fmla="*/ 54530 w 6012000"/>
              <a:gd name="connsiteY1331" fmla="*/ 3006000 h 6012000"/>
              <a:gd name="connsiteX1332" fmla="*/ 3006000 w 6012000"/>
              <a:gd name="connsiteY1332" fmla="*/ 5957471 h 6012000"/>
              <a:gd name="connsiteX1333" fmla="*/ 5957472 w 6012000"/>
              <a:gd name="connsiteY1333" fmla="*/ 3006000 h 6012000"/>
              <a:gd name="connsiteX1334" fmla="*/ 3006000 w 6012000"/>
              <a:gd name="connsiteY1334" fmla="*/ 54529 h 6012000"/>
              <a:gd name="connsiteX1335" fmla="*/ 3006000 w 6012000"/>
              <a:gd name="connsiteY1335" fmla="*/ 0 h 6012000"/>
              <a:gd name="connsiteX1336" fmla="*/ 6012000 w 6012000"/>
              <a:gd name="connsiteY1336" fmla="*/ 3006000 h 6012000"/>
              <a:gd name="connsiteX1337" fmla="*/ 3006000 w 6012000"/>
              <a:gd name="connsiteY1337" fmla="*/ 6012000 h 6012000"/>
              <a:gd name="connsiteX1338" fmla="*/ 0 w 6012000"/>
              <a:gd name="connsiteY1338" fmla="*/ 3006000 h 6012000"/>
              <a:gd name="connsiteX1339" fmla="*/ 3006000 w 6012000"/>
              <a:gd name="connsiteY1339" fmla="*/ 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Lst>
            <a:rect l="l" t="t" r="r" b="b"/>
            <a:pathLst>
              <a:path w="6012000" h="6012000">
                <a:moveTo>
                  <a:pt x="2778176" y="5336855"/>
                </a:moveTo>
                <a:lnTo>
                  <a:pt x="2774892" y="5344894"/>
                </a:lnTo>
                <a:lnTo>
                  <a:pt x="2779566" y="5345241"/>
                </a:lnTo>
                <a:cubicBezTo>
                  <a:pt x="2790996" y="5346092"/>
                  <a:pt x="2798556" y="5348258"/>
                  <a:pt x="2802252" y="5351743"/>
                </a:cubicBezTo>
                <a:cubicBezTo>
                  <a:pt x="2805948" y="5355226"/>
                  <a:pt x="2807586" y="5359787"/>
                  <a:pt x="2807166" y="5365428"/>
                </a:cubicBezTo>
                <a:cubicBezTo>
                  <a:pt x="2806592" y="5373145"/>
                  <a:pt x="2803680" y="5384196"/>
                  <a:pt x="2798432" y="5398580"/>
                </a:cubicBezTo>
                <a:lnTo>
                  <a:pt x="2731896" y="5576747"/>
                </a:lnTo>
                <a:cubicBezTo>
                  <a:pt x="2724958" y="5595781"/>
                  <a:pt x="2719260" y="5608191"/>
                  <a:pt x="2714800" y="5613978"/>
                </a:cubicBezTo>
                <a:cubicBezTo>
                  <a:pt x="2711818" y="5617935"/>
                  <a:pt x="2707260" y="5621028"/>
                  <a:pt x="2701124" y="5623259"/>
                </a:cubicBezTo>
                <a:cubicBezTo>
                  <a:pt x="2696986" y="5624741"/>
                  <a:pt x="2689116" y="5625200"/>
                  <a:pt x="2677518" y="5624636"/>
                </a:cubicBezTo>
                <a:lnTo>
                  <a:pt x="2674010" y="5632658"/>
                </a:lnTo>
                <a:lnTo>
                  <a:pt x="2907324" y="5650017"/>
                </a:lnTo>
                <a:lnTo>
                  <a:pt x="2942064" y="5568208"/>
                </a:lnTo>
                <a:lnTo>
                  <a:pt x="2933828" y="5567594"/>
                </a:lnTo>
                <a:cubicBezTo>
                  <a:pt x="2918136" y="5591947"/>
                  <a:pt x="2901190" y="5608595"/>
                  <a:pt x="2882988" y="5617538"/>
                </a:cubicBezTo>
                <a:cubicBezTo>
                  <a:pt x="2864788" y="5626482"/>
                  <a:pt x="2841216" y="5629876"/>
                  <a:pt x="2812274" y="5627723"/>
                </a:cubicBezTo>
                <a:lnTo>
                  <a:pt x="2785560" y="5625735"/>
                </a:lnTo>
                <a:cubicBezTo>
                  <a:pt x="2775468" y="5624984"/>
                  <a:pt x="2769236" y="5623476"/>
                  <a:pt x="2766868" y="5621210"/>
                </a:cubicBezTo>
                <a:cubicBezTo>
                  <a:pt x="2763378" y="5617966"/>
                  <a:pt x="2761778" y="5614414"/>
                  <a:pt x="2762064" y="5610555"/>
                </a:cubicBezTo>
                <a:cubicBezTo>
                  <a:pt x="2762440" y="5605509"/>
                  <a:pt x="2764396" y="5598268"/>
                  <a:pt x="2767934" y="5588830"/>
                </a:cubicBezTo>
                <a:lnTo>
                  <a:pt x="2804536" y="5491040"/>
                </a:lnTo>
                <a:lnTo>
                  <a:pt x="2833254" y="5493177"/>
                </a:lnTo>
                <a:cubicBezTo>
                  <a:pt x="2847800" y="5494260"/>
                  <a:pt x="2857266" y="5495897"/>
                  <a:pt x="2861656" y="5498089"/>
                </a:cubicBezTo>
                <a:cubicBezTo>
                  <a:pt x="2866044" y="5500281"/>
                  <a:pt x="2869394" y="5503403"/>
                  <a:pt x="2871704" y="5507455"/>
                </a:cubicBezTo>
                <a:cubicBezTo>
                  <a:pt x="2874014" y="5511507"/>
                  <a:pt x="2874932" y="5516724"/>
                  <a:pt x="2874456" y="5523106"/>
                </a:cubicBezTo>
                <a:cubicBezTo>
                  <a:pt x="2873970" y="5529637"/>
                  <a:pt x="2872050" y="5537403"/>
                  <a:pt x="2868694" y="5546407"/>
                </a:cubicBezTo>
                <a:lnTo>
                  <a:pt x="2877598" y="5547069"/>
                </a:lnTo>
                <a:lnTo>
                  <a:pt x="2916694" y="5439839"/>
                </a:lnTo>
                <a:lnTo>
                  <a:pt x="2908456" y="5439226"/>
                </a:lnTo>
                <a:cubicBezTo>
                  <a:pt x="2900688" y="5455364"/>
                  <a:pt x="2892050" y="5466174"/>
                  <a:pt x="2882538" y="5471660"/>
                </a:cubicBezTo>
                <a:cubicBezTo>
                  <a:pt x="2873026" y="5477146"/>
                  <a:pt x="2858178" y="5479138"/>
                  <a:pt x="2837992" y="5477636"/>
                </a:cubicBezTo>
                <a:lnTo>
                  <a:pt x="2809720" y="5475532"/>
                </a:lnTo>
                <a:lnTo>
                  <a:pt x="2853106" y="5358772"/>
                </a:lnTo>
                <a:lnTo>
                  <a:pt x="2891396" y="5361621"/>
                </a:lnTo>
                <a:cubicBezTo>
                  <a:pt x="2917074" y="5363531"/>
                  <a:pt x="2933374" y="5366088"/>
                  <a:pt x="2940300" y="5369289"/>
                </a:cubicBezTo>
                <a:cubicBezTo>
                  <a:pt x="2949682" y="5373569"/>
                  <a:pt x="2956642" y="5379310"/>
                  <a:pt x="2961180" y="5386513"/>
                </a:cubicBezTo>
                <a:cubicBezTo>
                  <a:pt x="2964642" y="5392143"/>
                  <a:pt x="2966080" y="5398891"/>
                  <a:pt x="2965494" y="5406757"/>
                </a:cubicBezTo>
                <a:cubicBezTo>
                  <a:pt x="2965152" y="5411358"/>
                  <a:pt x="2964208" y="5417034"/>
                  <a:pt x="2962660" y="5423783"/>
                </a:cubicBezTo>
                <a:lnTo>
                  <a:pt x="2970898" y="5424397"/>
                </a:lnTo>
                <a:lnTo>
                  <a:pt x="2995014" y="5352989"/>
                </a:lnTo>
                <a:close/>
                <a:moveTo>
                  <a:pt x="2545840" y="5316595"/>
                </a:moveTo>
                <a:cubicBezTo>
                  <a:pt x="2558220" y="5318435"/>
                  <a:pt x="2568280" y="5320119"/>
                  <a:pt x="2576018" y="5321648"/>
                </a:cubicBezTo>
                <a:cubicBezTo>
                  <a:pt x="2607408" y="5327852"/>
                  <a:pt x="2629628" y="5340929"/>
                  <a:pt x="2642676" y="5360877"/>
                </a:cubicBezTo>
                <a:cubicBezTo>
                  <a:pt x="2655726" y="5380827"/>
                  <a:pt x="2658860" y="5407957"/>
                  <a:pt x="2652078" y="5442268"/>
                </a:cubicBezTo>
                <a:cubicBezTo>
                  <a:pt x="2646076" y="5472637"/>
                  <a:pt x="2635396" y="5498667"/>
                  <a:pt x="2620034" y="5520360"/>
                </a:cubicBezTo>
                <a:cubicBezTo>
                  <a:pt x="2604672" y="5542052"/>
                  <a:pt x="2586744" y="5557927"/>
                  <a:pt x="2566248" y="5567985"/>
                </a:cubicBezTo>
                <a:cubicBezTo>
                  <a:pt x="2551844" y="5574848"/>
                  <a:pt x="2534356" y="5578712"/>
                  <a:pt x="2513780" y="5579576"/>
                </a:cubicBezTo>
                <a:cubicBezTo>
                  <a:pt x="2493204" y="5580440"/>
                  <a:pt x="2471456" y="5578607"/>
                  <a:pt x="2448532" y="5574077"/>
                </a:cubicBezTo>
                <a:cubicBezTo>
                  <a:pt x="2440064" y="5572403"/>
                  <a:pt x="2434062" y="5570534"/>
                  <a:pt x="2430526" y="5568471"/>
                </a:cubicBezTo>
                <a:cubicBezTo>
                  <a:pt x="2428042" y="5567221"/>
                  <a:pt x="2426250" y="5565350"/>
                  <a:pt x="2425150" y="5562857"/>
                </a:cubicBezTo>
                <a:cubicBezTo>
                  <a:pt x="2424050" y="5560364"/>
                  <a:pt x="2423730" y="5557949"/>
                  <a:pt x="2424192" y="5555613"/>
                </a:cubicBezTo>
                <a:cubicBezTo>
                  <a:pt x="2424972" y="5551671"/>
                  <a:pt x="2429414" y="5541854"/>
                  <a:pt x="2437522" y="5526162"/>
                </a:cubicBezTo>
                <a:close/>
                <a:moveTo>
                  <a:pt x="2330148" y="5314138"/>
                </a:moveTo>
                <a:lnTo>
                  <a:pt x="2281956" y="5424033"/>
                </a:lnTo>
                <a:lnTo>
                  <a:pt x="2209608" y="5400348"/>
                </a:lnTo>
                <a:close/>
                <a:moveTo>
                  <a:pt x="2473968" y="5285324"/>
                </a:moveTo>
                <a:lnTo>
                  <a:pt x="2469738" y="5292908"/>
                </a:lnTo>
                <a:lnTo>
                  <a:pt x="2474556" y="5293860"/>
                </a:lnTo>
                <a:cubicBezTo>
                  <a:pt x="2485652" y="5296053"/>
                  <a:pt x="2492796" y="5299057"/>
                  <a:pt x="2495986" y="5302873"/>
                </a:cubicBezTo>
                <a:cubicBezTo>
                  <a:pt x="2499176" y="5306690"/>
                  <a:pt x="2500208" y="5311445"/>
                  <a:pt x="2499084" y="5317139"/>
                </a:cubicBezTo>
                <a:cubicBezTo>
                  <a:pt x="2497496" y="5325170"/>
                  <a:pt x="2493260" y="5335862"/>
                  <a:pt x="2486372" y="5349217"/>
                </a:cubicBezTo>
                <a:lnTo>
                  <a:pt x="2398320" y="5518414"/>
                </a:lnTo>
                <a:cubicBezTo>
                  <a:pt x="2389400" y="5535918"/>
                  <a:pt x="2382216" y="5547317"/>
                  <a:pt x="2376770" y="5552613"/>
                </a:cubicBezTo>
                <a:cubicBezTo>
                  <a:pt x="2373160" y="5556299"/>
                  <a:pt x="2368188" y="5558805"/>
                  <a:pt x="2361858" y="5560133"/>
                </a:cubicBezTo>
                <a:cubicBezTo>
                  <a:pt x="2357570" y="5561106"/>
                  <a:pt x="2349628" y="5560600"/>
                  <a:pt x="2338036" y="5558612"/>
                </a:cubicBezTo>
                <a:lnTo>
                  <a:pt x="2333588" y="5566152"/>
                </a:lnTo>
                <a:lnTo>
                  <a:pt x="2459298" y="5590996"/>
                </a:lnTo>
                <a:cubicBezTo>
                  <a:pt x="2489666" y="5596998"/>
                  <a:pt x="2515626" y="5598828"/>
                  <a:pt x="2537176" y="5596488"/>
                </a:cubicBezTo>
                <a:cubicBezTo>
                  <a:pt x="2558726" y="5594147"/>
                  <a:pt x="2579500" y="5588051"/>
                  <a:pt x="2599500" y="5578198"/>
                </a:cubicBezTo>
                <a:cubicBezTo>
                  <a:pt x="2619502" y="5568346"/>
                  <a:pt x="2634788" y="5558737"/>
                  <a:pt x="2645362" y="5549373"/>
                </a:cubicBezTo>
                <a:cubicBezTo>
                  <a:pt x="2655936" y="5540008"/>
                  <a:pt x="2666354" y="5526821"/>
                  <a:pt x="2676620" y="5509810"/>
                </a:cubicBezTo>
                <a:cubicBezTo>
                  <a:pt x="2686884" y="5492800"/>
                  <a:pt x="2693934" y="5474585"/>
                  <a:pt x="2697772" y="5455166"/>
                </a:cubicBezTo>
                <a:cubicBezTo>
                  <a:pt x="2702244" y="5432536"/>
                  <a:pt x="2700668" y="5410189"/>
                  <a:pt x="2693044" y="5388126"/>
                </a:cubicBezTo>
                <a:cubicBezTo>
                  <a:pt x="2685420" y="5366063"/>
                  <a:pt x="2672844" y="5348521"/>
                  <a:pt x="2655316" y="5335499"/>
                </a:cubicBezTo>
                <a:cubicBezTo>
                  <a:pt x="2637788" y="5322477"/>
                  <a:pt x="2608948" y="5312000"/>
                  <a:pt x="2568798" y="5304065"/>
                </a:cubicBezTo>
                <a:close/>
                <a:moveTo>
                  <a:pt x="3608232" y="5279402"/>
                </a:moveTo>
                <a:lnTo>
                  <a:pt x="3514690" y="5296551"/>
                </a:lnTo>
                <a:lnTo>
                  <a:pt x="3513984" y="5305078"/>
                </a:lnTo>
                <a:cubicBezTo>
                  <a:pt x="3528930" y="5303245"/>
                  <a:pt x="3538172" y="5303102"/>
                  <a:pt x="3541708" y="5304648"/>
                </a:cubicBezTo>
                <a:cubicBezTo>
                  <a:pt x="3545244" y="5306194"/>
                  <a:pt x="3547308" y="5308577"/>
                  <a:pt x="3547898" y="5311797"/>
                </a:cubicBezTo>
                <a:cubicBezTo>
                  <a:pt x="3548946" y="5317506"/>
                  <a:pt x="3544040" y="5332023"/>
                  <a:pt x="3533186" y="5355348"/>
                </a:cubicBezTo>
                <a:lnTo>
                  <a:pt x="3491066" y="5445003"/>
                </a:lnTo>
                <a:lnTo>
                  <a:pt x="3452058" y="5368405"/>
                </a:lnTo>
                <a:cubicBezTo>
                  <a:pt x="3445156" y="5354691"/>
                  <a:pt x="3441154" y="5344833"/>
                  <a:pt x="3440054" y="5338831"/>
                </a:cubicBezTo>
                <a:cubicBezTo>
                  <a:pt x="3439302" y="5334733"/>
                  <a:pt x="3439670" y="5330958"/>
                  <a:pt x="3441156" y="5327508"/>
                </a:cubicBezTo>
                <a:cubicBezTo>
                  <a:pt x="3442642" y="5324058"/>
                  <a:pt x="3444900" y="5321526"/>
                  <a:pt x="3447934" y="5319911"/>
                </a:cubicBezTo>
                <a:cubicBezTo>
                  <a:pt x="3449702" y="5318830"/>
                  <a:pt x="3457372" y="5316516"/>
                  <a:pt x="3470946" y="5312968"/>
                </a:cubicBezTo>
                <a:lnTo>
                  <a:pt x="3472092" y="5304361"/>
                </a:lnTo>
                <a:lnTo>
                  <a:pt x="3362080" y="5324529"/>
                </a:lnTo>
                <a:lnTo>
                  <a:pt x="3361374" y="5333056"/>
                </a:lnTo>
                <a:lnTo>
                  <a:pt x="3361450" y="5333066"/>
                </a:lnTo>
                <a:lnTo>
                  <a:pt x="3303446" y="5336296"/>
                </a:lnTo>
                <a:lnTo>
                  <a:pt x="3141580" y="5589468"/>
                </a:lnTo>
                <a:lnTo>
                  <a:pt x="3100164" y="5347616"/>
                </a:lnTo>
                <a:lnTo>
                  <a:pt x="3025048" y="5351799"/>
                </a:lnTo>
                <a:lnTo>
                  <a:pt x="3023278" y="5360170"/>
                </a:lnTo>
                <a:cubicBezTo>
                  <a:pt x="3035372" y="5360540"/>
                  <a:pt x="3043698" y="5361493"/>
                  <a:pt x="3048256" y="5363027"/>
                </a:cubicBezTo>
                <a:cubicBezTo>
                  <a:pt x="3052812" y="5364562"/>
                  <a:pt x="3057684" y="5367719"/>
                  <a:pt x="3062868" y="5372499"/>
                </a:cubicBezTo>
                <a:lnTo>
                  <a:pt x="3009662" y="5601509"/>
                </a:lnTo>
                <a:cubicBezTo>
                  <a:pt x="3005454" y="5619630"/>
                  <a:pt x="3001122" y="5631498"/>
                  <a:pt x="2996664" y="5637112"/>
                </a:cubicBezTo>
                <a:cubicBezTo>
                  <a:pt x="2990540" y="5644906"/>
                  <a:pt x="2980122" y="5649213"/>
                  <a:pt x="2965410" y="5650032"/>
                </a:cubicBezTo>
                <a:lnTo>
                  <a:pt x="2959392" y="5650367"/>
                </a:lnTo>
                <a:lnTo>
                  <a:pt x="2957400" y="5658751"/>
                </a:lnTo>
                <a:lnTo>
                  <a:pt x="3057034" y="5653203"/>
                </a:lnTo>
                <a:lnTo>
                  <a:pt x="3059028" y="5644819"/>
                </a:lnTo>
                <a:cubicBezTo>
                  <a:pt x="3043516" y="5644640"/>
                  <a:pt x="3033672" y="5643213"/>
                  <a:pt x="3029500" y="5640538"/>
                </a:cubicBezTo>
                <a:cubicBezTo>
                  <a:pt x="3025326" y="5637864"/>
                  <a:pt x="3023086" y="5633778"/>
                  <a:pt x="3022780" y="5628280"/>
                </a:cubicBezTo>
                <a:cubicBezTo>
                  <a:pt x="3022474" y="5622782"/>
                  <a:pt x="3024180" y="5611955"/>
                  <a:pt x="3027902" y="5595798"/>
                </a:cubicBezTo>
                <a:lnTo>
                  <a:pt x="3071430" y="5405783"/>
                </a:lnTo>
                <a:lnTo>
                  <a:pt x="3113428" y="5650063"/>
                </a:lnTo>
                <a:lnTo>
                  <a:pt x="3122344" y="5649566"/>
                </a:lnTo>
                <a:lnTo>
                  <a:pt x="3284964" y="5393893"/>
                </a:lnTo>
                <a:lnTo>
                  <a:pt x="3244792" y="5571870"/>
                </a:lnTo>
                <a:cubicBezTo>
                  <a:pt x="3239520" y="5594970"/>
                  <a:pt x="3235246" y="5609927"/>
                  <a:pt x="3231974" y="5616743"/>
                </a:cubicBezTo>
                <a:cubicBezTo>
                  <a:pt x="3228702" y="5623558"/>
                  <a:pt x="3224828" y="5628283"/>
                  <a:pt x="3220354" y="5630917"/>
                </a:cubicBezTo>
                <a:cubicBezTo>
                  <a:pt x="3214592" y="5634517"/>
                  <a:pt x="3206066" y="5636632"/>
                  <a:pt x="3194772" y="5637261"/>
                </a:cubicBezTo>
                <a:lnTo>
                  <a:pt x="3188754" y="5637595"/>
                </a:lnTo>
                <a:lnTo>
                  <a:pt x="3186984" y="5645967"/>
                </a:lnTo>
                <a:lnTo>
                  <a:pt x="3314258" y="5638880"/>
                </a:lnTo>
                <a:lnTo>
                  <a:pt x="3315804" y="5630521"/>
                </a:lnTo>
                <a:lnTo>
                  <a:pt x="3310456" y="5630819"/>
                </a:lnTo>
                <a:cubicBezTo>
                  <a:pt x="3298270" y="5631497"/>
                  <a:pt x="3289234" y="5629839"/>
                  <a:pt x="3283348" y="5625844"/>
                </a:cubicBezTo>
                <a:cubicBezTo>
                  <a:pt x="3279170" y="5623096"/>
                  <a:pt x="3276920" y="5618823"/>
                  <a:pt x="3276596" y="5613028"/>
                </a:cubicBezTo>
                <a:cubicBezTo>
                  <a:pt x="3276242" y="5606639"/>
                  <a:pt x="3277388" y="5597780"/>
                  <a:pt x="3280036" y="5586453"/>
                </a:cubicBezTo>
                <a:lnTo>
                  <a:pt x="3325308" y="5391646"/>
                </a:lnTo>
                <a:cubicBezTo>
                  <a:pt x="3329146" y="5374888"/>
                  <a:pt x="3332946" y="5363496"/>
                  <a:pt x="3336710" y="5357474"/>
                </a:cubicBezTo>
                <a:cubicBezTo>
                  <a:pt x="3340474" y="5351451"/>
                  <a:pt x="3344754" y="5347337"/>
                  <a:pt x="3349550" y="5345132"/>
                </a:cubicBezTo>
                <a:cubicBezTo>
                  <a:pt x="3352316" y="5343935"/>
                  <a:pt x="3361692" y="5342369"/>
                  <a:pt x="3377684" y="5340435"/>
                </a:cubicBezTo>
                <a:lnTo>
                  <a:pt x="3377392" y="5335212"/>
                </a:lnTo>
                <a:lnTo>
                  <a:pt x="3387786" y="5336611"/>
                </a:lnTo>
                <a:cubicBezTo>
                  <a:pt x="3393348" y="5340131"/>
                  <a:pt x="3400648" y="5350443"/>
                  <a:pt x="3409686" y="5367549"/>
                </a:cubicBezTo>
                <a:lnTo>
                  <a:pt x="3460364" y="5464476"/>
                </a:lnTo>
                <a:lnTo>
                  <a:pt x="3450176" y="5556222"/>
                </a:lnTo>
                <a:cubicBezTo>
                  <a:pt x="3448100" y="5574608"/>
                  <a:pt x="3445190" y="5587625"/>
                  <a:pt x="3441448" y="5595271"/>
                </a:cubicBezTo>
                <a:cubicBezTo>
                  <a:pt x="3439032" y="5600253"/>
                  <a:pt x="3434772" y="5604665"/>
                  <a:pt x="3428668" y="5608508"/>
                </a:cubicBezTo>
                <a:cubicBezTo>
                  <a:pt x="3424892" y="5611016"/>
                  <a:pt x="3416808" y="5613557"/>
                  <a:pt x="3404418" y="5616131"/>
                </a:cubicBezTo>
                <a:lnTo>
                  <a:pt x="3403274" y="5624739"/>
                </a:lnTo>
                <a:lnTo>
                  <a:pt x="3528656" y="5601752"/>
                </a:lnTo>
                <a:lnTo>
                  <a:pt x="3529362" y="5593224"/>
                </a:lnTo>
                <a:cubicBezTo>
                  <a:pt x="3517916" y="5595172"/>
                  <a:pt x="3509252" y="5595777"/>
                  <a:pt x="3503366" y="5595040"/>
                </a:cubicBezTo>
                <a:cubicBezTo>
                  <a:pt x="3498852" y="5594354"/>
                  <a:pt x="3495540" y="5592995"/>
                  <a:pt x="3493426" y="5590962"/>
                </a:cubicBezTo>
                <a:cubicBezTo>
                  <a:pt x="3491314" y="5588928"/>
                  <a:pt x="3489842" y="5585642"/>
                  <a:pt x="3489010" y="5581104"/>
                </a:cubicBezTo>
                <a:cubicBezTo>
                  <a:pt x="3487722" y="5574077"/>
                  <a:pt x="3488094" y="5560844"/>
                  <a:pt x="3490130" y="5541407"/>
                </a:cubicBezTo>
                <a:lnTo>
                  <a:pt x="3498602" y="5463822"/>
                </a:lnTo>
                <a:lnTo>
                  <a:pt x="3553066" y="5349887"/>
                </a:lnTo>
                <a:cubicBezTo>
                  <a:pt x="3562794" y="5329493"/>
                  <a:pt x="3570534" y="5315591"/>
                  <a:pt x="3576286" y="5308182"/>
                </a:cubicBezTo>
                <a:cubicBezTo>
                  <a:pt x="3580552" y="5302558"/>
                  <a:pt x="3585118" y="5298165"/>
                  <a:pt x="3589984" y="5295003"/>
                </a:cubicBezTo>
                <a:cubicBezTo>
                  <a:pt x="3593110" y="5293068"/>
                  <a:pt x="3599104" y="5290683"/>
                  <a:pt x="3607966" y="5287848"/>
                </a:cubicBezTo>
                <a:close/>
                <a:moveTo>
                  <a:pt x="2387860" y="5254811"/>
                </a:moveTo>
                <a:lnTo>
                  <a:pt x="2139466" y="5432352"/>
                </a:lnTo>
                <a:cubicBezTo>
                  <a:pt x="2116586" y="5448664"/>
                  <a:pt x="2100074" y="5458801"/>
                  <a:pt x="2089930" y="5462762"/>
                </a:cubicBezTo>
                <a:cubicBezTo>
                  <a:pt x="2079786" y="5466722"/>
                  <a:pt x="2069410" y="5467202"/>
                  <a:pt x="2058804" y="5464200"/>
                </a:cubicBezTo>
                <a:lnTo>
                  <a:pt x="2053900" y="5471285"/>
                </a:lnTo>
                <a:lnTo>
                  <a:pt x="2138978" y="5499138"/>
                </a:lnTo>
                <a:lnTo>
                  <a:pt x="2143882" y="5492052"/>
                </a:lnTo>
                <a:cubicBezTo>
                  <a:pt x="2135488" y="5488991"/>
                  <a:pt x="2129984" y="5485232"/>
                  <a:pt x="2127372" y="5480775"/>
                </a:cubicBezTo>
                <a:cubicBezTo>
                  <a:pt x="2124760" y="5476317"/>
                  <a:pt x="2124194" y="5471826"/>
                  <a:pt x="2125676" y="5467300"/>
                </a:cubicBezTo>
                <a:cubicBezTo>
                  <a:pt x="2126788" y="5463905"/>
                  <a:pt x="2128828" y="5460541"/>
                  <a:pt x="2131798" y="5457207"/>
                </a:cubicBezTo>
                <a:cubicBezTo>
                  <a:pt x="2134770" y="5453873"/>
                  <a:pt x="2141038" y="5448839"/>
                  <a:pt x="2150602" y="5442104"/>
                </a:cubicBezTo>
                <a:lnTo>
                  <a:pt x="2192870" y="5412016"/>
                </a:lnTo>
                <a:lnTo>
                  <a:pt x="2275188" y="5438966"/>
                </a:lnTo>
                <a:lnTo>
                  <a:pt x="2259846" y="5474346"/>
                </a:lnTo>
                <a:cubicBezTo>
                  <a:pt x="2253108" y="5490149"/>
                  <a:pt x="2248242" y="5499988"/>
                  <a:pt x="2245250" y="5503863"/>
                </a:cubicBezTo>
                <a:cubicBezTo>
                  <a:pt x="2240950" y="5509346"/>
                  <a:pt x="2236308" y="5512759"/>
                  <a:pt x="2231328" y="5514104"/>
                </a:cubicBezTo>
                <a:cubicBezTo>
                  <a:pt x="2224232" y="5516165"/>
                  <a:pt x="2216088" y="5515691"/>
                  <a:pt x="2206894" y="5512682"/>
                </a:cubicBezTo>
                <a:lnTo>
                  <a:pt x="2202014" y="5511084"/>
                </a:lnTo>
                <a:lnTo>
                  <a:pt x="2197110" y="5518170"/>
                </a:lnTo>
                <a:lnTo>
                  <a:pt x="2310404" y="5555260"/>
                </a:lnTo>
                <a:lnTo>
                  <a:pt x="2315308" y="5548175"/>
                </a:lnTo>
                <a:cubicBezTo>
                  <a:pt x="2304416" y="5544609"/>
                  <a:pt x="2296998" y="5541084"/>
                  <a:pt x="2293048" y="5537599"/>
                </a:cubicBezTo>
                <a:cubicBezTo>
                  <a:pt x="2289100" y="5534113"/>
                  <a:pt x="2286454" y="5529880"/>
                  <a:pt x="2285108" y="5524899"/>
                </a:cubicBezTo>
                <a:cubicBezTo>
                  <a:pt x="2283960" y="5521234"/>
                  <a:pt x="2284312" y="5516573"/>
                  <a:pt x="2286164" y="5510915"/>
                </a:cubicBezTo>
                <a:cubicBezTo>
                  <a:pt x="2287322" y="5507379"/>
                  <a:pt x="2290294" y="5500209"/>
                  <a:pt x="2295084" y="5489406"/>
                </a:cubicBezTo>
                <a:lnTo>
                  <a:pt x="2395286" y="5257241"/>
                </a:lnTo>
                <a:close/>
                <a:moveTo>
                  <a:pt x="3883896" y="5197085"/>
                </a:moveTo>
                <a:cubicBezTo>
                  <a:pt x="3892912" y="5197994"/>
                  <a:pt x="3901286" y="5201197"/>
                  <a:pt x="3909016" y="5206694"/>
                </a:cubicBezTo>
                <a:cubicBezTo>
                  <a:pt x="3924478" y="5217687"/>
                  <a:pt x="3935612" y="5232714"/>
                  <a:pt x="3942420" y="5251776"/>
                </a:cubicBezTo>
                <a:cubicBezTo>
                  <a:pt x="3951628" y="5277565"/>
                  <a:pt x="3955874" y="5307379"/>
                  <a:pt x="3955158" y="5341217"/>
                </a:cubicBezTo>
                <a:cubicBezTo>
                  <a:pt x="3954440" y="5375055"/>
                  <a:pt x="3949172" y="5404553"/>
                  <a:pt x="3939350" y="5429711"/>
                </a:cubicBezTo>
                <a:cubicBezTo>
                  <a:pt x="3931490" y="5449743"/>
                  <a:pt x="3922554" y="5465102"/>
                  <a:pt x="3912542" y="5475789"/>
                </a:cubicBezTo>
                <a:cubicBezTo>
                  <a:pt x="3902530" y="5486476"/>
                  <a:pt x="3891148" y="5494097"/>
                  <a:pt x="3878392" y="5498651"/>
                </a:cubicBezTo>
                <a:cubicBezTo>
                  <a:pt x="3857228" y="5506209"/>
                  <a:pt x="3838790" y="5504141"/>
                  <a:pt x="3823078" y="5492447"/>
                </a:cubicBezTo>
                <a:cubicBezTo>
                  <a:pt x="3807366" y="5480753"/>
                  <a:pt x="3795956" y="5464955"/>
                  <a:pt x="3788848" y="5445053"/>
                </a:cubicBezTo>
                <a:cubicBezTo>
                  <a:pt x="3778888" y="5417161"/>
                  <a:pt x="3774750" y="5385215"/>
                  <a:pt x="3776434" y="5349214"/>
                </a:cubicBezTo>
                <a:cubicBezTo>
                  <a:pt x="3777836" y="5319951"/>
                  <a:pt x="3782310" y="5295084"/>
                  <a:pt x="3789854" y="5274611"/>
                </a:cubicBezTo>
                <a:cubicBezTo>
                  <a:pt x="3797398" y="5254138"/>
                  <a:pt x="3806624" y="5238043"/>
                  <a:pt x="3817532" y="5226325"/>
                </a:cubicBezTo>
                <a:cubicBezTo>
                  <a:pt x="3828440" y="5214607"/>
                  <a:pt x="3840902" y="5206246"/>
                  <a:pt x="3854918" y="5201241"/>
                </a:cubicBezTo>
                <a:cubicBezTo>
                  <a:pt x="3865220" y="5197562"/>
                  <a:pt x="3874880" y="5196177"/>
                  <a:pt x="3883896" y="5197085"/>
                </a:cubicBezTo>
                <a:close/>
                <a:moveTo>
                  <a:pt x="3911900" y="5179588"/>
                </a:moveTo>
                <a:cubicBezTo>
                  <a:pt x="3894396" y="5176594"/>
                  <a:pt x="3876182" y="5178476"/>
                  <a:pt x="3857260" y="5185233"/>
                </a:cubicBezTo>
                <a:cubicBezTo>
                  <a:pt x="3834556" y="5193341"/>
                  <a:pt x="3814788" y="5205694"/>
                  <a:pt x="3797958" y="5222292"/>
                </a:cubicBezTo>
                <a:cubicBezTo>
                  <a:pt x="3781128" y="5238890"/>
                  <a:pt x="3766928" y="5259092"/>
                  <a:pt x="3755360" y="5282899"/>
                </a:cubicBezTo>
                <a:cubicBezTo>
                  <a:pt x="3743792" y="5306705"/>
                  <a:pt x="3736236" y="5333898"/>
                  <a:pt x="3732696" y="5364477"/>
                </a:cubicBezTo>
                <a:cubicBezTo>
                  <a:pt x="3729156" y="5395057"/>
                  <a:pt x="3732142" y="5423661"/>
                  <a:pt x="3741650" y="5450292"/>
                </a:cubicBezTo>
                <a:cubicBezTo>
                  <a:pt x="3747006" y="5465288"/>
                  <a:pt x="3756076" y="5479513"/>
                  <a:pt x="3768860" y="5492963"/>
                </a:cubicBezTo>
                <a:cubicBezTo>
                  <a:pt x="3781644" y="5506414"/>
                  <a:pt x="3797168" y="5515370"/>
                  <a:pt x="3815434" y="5519830"/>
                </a:cubicBezTo>
                <a:cubicBezTo>
                  <a:pt x="3833700" y="5524291"/>
                  <a:pt x="3853834" y="5522592"/>
                  <a:pt x="3875840" y="5514734"/>
                </a:cubicBezTo>
                <a:cubicBezTo>
                  <a:pt x="3906394" y="5503823"/>
                  <a:pt x="3932814" y="5484432"/>
                  <a:pt x="3955100" y="5456562"/>
                </a:cubicBezTo>
                <a:cubicBezTo>
                  <a:pt x="3977388" y="5428691"/>
                  <a:pt x="3991402" y="5394806"/>
                  <a:pt x="3997144" y="5354906"/>
                </a:cubicBezTo>
                <a:cubicBezTo>
                  <a:pt x="4002888" y="5315007"/>
                  <a:pt x="4000304" y="5279779"/>
                  <a:pt x="3989392" y="5249225"/>
                </a:cubicBezTo>
                <a:cubicBezTo>
                  <a:pt x="3983236" y="5231985"/>
                  <a:pt x="3973158" y="5216818"/>
                  <a:pt x="3959158" y="5203722"/>
                </a:cubicBezTo>
                <a:cubicBezTo>
                  <a:pt x="3945156" y="5190627"/>
                  <a:pt x="3929404" y="5182582"/>
                  <a:pt x="3911900" y="5179588"/>
                </a:cubicBezTo>
                <a:close/>
                <a:moveTo>
                  <a:pt x="2025796" y="5145250"/>
                </a:moveTo>
                <a:cubicBezTo>
                  <a:pt x="1990274" y="5148542"/>
                  <a:pt x="1957928" y="5160673"/>
                  <a:pt x="1928760" y="5181642"/>
                </a:cubicBezTo>
                <a:cubicBezTo>
                  <a:pt x="1899594" y="5202612"/>
                  <a:pt x="1878094" y="5228100"/>
                  <a:pt x="1864264" y="5258106"/>
                </a:cubicBezTo>
                <a:cubicBezTo>
                  <a:pt x="1855230" y="5277704"/>
                  <a:pt x="1851316" y="5298105"/>
                  <a:pt x="1852522" y="5319310"/>
                </a:cubicBezTo>
                <a:cubicBezTo>
                  <a:pt x="1853728" y="5340514"/>
                  <a:pt x="1860816" y="5359800"/>
                  <a:pt x="1873786" y="5377169"/>
                </a:cubicBezTo>
                <a:cubicBezTo>
                  <a:pt x="1886756" y="5394537"/>
                  <a:pt x="1904460" y="5408392"/>
                  <a:pt x="1926898" y="5418734"/>
                </a:cubicBezTo>
                <a:cubicBezTo>
                  <a:pt x="1952172" y="5430384"/>
                  <a:pt x="1976436" y="5434808"/>
                  <a:pt x="1999686" y="5432006"/>
                </a:cubicBezTo>
                <a:cubicBezTo>
                  <a:pt x="2022938" y="5429203"/>
                  <a:pt x="2047448" y="5419402"/>
                  <a:pt x="2073220" y="5402602"/>
                </a:cubicBezTo>
                <a:lnTo>
                  <a:pt x="2063690" y="5398210"/>
                </a:lnTo>
                <a:cubicBezTo>
                  <a:pt x="2043084" y="5409852"/>
                  <a:pt x="2023516" y="5416483"/>
                  <a:pt x="2004990" y="5418103"/>
                </a:cubicBezTo>
                <a:cubicBezTo>
                  <a:pt x="1986462" y="5419723"/>
                  <a:pt x="1967804" y="5416204"/>
                  <a:pt x="1949016" y="5407544"/>
                </a:cubicBezTo>
                <a:cubicBezTo>
                  <a:pt x="1924148" y="5396081"/>
                  <a:pt x="1907600" y="5378826"/>
                  <a:pt x="1899378" y="5355779"/>
                </a:cubicBezTo>
                <a:cubicBezTo>
                  <a:pt x="1891154" y="5332734"/>
                  <a:pt x="1893180" y="5307897"/>
                  <a:pt x="1905454" y="5281271"/>
                </a:cubicBezTo>
                <a:cubicBezTo>
                  <a:pt x="1917478" y="5255184"/>
                  <a:pt x="1934752" y="5231929"/>
                  <a:pt x="1957278" y="5211503"/>
                </a:cubicBezTo>
                <a:cubicBezTo>
                  <a:pt x="1984592" y="5186729"/>
                  <a:pt x="2013700" y="5171222"/>
                  <a:pt x="2044600" y="5164980"/>
                </a:cubicBezTo>
                <a:cubicBezTo>
                  <a:pt x="2068818" y="5160083"/>
                  <a:pt x="2093024" y="5163210"/>
                  <a:pt x="2117216" y="5174362"/>
                </a:cubicBezTo>
                <a:cubicBezTo>
                  <a:pt x="2126272" y="5178536"/>
                  <a:pt x="2133910" y="5183655"/>
                  <a:pt x="2140128" y="5189717"/>
                </a:cubicBezTo>
                <a:cubicBezTo>
                  <a:pt x="2146348" y="5195779"/>
                  <a:pt x="2150816" y="5202263"/>
                  <a:pt x="2153532" y="5209169"/>
                </a:cubicBezTo>
                <a:cubicBezTo>
                  <a:pt x="2156248" y="5216075"/>
                  <a:pt x="2157358" y="5223264"/>
                  <a:pt x="2156864" y="5230738"/>
                </a:cubicBezTo>
                <a:cubicBezTo>
                  <a:pt x="2156368" y="5238212"/>
                  <a:pt x="2154590" y="5246160"/>
                  <a:pt x="2151528" y="5254581"/>
                </a:cubicBezTo>
                <a:lnTo>
                  <a:pt x="2142058" y="5277256"/>
                </a:lnTo>
                <a:lnTo>
                  <a:pt x="2149358" y="5280621"/>
                </a:lnTo>
                <a:lnTo>
                  <a:pt x="2210860" y="5201056"/>
                </a:lnTo>
                <a:lnTo>
                  <a:pt x="2203358" y="5197598"/>
                </a:lnTo>
                <a:cubicBezTo>
                  <a:pt x="2194754" y="5201334"/>
                  <a:pt x="2188922" y="5203317"/>
                  <a:pt x="2185866" y="5203547"/>
                </a:cubicBezTo>
                <a:cubicBezTo>
                  <a:pt x="2182810" y="5203778"/>
                  <a:pt x="2179662" y="5203145"/>
                  <a:pt x="2176418" y="5201650"/>
                </a:cubicBezTo>
                <a:cubicBezTo>
                  <a:pt x="2173174" y="5200155"/>
                  <a:pt x="2168526" y="5196374"/>
                  <a:pt x="2162472" y="5190306"/>
                </a:cubicBezTo>
                <a:cubicBezTo>
                  <a:pt x="2148776" y="5176290"/>
                  <a:pt x="2135238" y="5166199"/>
                  <a:pt x="2121856" y="5160031"/>
                </a:cubicBezTo>
                <a:cubicBezTo>
                  <a:pt x="2093338" y="5146885"/>
                  <a:pt x="2061316" y="5141958"/>
                  <a:pt x="2025796" y="5145250"/>
                </a:cubicBezTo>
                <a:close/>
                <a:moveTo>
                  <a:pt x="1830658" y="5097062"/>
                </a:moveTo>
                <a:lnTo>
                  <a:pt x="1758704" y="5193093"/>
                </a:lnTo>
                <a:lnTo>
                  <a:pt x="1693652" y="5153554"/>
                </a:lnTo>
                <a:close/>
                <a:moveTo>
                  <a:pt x="1900366" y="5052437"/>
                </a:moveTo>
                <a:lnTo>
                  <a:pt x="1618066" y="5168741"/>
                </a:lnTo>
                <a:cubicBezTo>
                  <a:pt x="1592072" y="5179415"/>
                  <a:pt x="1573684" y="5185525"/>
                  <a:pt x="1562904" y="5187071"/>
                </a:cubicBezTo>
                <a:cubicBezTo>
                  <a:pt x="1552124" y="5188618"/>
                  <a:pt x="1541912" y="5186721"/>
                  <a:pt x="1532270" y="5181383"/>
                </a:cubicBezTo>
                <a:lnTo>
                  <a:pt x="1525880" y="5187165"/>
                </a:lnTo>
                <a:lnTo>
                  <a:pt x="1602378" y="5233662"/>
                </a:lnTo>
                <a:lnTo>
                  <a:pt x="1608768" y="5227879"/>
                </a:lnTo>
                <a:cubicBezTo>
                  <a:pt x="1601292" y="5222986"/>
                  <a:pt x="1596788" y="5218073"/>
                  <a:pt x="1595260" y="5213138"/>
                </a:cubicBezTo>
                <a:cubicBezTo>
                  <a:pt x="1593732" y="5208203"/>
                  <a:pt x="1594204" y="5203701"/>
                  <a:pt x="1596678" y="5199631"/>
                </a:cubicBezTo>
                <a:cubicBezTo>
                  <a:pt x="1598532" y="5196579"/>
                  <a:pt x="1601286" y="5193768"/>
                  <a:pt x="1604938" y="5191198"/>
                </a:cubicBezTo>
                <a:cubicBezTo>
                  <a:pt x="1608590" y="5188628"/>
                  <a:pt x="1615840" y="5185154"/>
                  <a:pt x="1626688" y="5180774"/>
                </a:cubicBezTo>
                <a:lnTo>
                  <a:pt x="1674696" y="5161102"/>
                </a:lnTo>
                <a:lnTo>
                  <a:pt x="1748714" y="5206092"/>
                </a:lnTo>
                <a:lnTo>
                  <a:pt x="1725718" y="5237048"/>
                </a:lnTo>
                <a:cubicBezTo>
                  <a:pt x="1715556" y="5250901"/>
                  <a:pt x="1708578" y="5259373"/>
                  <a:pt x="1704784" y="5262465"/>
                </a:cubicBezTo>
                <a:cubicBezTo>
                  <a:pt x="1699346" y="5266824"/>
                  <a:pt x="1694050" y="5269092"/>
                  <a:pt x="1688894" y="5269266"/>
                </a:cubicBezTo>
                <a:cubicBezTo>
                  <a:pt x="1681514" y="5269658"/>
                  <a:pt x="1673692" y="5267341"/>
                  <a:pt x="1665426" y="5262317"/>
                </a:cubicBezTo>
                <a:lnTo>
                  <a:pt x="1661038" y="5259650"/>
                </a:lnTo>
                <a:lnTo>
                  <a:pt x="1654650" y="5265433"/>
                </a:lnTo>
                <a:lnTo>
                  <a:pt x="1756518" y="5327351"/>
                </a:lnTo>
                <a:lnTo>
                  <a:pt x="1762908" y="5321568"/>
                </a:lnTo>
                <a:cubicBezTo>
                  <a:pt x="1753114" y="5315616"/>
                  <a:pt x="1746694" y="5310493"/>
                  <a:pt x="1743642" y="5306201"/>
                </a:cubicBezTo>
                <a:cubicBezTo>
                  <a:pt x="1740590" y="5301908"/>
                  <a:pt x="1738978" y="5297183"/>
                  <a:pt x="1738804" y="5292026"/>
                </a:cubicBezTo>
                <a:cubicBezTo>
                  <a:pt x="1738520" y="5288196"/>
                  <a:pt x="1739922" y="5283737"/>
                  <a:pt x="1743016" y="5278650"/>
                </a:cubicBezTo>
                <a:cubicBezTo>
                  <a:pt x="1744948" y="5275470"/>
                  <a:pt x="1749476" y="5269167"/>
                  <a:pt x="1756600" y="5259738"/>
                </a:cubicBezTo>
                <a:lnTo>
                  <a:pt x="1907042" y="5056495"/>
                </a:lnTo>
                <a:close/>
                <a:moveTo>
                  <a:pt x="4209536" y="5026447"/>
                </a:moveTo>
                <a:lnTo>
                  <a:pt x="3999436" y="5131390"/>
                </a:lnTo>
                <a:lnTo>
                  <a:pt x="4000730" y="5139976"/>
                </a:lnTo>
                <a:cubicBezTo>
                  <a:pt x="4010848" y="5134922"/>
                  <a:pt x="4017904" y="5132146"/>
                  <a:pt x="4021898" y="5131648"/>
                </a:cubicBezTo>
                <a:cubicBezTo>
                  <a:pt x="4025892" y="5131151"/>
                  <a:pt x="4029370" y="5131701"/>
                  <a:pt x="4032330" y="5133300"/>
                </a:cubicBezTo>
                <a:cubicBezTo>
                  <a:pt x="4035292" y="5134899"/>
                  <a:pt x="4037636" y="5137429"/>
                  <a:pt x="4039366" y="5140891"/>
                </a:cubicBezTo>
                <a:cubicBezTo>
                  <a:pt x="4043090" y="5148347"/>
                  <a:pt x="4046314" y="5159629"/>
                  <a:pt x="4049036" y="5174739"/>
                </a:cubicBezTo>
                <a:lnTo>
                  <a:pt x="4082804" y="5361748"/>
                </a:lnTo>
                <a:cubicBezTo>
                  <a:pt x="4086390" y="5381251"/>
                  <a:pt x="4087750" y="5394629"/>
                  <a:pt x="4086882" y="5401884"/>
                </a:cubicBezTo>
                <a:cubicBezTo>
                  <a:pt x="4086280" y="5407008"/>
                  <a:pt x="4083882" y="5412033"/>
                  <a:pt x="4079686" y="5416957"/>
                </a:cubicBezTo>
                <a:cubicBezTo>
                  <a:pt x="4077024" y="5420283"/>
                  <a:pt x="4070564" y="5424674"/>
                  <a:pt x="4060312" y="5430127"/>
                </a:cubicBezTo>
                <a:lnTo>
                  <a:pt x="4061408" y="5438813"/>
                </a:lnTo>
                <a:lnTo>
                  <a:pt x="4168454" y="5385345"/>
                </a:lnTo>
                <a:lnTo>
                  <a:pt x="4167160" y="5376758"/>
                </a:lnTo>
                <a:cubicBezTo>
                  <a:pt x="4152448" y="5382942"/>
                  <a:pt x="4142596" y="5385617"/>
                  <a:pt x="4137606" y="5384782"/>
                </a:cubicBezTo>
                <a:cubicBezTo>
                  <a:pt x="4132614" y="5383949"/>
                  <a:pt x="4128888" y="5381069"/>
                  <a:pt x="4126428" y="5376142"/>
                </a:cubicBezTo>
                <a:cubicBezTo>
                  <a:pt x="4124032" y="5371349"/>
                  <a:pt x="4121342" y="5360632"/>
                  <a:pt x="4118354" y="5343991"/>
                </a:cubicBezTo>
                <a:lnTo>
                  <a:pt x="4101120" y="5250537"/>
                </a:lnTo>
                <a:lnTo>
                  <a:pt x="4137068" y="5232581"/>
                </a:lnTo>
                <a:cubicBezTo>
                  <a:pt x="4151848" y="5225199"/>
                  <a:pt x="4163048" y="5222392"/>
                  <a:pt x="4170668" y="5224158"/>
                </a:cubicBezTo>
                <a:cubicBezTo>
                  <a:pt x="4178288" y="5225925"/>
                  <a:pt x="4184126" y="5230870"/>
                  <a:pt x="4188182" y="5238991"/>
                </a:cubicBezTo>
                <a:cubicBezTo>
                  <a:pt x="4190776" y="5244184"/>
                  <a:pt x="4193070" y="5251274"/>
                  <a:pt x="4195062" y="5260260"/>
                </a:cubicBezTo>
                <a:lnTo>
                  <a:pt x="4203052" y="5256269"/>
                </a:lnTo>
                <a:lnTo>
                  <a:pt x="4181932" y="5143545"/>
                </a:lnTo>
                <a:lnTo>
                  <a:pt x="4174344" y="5147335"/>
                </a:lnTo>
                <a:cubicBezTo>
                  <a:pt x="4174002" y="5167636"/>
                  <a:pt x="4171100" y="5182227"/>
                  <a:pt x="4165640" y="5191110"/>
                </a:cubicBezTo>
                <a:cubicBezTo>
                  <a:pt x="4160178" y="5199994"/>
                  <a:pt x="4149458" y="5208426"/>
                  <a:pt x="4133482" y="5216406"/>
                </a:cubicBezTo>
                <a:lnTo>
                  <a:pt x="4097932" y="5234162"/>
                </a:lnTo>
                <a:lnTo>
                  <a:pt x="4076318" y="5110955"/>
                </a:lnTo>
                <a:lnTo>
                  <a:pt x="4129642" y="5084320"/>
                </a:lnTo>
                <a:cubicBezTo>
                  <a:pt x="4148148" y="5075076"/>
                  <a:pt x="4160398" y="5069790"/>
                  <a:pt x="4166388" y="5068461"/>
                </a:cubicBezTo>
                <a:cubicBezTo>
                  <a:pt x="4175042" y="5066801"/>
                  <a:pt x="4183078" y="5067320"/>
                  <a:pt x="4190498" y="5070018"/>
                </a:cubicBezTo>
                <a:cubicBezTo>
                  <a:pt x="4197918" y="5072717"/>
                  <a:pt x="4203824" y="5078460"/>
                  <a:pt x="4208212" y="5087248"/>
                </a:cubicBezTo>
                <a:cubicBezTo>
                  <a:pt x="4210872" y="5092573"/>
                  <a:pt x="4213532" y="5099729"/>
                  <a:pt x="4216190" y="5108715"/>
                </a:cubicBezTo>
                <a:lnTo>
                  <a:pt x="4223780" y="5104925"/>
                </a:lnTo>
                <a:close/>
                <a:moveTo>
                  <a:pt x="4452722" y="4847762"/>
                </a:moveTo>
                <a:lnTo>
                  <a:pt x="4445752" y="4852597"/>
                </a:lnTo>
                <a:cubicBezTo>
                  <a:pt x="4446484" y="4860964"/>
                  <a:pt x="4446202" y="4866956"/>
                  <a:pt x="4444908" y="4870571"/>
                </a:cubicBezTo>
                <a:cubicBezTo>
                  <a:pt x="4443612" y="4874187"/>
                  <a:pt x="4441190" y="4877225"/>
                  <a:pt x="4437644" y="4879685"/>
                </a:cubicBezTo>
                <a:cubicBezTo>
                  <a:pt x="4435566" y="4881126"/>
                  <a:pt x="4433542" y="4882258"/>
                  <a:pt x="4431576" y="4883079"/>
                </a:cubicBezTo>
                <a:cubicBezTo>
                  <a:pt x="4430672" y="4883343"/>
                  <a:pt x="4425700" y="4884529"/>
                  <a:pt x="4416656" y="4886636"/>
                </a:cubicBezTo>
                <a:cubicBezTo>
                  <a:pt x="4403744" y="4889434"/>
                  <a:pt x="4395138" y="4891781"/>
                  <a:pt x="4390838" y="4893677"/>
                </a:cubicBezTo>
                <a:cubicBezTo>
                  <a:pt x="4383790" y="4896573"/>
                  <a:pt x="4376842" y="4900396"/>
                  <a:pt x="4369994" y="4905146"/>
                </a:cubicBezTo>
                <a:cubicBezTo>
                  <a:pt x="4349694" y="4919227"/>
                  <a:pt x="4337348" y="4936939"/>
                  <a:pt x="4332952" y="4958281"/>
                </a:cubicBezTo>
                <a:cubicBezTo>
                  <a:pt x="4328556" y="4979624"/>
                  <a:pt x="4332382" y="4998978"/>
                  <a:pt x="4344426" y="5016343"/>
                </a:cubicBezTo>
                <a:cubicBezTo>
                  <a:pt x="4351976" y="5027227"/>
                  <a:pt x="4361998" y="5035670"/>
                  <a:pt x="4374494" y="5041673"/>
                </a:cubicBezTo>
                <a:cubicBezTo>
                  <a:pt x="4382076" y="5045291"/>
                  <a:pt x="4396160" y="5049014"/>
                  <a:pt x="4416750" y="5052846"/>
                </a:cubicBezTo>
                <a:cubicBezTo>
                  <a:pt x="4459424" y="5061100"/>
                  <a:pt x="4487156" y="5068308"/>
                  <a:pt x="4499944" y="5074472"/>
                </a:cubicBezTo>
                <a:cubicBezTo>
                  <a:pt x="4508486" y="5078690"/>
                  <a:pt x="4515640" y="5084957"/>
                  <a:pt x="4521408" y="5093273"/>
                </a:cubicBezTo>
                <a:cubicBezTo>
                  <a:pt x="4530316" y="5106113"/>
                  <a:pt x="4534024" y="5120339"/>
                  <a:pt x="4532538" y="5135952"/>
                </a:cubicBezTo>
                <a:cubicBezTo>
                  <a:pt x="4531050" y="5151564"/>
                  <a:pt x="4522296" y="5164927"/>
                  <a:pt x="4506276" y="5176039"/>
                </a:cubicBezTo>
                <a:cubicBezTo>
                  <a:pt x="4489034" y="5187999"/>
                  <a:pt x="4471416" y="5192432"/>
                  <a:pt x="4453420" y="5189337"/>
                </a:cubicBezTo>
                <a:cubicBezTo>
                  <a:pt x="4435424" y="5186242"/>
                  <a:pt x="4420616" y="5176318"/>
                  <a:pt x="4408996" y="5159565"/>
                </a:cubicBezTo>
                <a:cubicBezTo>
                  <a:pt x="4404924" y="5153695"/>
                  <a:pt x="4400220" y="5146000"/>
                  <a:pt x="4394884" y="5136479"/>
                </a:cubicBezTo>
                <a:lnTo>
                  <a:pt x="4388648" y="5140805"/>
                </a:lnTo>
                <a:lnTo>
                  <a:pt x="4432104" y="5247322"/>
                </a:lnTo>
                <a:lnTo>
                  <a:pt x="4439074" y="5242487"/>
                </a:lnTo>
                <a:cubicBezTo>
                  <a:pt x="4436324" y="5229905"/>
                  <a:pt x="4438556" y="5221112"/>
                  <a:pt x="4445770" y="5216107"/>
                </a:cubicBezTo>
                <a:cubicBezTo>
                  <a:pt x="4448950" y="5213902"/>
                  <a:pt x="4453560" y="5212062"/>
                  <a:pt x="4459602" y="5210588"/>
                </a:cubicBezTo>
                <a:cubicBezTo>
                  <a:pt x="4477190" y="5206176"/>
                  <a:pt x="4489630" y="5202437"/>
                  <a:pt x="4496922" y="5199372"/>
                </a:cubicBezTo>
                <a:cubicBezTo>
                  <a:pt x="4504216" y="5196306"/>
                  <a:pt x="4511530" y="5192228"/>
                  <a:pt x="4518868" y="5187139"/>
                </a:cubicBezTo>
                <a:cubicBezTo>
                  <a:pt x="4533664" y="5176875"/>
                  <a:pt x="4545052" y="5164176"/>
                  <a:pt x="4553028" y="5149043"/>
                </a:cubicBezTo>
                <a:cubicBezTo>
                  <a:pt x="4561006" y="5133909"/>
                  <a:pt x="4564236" y="5118131"/>
                  <a:pt x="4562714" y="5101707"/>
                </a:cubicBezTo>
                <a:cubicBezTo>
                  <a:pt x="4561194" y="5085283"/>
                  <a:pt x="4556064" y="5070773"/>
                  <a:pt x="4547328" y="5058178"/>
                </a:cubicBezTo>
                <a:cubicBezTo>
                  <a:pt x="4539608" y="5047049"/>
                  <a:pt x="4529644" y="5038429"/>
                  <a:pt x="4517436" y="5032317"/>
                </a:cubicBezTo>
                <a:cubicBezTo>
                  <a:pt x="4505226" y="5026205"/>
                  <a:pt x="4483894" y="5020716"/>
                  <a:pt x="4453440" y="5015849"/>
                </a:cubicBezTo>
                <a:cubicBezTo>
                  <a:pt x="4422984" y="5010982"/>
                  <a:pt x="4402528" y="5006426"/>
                  <a:pt x="4392066" y="5002181"/>
                </a:cubicBezTo>
                <a:cubicBezTo>
                  <a:pt x="4381604" y="4997936"/>
                  <a:pt x="4373404" y="4991533"/>
                  <a:pt x="4367468" y="4982973"/>
                </a:cubicBezTo>
                <a:cubicBezTo>
                  <a:pt x="4360680" y="4973189"/>
                  <a:pt x="4358676" y="4961811"/>
                  <a:pt x="4361450" y="4948838"/>
                </a:cubicBezTo>
                <a:cubicBezTo>
                  <a:pt x="4364224" y="4935865"/>
                  <a:pt x="4371970" y="4924967"/>
                  <a:pt x="4384688" y="4916146"/>
                </a:cubicBezTo>
                <a:cubicBezTo>
                  <a:pt x="4400708" y="4905033"/>
                  <a:pt x="4416876" y="4900792"/>
                  <a:pt x="4433190" y="4903423"/>
                </a:cubicBezTo>
                <a:cubicBezTo>
                  <a:pt x="4449504" y="4906053"/>
                  <a:pt x="4462794" y="4914767"/>
                  <a:pt x="4473058" y="4929563"/>
                </a:cubicBezTo>
                <a:cubicBezTo>
                  <a:pt x="4476196" y="4934088"/>
                  <a:pt x="4480066" y="4940189"/>
                  <a:pt x="4484666" y="4947865"/>
                </a:cubicBezTo>
                <a:lnTo>
                  <a:pt x="4490902" y="4943539"/>
                </a:lnTo>
                <a:close/>
                <a:moveTo>
                  <a:pt x="1485942" y="4767285"/>
                </a:moveTo>
                <a:lnTo>
                  <a:pt x="1478596" y="4771918"/>
                </a:lnTo>
                <a:lnTo>
                  <a:pt x="1482198" y="4774918"/>
                </a:lnTo>
                <a:cubicBezTo>
                  <a:pt x="1491004" y="4782252"/>
                  <a:pt x="1495898" y="4788411"/>
                  <a:pt x="1496882" y="4793393"/>
                </a:cubicBezTo>
                <a:cubicBezTo>
                  <a:pt x="1497864" y="4798376"/>
                  <a:pt x="1496546" y="4803040"/>
                  <a:pt x="1492926" y="4807386"/>
                </a:cubicBezTo>
                <a:cubicBezTo>
                  <a:pt x="1487974" y="4813333"/>
                  <a:pt x="1479182" y="4820633"/>
                  <a:pt x="1466550" y="4829288"/>
                </a:cubicBezTo>
                <a:lnTo>
                  <a:pt x="1308856" y="4935602"/>
                </a:lnTo>
                <a:cubicBezTo>
                  <a:pt x="1292146" y="4947059"/>
                  <a:pt x="1280296" y="4953845"/>
                  <a:pt x="1273304" y="4955962"/>
                </a:cubicBezTo>
                <a:cubicBezTo>
                  <a:pt x="1268578" y="4957450"/>
                  <a:pt x="1263070" y="4957318"/>
                  <a:pt x="1256782" y="4955566"/>
                </a:cubicBezTo>
                <a:cubicBezTo>
                  <a:pt x="1252552" y="4954367"/>
                  <a:pt x="1245880" y="4950167"/>
                  <a:pt x="1236770" y="4942967"/>
                </a:cubicBezTo>
                <a:lnTo>
                  <a:pt x="1229254" y="4947456"/>
                </a:lnTo>
                <a:lnTo>
                  <a:pt x="1409024" y="5097185"/>
                </a:lnTo>
                <a:lnTo>
                  <a:pt x="1484844" y="5050803"/>
                </a:lnTo>
                <a:lnTo>
                  <a:pt x="1478498" y="5045517"/>
                </a:lnTo>
                <a:cubicBezTo>
                  <a:pt x="1451574" y="5056214"/>
                  <a:pt x="1428108" y="5059912"/>
                  <a:pt x="1408100" y="5056611"/>
                </a:cubicBezTo>
                <a:cubicBezTo>
                  <a:pt x="1388090" y="5053310"/>
                  <a:pt x="1366936" y="5042373"/>
                  <a:pt x="1344636" y="5023800"/>
                </a:cubicBezTo>
                <a:lnTo>
                  <a:pt x="1324052" y="5006655"/>
                </a:lnTo>
                <a:cubicBezTo>
                  <a:pt x="1316276" y="5000179"/>
                  <a:pt x="1312082" y="4995330"/>
                  <a:pt x="1311472" y="4992110"/>
                </a:cubicBezTo>
                <a:cubicBezTo>
                  <a:pt x="1310518" y="4987442"/>
                  <a:pt x="1311278" y="4983621"/>
                  <a:pt x="1313754" y="4980647"/>
                </a:cubicBezTo>
                <a:cubicBezTo>
                  <a:pt x="1316994" y="4976759"/>
                  <a:pt x="1322794" y="4972003"/>
                  <a:pt x="1331158" y="4966380"/>
                </a:cubicBezTo>
                <a:lnTo>
                  <a:pt x="1417778" y="4908076"/>
                </a:lnTo>
                <a:lnTo>
                  <a:pt x="1439908" y="4926506"/>
                </a:lnTo>
                <a:cubicBezTo>
                  <a:pt x="1451114" y="4935841"/>
                  <a:pt x="1457866" y="4942675"/>
                  <a:pt x="1460164" y="4947009"/>
                </a:cubicBezTo>
                <a:cubicBezTo>
                  <a:pt x="1462460" y="4951344"/>
                  <a:pt x="1463372" y="4955831"/>
                  <a:pt x="1462896" y="4960471"/>
                </a:cubicBezTo>
                <a:cubicBezTo>
                  <a:pt x="1462422" y="4965111"/>
                  <a:pt x="1460136" y="4969890"/>
                  <a:pt x="1456040" y="4974808"/>
                </a:cubicBezTo>
                <a:cubicBezTo>
                  <a:pt x="1451850" y="4979839"/>
                  <a:pt x="1445772" y="4985043"/>
                  <a:pt x="1437808" y="4990419"/>
                </a:cubicBezTo>
                <a:lnTo>
                  <a:pt x="1444670" y="4996134"/>
                </a:lnTo>
                <a:lnTo>
                  <a:pt x="1538806" y="4931597"/>
                </a:lnTo>
                <a:lnTo>
                  <a:pt x="1532460" y="4926310"/>
                </a:lnTo>
                <a:cubicBezTo>
                  <a:pt x="1516760" y="4934928"/>
                  <a:pt x="1503446" y="4938704"/>
                  <a:pt x="1492518" y="4937640"/>
                </a:cubicBezTo>
                <a:cubicBezTo>
                  <a:pt x="1481588" y="4936576"/>
                  <a:pt x="1468348" y="4929567"/>
                  <a:pt x="1452796" y="4916613"/>
                </a:cubicBezTo>
                <a:lnTo>
                  <a:pt x="1431010" y="4898468"/>
                </a:lnTo>
                <a:lnTo>
                  <a:pt x="1534178" y="4828670"/>
                </a:lnTo>
                <a:lnTo>
                  <a:pt x="1563682" y="4853243"/>
                </a:lnTo>
                <a:cubicBezTo>
                  <a:pt x="1583466" y="4869721"/>
                  <a:pt x="1595244" y="4881275"/>
                  <a:pt x="1599020" y="4887906"/>
                </a:cubicBezTo>
                <a:cubicBezTo>
                  <a:pt x="1604168" y="4896841"/>
                  <a:pt x="1606494" y="4905558"/>
                  <a:pt x="1606000" y="4914057"/>
                </a:cubicBezTo>
                <a:cubicBezTo>
                  <a:pt x="1605546" y="4920651"/>
                  <a:pt x="1602794" y="4926978"/>
                  <a:pt x="1597746" y="4933039"/>
                </a:cubicBezTo>
                <a:cubicBezTo>
                  <a:pt x="1594792" y="4936584"/>
                  <a:pt x="1590726" y="4940653"/>
                  <a:pt x="1585544" y="4945247"/>
                </a:cubicBezTo>
                <a:lnTo>
                  <a:pt x="1591890" y="4950533"/>
                </a:lnTo>
                <a:lnTo>
                  <a:pt x="1653018" y="4906442"/>
                </a:lnTo>
                <a:close/>
                <a:moveTo>
                  <a:pt x="4663600" y="4664326"/>
                </a:moveTo>
                <a:lnTo>
                  <a:pt x="4657328" y="4669702"/>
                </a:lnTo>
                <a:cubicBezTo>
                  <a:pt x="4657136" y="4679080"/>
                  <a:pt x="4656504" y="4685206"/>
                  <a:pt x="4655440" y="4688080"/>
                </a:cubicBezTo>
                <a:cubicBezTo>
                  <a:pt x="4654374" y="4690953"/>
                  <a:pt x="4652486" y="4693552"/>
                  <a:pt x="4649774" y="4695877"/>
                </a:cubicBezTo>
                <a:cubicBezTo>
                  <a:pt x="4647062" y="4698201"/>
                  <a:pt x="4641686" y="4700849"/>
                  <a:pt x="4633648" y="4703819"/>
                </a:cubicBezTo>
                <a:cubicBezTo>
                  <a:pt x="4615196" y="4710421"/>
                  <a:pt x="4600376" y="4718516"/>
                  <a:pt x="4589190" y="4728105"/>
                </a:cubicBezTo>
                <a:cubicBezTo>
                  <a:pt x="4565346" y="4748542"/>
                  <a:pt x="4547512" y="4775588"/>
                  <a:pt x="4535688" y="4809246"/>
                </a:cubicBezTo>
                <a:cubicBezTo>
                  <a:pt x="4523864" y="4842903"/>
                  <a:pt x="4521396" y="4877360"/>
                  <a:pt x="4528290" y="4912615"/>
                </a:cubicBezTo>
                <a:cubicBezTo>
                  <a:pt x="4535182" y="4947871"/>
                  <a:pt x="4549380" y="4978042"/>
                  <a:pt x="4570880" y="5003128"/>
                </a:cubicBezTo>
                <a:cubicBezTo>
                  <a:pt x="4584926" y="5019513"/>
                  <a:pt x="4601834" y="5031580"/>
                  <a:pt x="4621608" y="5039328"/>
                </a:cubicBezTo>
                <a:cubicBezTo>
                  <a:pt x="4641384" y="5047077"/>
                  <a:pt x="4661868" y="5048679"/>
                  <a:pt x="4683064" y="5044135"/>
                </a:cubicBezTo>
                <a:cubicBezTo>
                  <a:pt x="4704260" y="5039591"/>
                  <a:pt x="4724236" y="5029280"/>
                  <a:pt x="4742994" y="5013202"/>
                </a:cubicBezTo>
                <a:cubicBezTo>
                  <a:pt x="4764126" y="4995090"/>
                  <a:pt x="4778266" y="4974884"/>
                  <a:pt x="4785418" y="4952583"/>
                </a:cubicBezTo>
                <a:cubicBezTo>
                  <a:pt x="4792568" y="4930282"/>
                  <a:pt x="4793884" y="4903917"/>
                  <a:pt x="4789366" y="4873488"/>
                </a:cubicBezTo>
                <a:lnTo>
                  <a:pt x="4781400" y="4880316"/>
                </a:lnTo>
                <a:cubicBezTo>
                  <a:pt x="4783384" y="4903901"/>
                  <a:pt x="4781250" y="4924450"/>
                  <a:pt x="4774994" y="4941965"/>
                </a:cubicBezTo>
                <a:cubicBezTo>
                  <a:pt x="4768738" y="4959480"/>
                  <a:pt x="4757756" y="4974969"/>
                  <a:pt x="4742050" y="4988432"/>
                </a:cubicBezTo>
                <a:cubicBezTo>
                  <a:pt x="4721258" y="5006253"/>
                  <a:pt x="4698674" y="5014094"/>
                  <a:pt x="4674300" y="5011955"/>
                </a:cubicBezTo>
                <a:cubicBezTo>
                  <a:pt x="4649924" y="5009815"/>
                  <a:pt x="4628196" y="4997616"/>
                  <a:pt x="4609116" y="4975354"/>
                </a:cubicBezTo>
                <a:cubicBezTo>
                  <a:pt x="4590422" y="4953546"/>
                  <a:pt x="4576492" y="4928145"/>
                  <a:pt x="4567322" y="4899153"/>
                </a:cubicBezTo>
                <a:cubicBezTo>
                  <a:pt x="4556200" y="4863994"/>
                  <a:pt x="4554248" y="4831071"/>
                  <a:pt x="4561464" y="4800384"/>
                </a:cubicBezTo>
                <a:cubicBezTo>
                  <a:pt x="4567114" y="4776331"/>
                  <a:pt x="4580052" y="4755636"/>
                  <a:pt x="4600280" y="4738299"/>
                </a:cubicBezTo>
                <a:cubicBezTo>
                  <a:pt x="4607850" y="4731810"/>
                  <a:pt x="4615688" y="4727004"/>
                  <a:pt x="4623792" y="4723880"/>
                </a:cubicBezTo>
                <a:cubicBezTo>
                  <a:pt x="4631896" y="4720757"/>
                  <a:pt x="4639652" y="4719401"/>
                  <a:pt x="4647060" y="4719812"/>
                </a:cubicBezTo>
                <a:cubicBezTo>
                  <a:pt x="4654470" y="4720224"/>
                  <a:pt x="4661468" y="4722214"/>
                  <a:pt x="4668054" y="4725781"/>
                </a:cubicBezTo>
                <a:cubicBezTo>
                  <a:pt x="4674640" y="4729349"/>
                  <a:pt x="4681122" y="4734281"/>
                  <a:pt x="4687498" y="4740576"/>
                </a:cubicBezTo>
                <a:lnTo>
                  <a:pt x="4704158" y="4758640"/>
                </a:lnTo>
                <a:lnTo>
                  <a:pt x="4710260" y="4753410"/>
                </a:lnTo>
                <a:close/>
                <a:moveTo>
                  <a:pt x="1335780" y="4645129"/>
                </a:moveTo>
                <a:cubicBezTo>
                  <a:pt x="1313998" y="4644484"/>
                  <a:pt x="1295596" y="4651592"/>
                  <a:pt x="1280570" y="4666454"/>
                </a:cubicBezTo>
                <a:cubicBezTo>
                  <a:pt x="1271154" y="4675769"/>
                  <a:pt x="1264568" y="4687099"/>
                  <a:pt x="1260812" y="4700444"/>
                </a:cubicBezTo>
                <a:cubicBezTo>
                  <a:pt x="1258558" y="4708535"/>
                  <a:pt x="1257320" y="4723052"/>
                  <a:pt x="1257100" y="4743993"/>
                </a:cubicBezTo>
                <a:cubicBezTo>
                  <a:pt x="1256338" y="4787452"/>
                  <a:pt x="1254026" y="4816012"/>
                  <a:pt x="1250162" y="4829672"/>
                </a:cubicBezTo>
                <a:cubicBezTo>
                  <a:pt x="1247482" y="4838813"/>
                  <a:pt x="1242544" y="4846943"/>
                  <a:pt x="1235348" y="4854060"/>
                </a:cubicBezTo>
                <a:cubicBezTo>
                  <a:pt x="1224238" y="4865049"/>
                  <a:pt x="1210866" y="4871159"/>
                  <a:pt x="1195232" y="4872389"/>
                </a:cubicBezTo>
                <a:cubicBezTo>
                  <a:pt x="1179596" y="4873620"/>
                  <a:pt x="1164924" y="4867304"/>
                  <a:pt x="1151214" y="4853443"/>
                </a:cubicBezTo>
                <a:cubicBezTo>
                  <a:pt x="1136456" y="4838524"/>
                  <a:pt x="1129048" y="4821935"/>
                  <a:pt x="1128990" y="4803676"/>
                </a:cubicBezTo>
                <a:cubicBezTo>
                  <a:pt x="1128932" y="4785416"/>
                  <a:pt x="1136150" y="4769117"/>
                  <a:pt x="1150646" y="4754779"/>
                </a:cubicBezTo>
                <a:cubicBezTo>
                  <a:pt x="1155724" y="4749755"/>
                  <a:pt x="1162492" y="4743793"/>
                  <a:pt x="1170948" y="4736893"/>
                </a:cubicBezTo>
                <a:lnTo>
                  <a:pt x="1165612" y="4731497"/>
                </a:lnTo>
                <a:lnTo>
                  <a:pt x="1068194" y="4792689"/>
                </a:lnTo>
                <a:lnTo>
                  <a:pt x="1074160" y="4798720"/>
                </a:lnTo>
                <a:cubicBezTo>
                  <a:pt x="1086080" y="4793839"/>
                  <a:pt x="1095126" y="4794520"/>
                  <a:pt x="1101302" y="4800762"/>
                </a:cubicBezTo>
                <a:cubicBezTo>
                  <a:pt x="1104022" y="4803513"/>
                  <a:pt x="1106630" y="4807737"/>
                  <a:pt x="1109126" y="4813434"/>
                </a:cubicBezTo>
                <a:cubicBezTo>
                  <a:pt x="1116506" y="4829996"/>
                  <a:pt x="1122336" y="4841604"/>
                  <a:pt x="1126616" y="4848258"/>
                </a:cubicBezTo>
                <a:cubicBezTo>
                  <a:pt x="1130894" y="4854911"/>
                  <a:pt x="1136174" y="4861412"/>
                  <a:pt x="1142452" y="4867760"/>
                </a:cubicBezTo>
                <a:cubicBezTo>
                  <a:pt x="1155118" y="4880563"/>
                  <a:pt x="1169590" y="4889588"/>
                  <a:pt x="1185874" y="4894833"/>
                </a:cubicBezTo>
                <a:cubicBezTo>
                  <a:pt x="1202158" y="4900079"/>
                  <a:pt x="1218256" y="4900535"/>
                  <a:pt x="1234172" y="4896201"/>
                </a:cubicBezTo>
                <a:cubicBezTo>
                  <a:pt x="1250086" y="4891868"/>
                  <a:pt x="1263492" y="4884311"/>
                  <a:pt x="1274392" y="4873531"/>
                </a:cubicBezTo>
                <a:cubicBezTo>
                  <a:pt x="1284020" y="4864007"/>
                  <a:pt x="1290790" y="4852704"/>
                  <a:pt x="1294702" y="4839623"/>
                </a:cubicBezTo>
                <a:cubicBezTo>
                  <a:pt x="1298616" y="4826542"/>
                  <a:pt x="1300340" y="4804583"/>
                  <a:pt x="1299876" y="4773745"/>
                </a:cubicBezTo>
                <a:cubicBezTo>
                  <a:pt x="1299414" y="4742908"/>
                  <a:pt x="1300368" y="4721970"/>
                  <a:pt x="1302744" y="4710933"/>
                </a:cubicBezTo>
                <a:cubicBezTo>
                  <a:pt x="1305120" y="4699896"/>
                  <a:pt x="1310010" y="4690715"/>
                  <a:pt x="1317418" y="4683388"/>
                </a:cubicBezTo>
                <a:cubicBezTo>
                  <a:pt x="1325882" y="4675015"/>
                  <a:pt x="1336744" y="4671075"/>
                  <a:pt x="1350000" y="4671568"/>
                </a:cubicBezTo>
                <a:cubicBezTo>
                  <a:pt x="1363258" y="4672062"/>
                  <a:pt x="1375330" y="4677810"/>
                  <a:pt x="1386214" y="4688814"/>
                </a:cubicBezTo>
                <a:cubicBezTo>
                  <a:pt x="1399924" y="4702675"/>
                  <a:pt x="1406894" y="4717868"/>
                  <a:pt x="1407118" y="4734392"/>
                </a:cubicBezTo>
                <a:cubicBezTo>
                  <a:pt x="1407344" y="4750915"/>
                  <a:pt x="1401056" y="4765509"/>
                  <a:pt x="1388254" y="4778173"/>
                </a:cubicBezTo>
                <a:cubicBezTo>
                  <a:pt x="1384338" y="4782046"/>
                  <a:pt x="1378996" y="4786910"/>
                  <a:pt x="1372230" y="4792767"/>
                </a:cubicBezTo>
                <a:lnTo>
                  <a:pt x="1377568" y="4798163"/>
                </a:lnTo>
                <a:lnTo>
                  <a:pt x="1465316" y="4744022"/>
                </a:lnTo>
                <a:lnTo>
                  <a:pt x="1459350" y="4737991"/>
                </a:lnTo>
                <a:cubicBezTo>
                  <a:pt x="1451236" y="4740157"/>
                  <a:pt x="1445284" y="4740914"/>
                  <a:pt x="1441500" y="4740262"/>
                </a:cubicBezTo>
                <a:cubicBezTo>
                  <a:pt x="1437714" y="4739610"/>
                  <a:pt x="1434304" y="4737749"/>
                  <a:pt x="1431270" y="4734681"/>
                </a:cubicBezTo>
                <a:cubicBezTo>
                  <a:pt x="1429490" y="4732882"/>
                  <a:pt x="1428026" y="4731085"/>
                  <a:pt x="1426878" y="4729290"/>
                </a:cubicBezTo>
                <a:cubicBezTo>
                  <a:pt x="1426462" y="4728446"/>
                  <a:pt x="1424436" y="4723751"/>
                  <a:pt x="1420800" y="4715207"/>
                </a:cubicBezTo>
                <a:cubicBezTo>
                  <a:pt x="1415814" y="4702973"/>
                  <a:pt x="1412018" y="4694901"/>
                  <a:pt x="1409408" y="4690993"/>
                </a:cubicBezTo>
                <a:cubicBezTo>
                  <a:pt x="1405338" y="4684551"/>
                  <a:pt x="1400374" y="4678368"/>
                  <a:pt x="1394512" y="4672442"/>
                </a:cubicBezTo>
                <a:cubicBezTo>
                  <a:pt x="1377138" y="4654878"/>
                  <a:pt x="1357560" y="4645773"/>
                  <a:pt x="1335780" y="4645129"/>
                </a:cubicBezTo>
                <a:close/>
                <a:moveTo>
                  <a:pt x="4769920" y="4556743"/>
                </a:moveTo>
                <a:lnTo>
                  <a:pt x="4688024" y="4640273"/>
                </a:lnTo>
                <a:lnTo>
                  <a:pt x="4692048" y="4647968"/>
                </a:lnTo>
                <a:cubicBezTo>
                  <a:pt x="4700070" y="4639785"/>
                  <a:pt x="4705968" y="4634781"/>
                  <a:pt x="4709738" y="4632954"/>
                </a:cubicBezTo>
                <a:cubicBezTo>
                  <a:pt x="4713508" y="4631128"/>
                  <a:pt x="4717028" y="4630462"/>
                  <a:pt x="4720296" y="4630956"/>
                </a:cubicBezTo>
                <a:cubicBezTo>
                  <a:pt x="4723562" y="4631450"/>
                  <a:pt x="4726578" y="4633051"/>
                  <a:pt x="4729340" y="4635760"/>
                </a:cubicBezTo>
                <a:cubicBezTo>
                  <a:pt x="4734868" y="4641178"/>
                  <a:pt x="4741488" y="4650795"/>
                  <a:pt x="4749200" y="4664611"/>
                </a:cubicBezTo>
                <a:lnTo>
                  <a:pt x="4842712" y="4830076"/>
                </a:lnTo>
                <a:cubicBezTo>
                  <a:pt x="4851924" y="4846403"/>
                  <a:pt x="4857308" y="4858769"/>
                  <a:pt x="4858864" y="4867172"/>
                </a:cubicBezTo>
                <a:cubicBezTo>
                  <a:pt x="4859864" y="4872530"/>
                  <a:pt x="4858976" y="4878432"/>
                  <a:pt x="4856196" y="4884880"/>
                </a:cubicBezTo>
                <a:cubicBezTo>
                  <a:pt x="4854660" y="4888999"/>
                  <a:pt x="4849620" y="4895627"/>
                  <a:pt x="4841080" y="4904762"/>
                </a:cubicBezTo>
                <a:lnTo>
                  <a:pt x="4844790" y="4912776"/>
                </a:lnTo>
                <a:lnTo>
                  <a:pt x="4932000" y="4823827"/>
                </a:lnTo>
                <a:lnTo>
                  <a:pt x="4927822" y="4816291"/>
                </a:lnTo>
                <a:cubicBezTo>
                  <a:pt x="4918120" y="4824912"/>
                  <a:pt x="4911330" y="4830188"/>
                  <a:pt x="4907456" y="4832121"/>
                </a:cubicBezTo>
                <a:cubicBezTo>
                  <a:pt x="4903580" y="4834053"/>
                  <a:pt x="4900062" y="4834772"/>
                  <a:pt x="4896900" y="4834277"/>
                </a:cubicBezTo>
                <a:cubicBezTo>
                  <a:pt x="4893738" y="4833782"/>
                  <a:pt x="4890828" y="4832232"/>
                  <a:pt x="4888172" y="4829627"/>
                </a:cubicBezTo>
                <a:cubicBezTo>
                  <a:pt x="4884876" y="4826397"/>
                  <a:pt x="4878892" y="4817195"/>
                  <a:pt x="4870218" y="4802021"/>
                </a:cubicBezTo>
                <a:lnTo>
                  <a:pt x="4776552" y="4636715"/>
                </a:lnTo>
                <a:cubicBezTo>
                  <a:pt x="4766910" y="4619550"/>
                  <a:pt x="4761348" y="4607792"/>
                  <a:pt x="4759864" y="4601439"/>
                </a:cubicBezTo>
                <a:cubicBezTo>
                  <a:pt x="4758380" y="4595087"/>
                  <a:pt x="4758920" y="4588477"/>
                  <a:pt x="4761484" y="4581611"/>
                </a:cubicBezTo>
                <a:cubicBezTo>
                  <a:pt x="4763120" y="4576754"/>
                  <a:pt x="4767324" y="4570977"/>
                  <a:pt x="4774100" y="4564280"/>
                </a:cubicBezTo>
                <a:close/>
                <a:moveTo>
                  <a:pt x="1169446" y="4430951"/>
                </a:moveTo>
                <a:lnTo>
                  <a:pt x="1161352" y="4434097"/>
                </a:lnTo>
                <a:lnTo>
                  <a:pt x="1164316" y="4437730"/>
                </a:lnTo>
                <a:cubicBezTo>
                  <a:pt x="1171562" y="4446609"/>
                  <a:pt x="1175192" y="4453587"/>
                  <a:pt x="1175206" y="4458666"/>
                </a:cubicBezTo>
                <a:cubicBezTo>
                  <a:pt x="1175220" y="4463745"/>
                  <a:pt x="1173036" y="4468072"/>
                  <a:pt x="1168654" y="4471647"/>
                </a:cubicBezTo>
                <a:cubicBezTo>
                  <a:pt x="1162658" y="4476540"/>
                  <a:pt x="1152634" y="4482030"/>
                  <a:pt x="1138584" y="4488116"/>
                </a:cubicBezTo>
                <a:lnTo>
                  <a:pt x="963506" y="4562399"/>
                </a:lnTo>
                <a:cubicBezTo>
                  <a:pt x="944920" y="4570458"/>
                  <a:pt x="931992" y="4574860"/>
                  <a:pt x="924724" y="4575604"/>
                </a:cubicBezTo>
                <a:cubicBezTo>
                  <a:pt x="919800" y="4576163"/>
                  <a:pt x="914420" y="4574984"/>
                  <a:pt x="908580" y="4572065"/>
                </a:cubicBezTo>
                <a:cubicBezTo>
                  <a:pt x="904656" y="4570080"/>
                  <a:pt x="898910" y="4564685"/>
                  <a:pt x="891340" y="4555879"/>
                </a:cubicBezTo>
                <a:lnTo>
                  <a:pt x="883106" y="4558853"/>
                </a:lnTo>
                <a:lnTo>
                  <a:pt x="1031016" y="4740122"/>
                </a:lnTo>
                <a:lnTo>
                  <a:pt x="1114290" y="4709054"/>
                </a:lnTo>
                <a:lnTo>
                  <a:pt x="1109068" y="4702654"/>
                </a:lnTo>
                <a:cubicBezTo>
                  <a:pt x="1080600" y="4708020"/>
                  <a:pt x="1056858" y="4707174"/>
                  <a:pt x="1037846" y="4700117"/>
                </a:cubicBezTo>
                <a:cubicBezTo>
                  <a:pt x="1018834" y="4693060"/>
                  <a:pt x="1000154" y="4678289"/>
                  <a:pt x="981806" y="4655803"/>
                </a:cubicBezTo>
                <a:lnTo>
                  <a:pt x="964870" y="4635047"/>
                </a:lnTo>
                <a:cubicBezTo>
                  <a:pt x="958472" y="4627206"/>
                  <a:pt x="955280" y="4621646"/>
                  <a:pt x="955296" y="4618369"/>
                </a:cubicBezTo>
                <a:cubicBezTo>
                  <a:pt x="955250" y="4613604"/>
                  <a:pt x="956726" y="4609999"/>
                  <a:pt x="959724" y="4607552"/>
                </a:cubicBezTo>
                <a:cubicBezTo>
                  <a:pt x="963644" y="4604353"/>
                  <a:pt x="970246" y="4600791"/>
                  <a:pt x="979530" y="4596866"/>
                </a:cubicBezTo>
                <a:lnTo>
                  <a:pt x="1075680" y="4556155"/>
                </a:lnTo>
                <a:lnTo>
                  <a:pt x="1093886" y="4578468"/>
                </a:lnTo>
                <a:cubicBezTo>
                  <a:pt x="1103108" y="4589768"/>
                  <a:pt x="1108432" y="4597765"/>
                  <a:pt x="1109860" y="4602458"/>
                </a:cubicBezTo>
                <a:cubicBezTo>
                  <a:pt x="1111290" y="4607151"/>
                  <a:pt x="1111328" y="4611730"/>
                  <a:pt x="1109976" y="4616194"/>
                </a:cubicBezTo>
                <a:cubicBezTo>
                  <a:pt x="1108624" y="4620659"/>
                  <a:pt x="1105470" y="4624914"/>
                  <a:pt x="1100512" y="4628960"/>
                </a:cubicBezTo>
                <a:cubicBezTo>
                  <a:pt x="1095438" y="4633100"/>
                  <a:pt x="1088480" y="4637049"/>
                  <a:pt x="1079636" y="4640807"/>
                </a:cubicBezTo>
                <a:lnTo>
                  <a:pt x="1085282" y="4647725"/>
                </a:lnTo>
                <a:lnTo>
                  <a:pt x="1190000" y="4602329"/>
                </a:lnTo>
                <a:lnTo>
                  <a:pt x="1184778" y="4595929"/>
                </a:lnTo>
                <a:cubicBezTo>
                  <a:pt x="1167722" y="4601394"/>
                  <a:pt x="1153932" y="4602561"/>
                  <a:pt x="1143408" y="4599432"/>
                </a:cubicBezTo>
                <a:cubicBezTo>
                  <a:pt x="1132882" y="4596303"/>
                  <a:pt x="1121222" y="4586897"/>
                  <a:pt x="1108426" y="4571215"/>
                </a:cubicBezTo>
                <a:lnTo>
                  <a:pt x="1090502" y="4549248"/>
                </a:lnTo>
                <a:lnTo>
                  <a:pt x="1205088" y="4500409"/>
                </a:lnTo>
                <a:lnTo>
                  <a:pt x="1229364" y="4530159"/>
                </a:lnTo>
                <a:cubicBezTo>
                  <a:pt x="1245642" y="4550108"/>
                  <a:pt x="1255000" y="4563697"/>
                  <a:pt x="1257440" y="4570925"/>
                </a:cubicBezTo>
                <a:cubicBezTo>
                  <a:pt x="1260790" y="4580679"/>
                  <a:pt x="1261412" y="4589680"/>
                  <a:pt x="1259306" y="4597929"/>
                </a:cubicBezTo>
                <a:cubicBezTo>
                  <a:pt x="1257600" y="4604314"/>
                  <a:pt x="1253692" y="4610000"/>
                  <a:pt x="1247582" y="4614987"/>
                </a:cubicBezTo>
                <a:cubicBezTo>
                  <a:pt x="1244006" y="4617904"/>
                  <a:pt x="1239238" y="4621123"/>
                  <a:pt x="1233274" y="4624644"/>
                </a:cubicBezTo>
                <a:lnTo>
                  <a:pt x="1238496" y="4631043"/>
                </a:lnTo>
                <a:lnTo>
                  <a:pt x="1306912" y="4599421"/>
                </a:lnTo>
                <a:close/>
                <a:moveTo>
                  <a:pt x="4919780" y="4374160"/>
                </a:moveTo>
                <a:lnTo>
                  <a:pt x="4780652" y="4541261"/>
                </a:lnTo>
                <a:lnTo>
                  <a:pt x="4785286" y="4548605"/>
                </a:lnTo>
                <a:lnTo>
                  <a:pt x="4788286" y="4545002"/>
                </a:lnTo>
                <a:cubicBezTo>
                  <a:pt x="4795620" y="4536195"/>
                  <a:pt x="4801776" y="4531300"/>
                  <a:pt x="4806760" y="4530316"/>
                </a:cubicBezTo>
                <a:cubicBezTo>
                  <a:pt x="4811742" y="4529333"/>
                  <a:pt x="4816406" y="4530650"/>
                  <a:pt x="4820752" y="4534269"/>
                </a:cubicBezTo>
                <a:cubicBezTo>
                  <a:pt x="4826700" y="4539221"/>
                  <a:pt x="4834002" y="4548012"/>
                  <a:pt x="4842658" y="4560642"/>
                </a:cubicBezTo>
                <a:lnTo>
                  <a:pt x="4949000" y="4718318"/>
                </a:lnTo>
                <a:cubicBezTo>
                  <a:pt x="4960460" y="4735024"/>
                  <a:pt x="4967248" y="4746874"/>
                  <a:pt x="4969366" y="4753867"/>
                </a:cubicBezTo>
                <a:cubicBezTo>
                  <a:pt x="4970856" y="4758592"/>
                  <a:pt x="4970724" y="4764099"/>
                  <a:pt x="4968974" y="4770388"/>
                </a:cubicBezTo>
                <a:cubicBezTo>
                  <a:pt x="4967776" y="4774619"/>
                  <a:pt x="4963576" y="4781290"/>
                  <a:pt x="4956378" y="4790401"/>
                </a:cubicBezTo>
                <a:lnTo>
                  <a:pt x="4960868" y="4797917"/>
                </a:lnTo>
                <a:lnTo>
                  <a:pt x="5110566" y="4618120"/>
                </a:lnTo>
                <a:lnTo>
                  <a:pt x="5064170" y="4542309"/>
                </a:lnTo>
                <a:lnTo>
                  <a:pt x="5058884" y="4548657"/>
                </a:lnTo>
                <a:cubicBezTo>
                  <a:pt x="5069588" y="4575578"/>
                  <a:pt x="5073290" y="4599043"/>
                  <a:pt x="5069992" y="4619053"/>
                </a:cubicBezTo>
                <a:cubicBezTo>
                  <a:pt x="5066694" y="4639062"/>
                  <a:pt x="5055762" y="4660219"/>
                  <a:pt x="5037192" y="4682522"/>
                </a:cubicBezTo>
                <a:lnTo>
                  <a:pt x="5020052" y="4703109"/>
                </a:lnTo>
                <a:cubicBezTo>
                  <a:pt x="5013576" y="4710887"/>
                  <a:pt x="5008728" y="4715081"/>
                  <a:pt x="5005508" y="4715692"/>
                </a:cubicBezTo>
                <a:cubicBezTo>
                  <a:pt x="5000840" y="4716647"/>
                  <a:pt x="4997018" y="4715886"/>
                  <a:pt x="4994044" y="4713410"/>
                </a:cubicBezTo>
                <a:cubicBezTo>
                  <a:pt x="4990156" y="4710173"/>
                  <a:pt x="4985400" y="4704372"/>
                  <a:pt x="4979774" y="4696010"/>
                </a:cubicBezTo>
                <a:lnTo>
                  <a:pt x="4921456" y="4609399"/>
                </a:lnTo>
                <a:lnTo>
                  <a:pt x="4939882" y="4587268"/>
                </a:lnTo>
                <a:cubicBezTo>
                  <a:pt x="4949214" y="4576059"/>
                  <a:pt x="4956048" y="4569306"/>
                  <a:pt x="4960382" y="4567008"/>
                </a:cubicBezTo>
                <a:cubicBezTo>
                  <a:pt x="4964716" y="4564709"/>
                  <a:pt x="4969202" y="4563798"/>
                  <a:pt x="4973844" y="4564272"/>
                </a:cubicBezTo>
                <a:cubicBezTo>
                  <a:pt x="4978484" y="4564746"/>
                  <a:pt x="4983262" y="4567031"/>
                  <a:pt x="4988180" y="4571126"/>
                </a:cubicBezTo>
                <a:cubicBezTo>
                  <a:pt x="4993212" y="4575315"/>
                  <a:pt x="4998418" y="4581392"/>
                  <a:pt x="5003794" y="4589355"/>
                </a:cubicBezTo>
                <a:lnTo>
                  <a:pt x="5009508" y="4582492"/>
                </a:lnTo>
                <a:lnTo>
                  <a:pt x="4944954" y="4488368"/>
                </a:lnTo>
                <a:lnTo>
                  <a:pt x="4939670" y="4494715"/>
                </a:lnTo>
                <a:cubicBezTo>
                  <a:pt x="4948290" y="4510413"/>
                  <a:pt x="4952068" y="4523726"/>
                  <a:pt x="4951006" y="4534655"/>
                </a:cubicBezTo>
                <a:cubicBezTo>
                  <a:pt x="4949944" y="4545584"/>
                  <a:pt x="4942936" y="4558826"/>
                  <a:pt x="4929986" y="4574381"/>
                </a:cubicBezTo>
                <a:lnTo>
                  <a:pt x="4911846" y="4596169"/>
                </a:lnTo>
                <a:lnTo>
                  <a:pt x="4842028" y="4493014"/>
                </a:lnTo>
                <a:lnTo>
                  <a:pt x="4866598" y="4463506"/>
                </a:lnTo>
                <a:cubicBezTo>
                  <a:pt x="4883072" y="4443719"/>
                  <a:pt x="4894624" y="4431938"/>
                  <a:pt x="4901254" y="4428162"/>
                </a:cubicBezTo>
                <a:cubicBezTo>
                  <a:pt x="4910188" y="4423013"/>
                  <a:pt x="4918904" y="4420684"/>
                  <a:pt x="4927404" y="4421176"/>
                </a:cubicBezTo>
                <a:cubicBezTo>
                  <a:pt x="4933996" y="4421630"/>
                  <a:pt x="4940324" y="4424381"/>
                  <a:pt x="4946388" y="4429428"/>
                </a:cubicBezTo>
                <a:cubicBezTo>
                  <a:pt x="4949932" y="4432380"/>
                  <a:pt x="4954002" y="4436447"/>
                  <a:pt x="4958596" y="4441628"/>
                </a:cubicBezTo>
                <a:lnTo>
                  <a:pt x="4963882" y="4435280"/>
                </a:lnTo>
                <a:close/>
                <a:moveTo>
                  <a:pt x="1001130" y="4186448"/>
                </a:moveTo>
                <a:lnTo>
                  <a:pt x="992864" y="4188882"/>
                </a:lnTo>
                <a:cubicBezTo>
                  <a:pt x="1000102" y="4200863"/>
                  <a:pt x="1004116" y="4210543"/>
                  <a:pt x="1004910" y="4217921"/>
                </a:cubicBezTo>
                <a:cubicBezTo>
                  <a:pt x="1005704" y="4225300"/>
                  <a:pt x="1003934" y="4233854"/>
                  <a:pt x="999600" y="4243582"/>
                </a:cubicBezTo>
                <a:lnTo>
                  <a:pt x="790296" y="4307738"/>
                </a:lnTo>
                <a:cubicBezTo>
                  <a:pt x="771648" y="4313446"/>
                  <a:pt x="758402" y="4316271"/>
                  <a:pt x="750560" y="4316213"/>
                </a:cubicBezTo>
                <a:cubicBezTo>
                  <a:pt x="745320" y="4316063"/>
                  <a:pt x="739914" y="4314158"/>
                  <a:pt x="734348" y="4310496"/>
                </a:cubicBezTo>
                <a:cubicBezTo>
                  <a:pt x="730662" y="4308096"/>
                  <a:pt x="725456" y="4301982"/>
                  <a:pt x="718728" y="4292155"/>
                </a:cubicBezTo>
                <a:lnTo>
                  <a:pt x="710098" y="4294027"/>
                </a:lnTo>
                <a:lnTo>
                  <a:pt x="761842" y="4373819"/>
                </a:lnTo>
                <a:lnTo>
                  <a:pt x="769986" y="4371198"/>
                </a:lnTo>
                <a:cubicBezTo>
                  <a:pt x="763410" y="4359143"/>
                  <a:pt x="760348" y="4350796"/>
                  <a:pt x="760800" y="4346158"/>
                </a:cubicBezTo>
                <a:cubicBezTo>
                  <a:pt x="761250" y="4341519"/>
                  <a:pt x="763848" y="4337662"/>
                  <a:pt x="768594" y="4334584"/>
                </a:cubicBezTo>
                <a:cubicBezTo>
                  <a:pt x="774962" y="4330455"/>
                  <a:pt x="785232" y="4326189"/>
                  <a:pt x="799406" y="4321786"/>
                </a:cubicBezTo>
                <a:lnTo>
                  <a:pt x="986952" y="4264289"/>
                </a:lnTo>
                <a:lnTo>
                  <a:pt x="827456" y="4487720"/>
                </a:lnTo>
                <a:lnTo>
                  <a:pt x="831828" y="4494463"/>
                </a:lnTo>
                <a:lnTo>
                  <a:pt x="1079984" y="4418415"/>
                </a:lnTo>
                <a:cubicBezTo>
                  <a:pt x="1097266" y="4413062"/>
                  <a:pt x="1110136" y="4410480"/>
                  <a:pt x="1118598" y="4410670"/>
                </a:cubicBezTo>
                <a:cubicBezTo>
                  <a:pt x="1124580" y="4410870"/>
                  <a:pt x="1130786" y="4413054"/>
                  <a:pt x="1137214" y="4417222"/>
                </a:cubicBezTo>
                <a:cubicBezTo>
                  <a:pt x="1141760" y="4420128"/>
                  <a:pt x="1146722" y="4425868"/>
                  <a:pt x="1152104" y="4434440"/>
                </a:cubicBezTo>
                <a:lnTo>
                  <a:pt x="1160492" y="4432193"/>
                </a:lnTo>
                <a:lnTo>
                  <a:pt x="1107534" y="4350528"/>
                </a:lnTo>
                <a:lnTo>
                  <a:pt x="1099268" y="4352962"/>
                </a:lnTo>
                <a:cubicBezTo>
                  <a:pt x="1100196" y="4354666"/>
                  <a:pt x="1101144" y="4356267"/>
                  <a:pt x="1102116" y="4357766"/>
                </a:cubicBezTo>
                <a:cubicBezTo>
                  <a:pt x="1107866" y="4366632"/>
                  <a:pt x="1110482" y="4373538"/>
                  <a:pt x="1109966" y="4378485"/>
                </a:cubicBezTo>
                <a:cubicBezTo>
                  <a:pt x="1109448" y="4383432"/>
                  <a:pt x="1106880" y="4387404"/>
                  <a:pt x="1102260" y="4390400"/>
                </a:cubicBezTo>
                <a:cubicBezTo>
                  <a:pt x="1095516" y="4394773"/>
                  <a:pt x="1084892" y="4399179"/>
                  <a:pt x="1070388" y="4403618"/>
                </a:cubicBezTo>
                <a:lnTo>
                  <a:pt x="894094" y="4457543"/>
                </a:lnTo>
                <a:lnTo>
                  <a:pt x="1042306" y="4249945"/>
                </a:lnTo>
                <a:close/>
                <a:moveTo>
                  <a:pt x="5089752" y="4112979"/>
                </a:moveTo>
                <a:lnTo>
                  <a:pt x="5035994" y="4194120"/>
                </a:lnTo>
                <a:lnTo>
                  <a:pt x="5041524" y="4200729"/>
                </a:lnTo>
                <a:cubicBezTo>
                  <a:pt x="5042716" y="4199199"/>
                  <a:pt x="5043806" y="4197689"/>
                  <a:pt x="5044792" y="4196200"/>
                </a:cubicBezTo>
                <a:cubicBezTo>
                  <a:pt x="5050628" y="4187391"/>
                  <a:pt x="5055918" y="4182237"/>
                  <a:pt x="5060660" y="4180737"/>
                </a:cubicBezTo>
                <a:cubicBezTo>
                  <a:pt x="5065404" y="4179238"/>
                  <a:pt x="5070070" y="4180009"/>
                  <a:pt x="5074660" y="4183050"/>
                </a:cubicBezTo>
                <a:cubicBezTo>
                  <a:pt x="5081360" y="4187489"/>
                  <a:pt x="5089638" y="4195473"/>
                  <a:pt x="5099496" y="4207003"/>
                </a:cubicBezTo>
                <a:lnTo>
                  <a:pt x="5219272" y="4347148"/>
                </a:lnTo>
                <a:lnTo>
                  <a:pt x="4969782" y="4294057"/>
                </a:lnTo>
                <a:lnTo>
                  <a:pt x="4927984" y="4357146"/>
                </a:lnTo>
                <a:lnTo>
                  <a:pt x="4933512" y="4363755"/>
                </a:lnTo>
                <a:cubicBezTo>
                  <a:pt x="4941612" y="4352339"/>
                  <a:pt x="4948886" y="4344795"/>
                  <a:pt x="4955336" y="4341124"/>
                </a:cubicBezTo>
                <a:cubicBezTo>
                  <a:pt x="4961784" y="4337453"/>
                  <a:pt x="4970334" y="4335663"/>
                  <a:pt x="4980984" y="4335757"/>
                </a:cubicBezTo>
                <a:lnTo>
                  <a:pt x="5123312" y="4502091"/>
                </a:lnTo>
                <a:cubicBezTo>
                  <a:pt x="5135984" y="4516914"/>
                  <a:pt x="5143860" y="4527934"/>
                  <a:pt x="5146934" y="4535148"/>
                </a:cubicBezTo>
                <a:cubicBezTo>
                  <a:pt x="5148888" y="4540013"/>
                  <a:pt x="5149296" y="4545729"/>
                  <a:pt x="5148160" y="4552296"/>
                </a:cubicBezTo>
                <a:cubicBezTo>
                  <a:pt x="5147428" y="4556632"/>
                  <a:pt x="5143900" y="4563845"/>
                  <a:pt x="5137572" y="4573935"/>
                </a:cubicBezTo>
                <a:lnTo>
                  <a:pt x="5142732" y="4581102"/>
                </a:lnTo>
                <a:lnTo>
                  <a:pt x="5195256" y="4501823"/>
                </a:lnTo>
                <a:lnTo>
                  <a:pt x="5189604" y="4495399"/>
                </a:lnTo>
                <a:cubicBezTo>
                  <a:pt x="5181174" y="4506238"/>
                  <a:pt x="5174742" y="4512376"/>
                  <a:pt x="5170308" y="4513813"/>
                </a:cubicBezTo>
                <a:cubicBezTo>
                  <a:pt x="5165876" y="4515250"/>
                  <a:pt x="5161300" y="4514406"/>
                  <a:pt x="5156586" y="4511283"/>
                </a:cubicBezTo>
                <a:cubicBezTo>
                  <a:pt x="5150260" y="4507091"/>
                  <a:pt x="5142250" y="4499374"/>
                  <a:pt x="5132558" y="4488133"/>
                </a:cubicBezTo>
                <a:lnTo>
                  <a:pt x="5005018" y="4339093"/>
                </a:lnTo>
                <a:lnTo>
                  <a:pt x="5273528" y="4396217"/>
                </a:lnTo>
                <a:lnTo>
                  <a:pt x="5277966" y="4389517"/>
                </a:lnTo>
                <a:lnTo>
                  <a:pt x="5109236" y="4192301"/>
                </a:lnTo>
                <a:cubicBezTo>
                  <a:pt x="5097432" y="4178589"/>
                  <a:pt x="5089930" y="4167816"/>
                  <a:pt x="5086730" y="4159983"/>
                </a:cubicBezTo>
                <a:cubicBezTo>
                  <a:pt x="5084526" y="4154416"/>
                  <a:pt x="5084052" y="4147855"/>
                  <a:pt x="5085312" y="4140297"/>
                </a:cubicBezTo>
                <a:cubicBezTo>
                  <a:pt x="5086162" y="4134970"/>
                  <a:pt x="5089446" y="4128129"/>
                  <a:pt x="5095160" y="4119775"/>
                </a:cubicBezTo>
                <a:close/>
                <a:moveTo>
                  <a:pt x="944038" y="4082580"/>
                </a:moveTo>
                <a:lnTo>
                  <a:pt x="935490" y="4084106"/>
                </a:lnTo>
                <a:cubicBezTo>
                  <a:pt x="940886" y="4094216"/>
                  <a:pt x="943888" y="4101343"/>
                  <a:pt x="944498" y="4105489"/>
                </a:cubicBezTo>
                <a:cubicBezTo>
                  <a:pt x="945108" y="4109634"/>
                  <a:pt x="944686" y="4113190"/>
                  <a:pt x="943234" y="4116159"/>
                </a:cubicBezTo>
                <a:cubicBezTo>
                  <a:pt x="941782" y="4119127"/>
                  <a:pt x="939348" y="4121522"/>
                  <a:pt x="935934" y="4123344"/>
                </a:cubicBezTo>
                <a:cubicBezTo>
                  <a:pt x="929108" y="4126988"/>
                  <a:pt x="917946" y="4130414"/>
                  <a:pt x="902452" y="4133623"/>
                </a:cubicBezTo>
                <a:lnTo>
                  <a:pt x="716542" y="4173129"/>
                </a:lnTo>
                <a:cubicBezTo>
                  <a:pt x="698202" y="4177013"/>
                  <a:pt x="684792" y="4178435"/>
                  <a:pt x="676308" y="4177396"/>
                </a:cubicBezTo>
                <a:cubicBezTo>
                  <a:pt x="670898" y="4176741"/>
                  <a:pt x="665534" y="4174121"/>
                  <a:pt x="660218" y="4169535"/>
                </a:cubicBezTo>
                <a:cubicBezTo>
                  <a:pt x="656750" y="4166831"/>
                  <a:pt x="651942" y="4160034"/>
                  <a:pt x="645794" y="4149145"/>
                </a:cubicBezTo>
                <a:lnTo>
                  <a:pt x="637034" y="4150278"/>
                </a:lnTo>
                <a:lnTo>
                  <a:pt x="695690" y="4260174"/>
                </a:lnTo>
                <a:lnTo>
                  <a:pt x="704132" y="4258451"/>
                </a:lnTo>
                <a:cubicBezTo>
                  <a:pt x="698824" y="4246607"/>
                  <a:pt x="695830" y="4238547"/>
                  <a:pt x="695150" y="4234271"/>
                </a:cubicBezTo>
                <a:cubicBezTo>
                  <a:pt x="694470" y="4229995"/>
                  <a:pt x="694840" y="4226422"/>
                  <a:pt x="696262" y="4223555"/>
                </a:cubicBezTo>
                <a:cubicBezTo>
                  <a:pt x="697684" y="4220687"/>
                  <a:pt x="700036" y="4218378"/>
                  <a:pt x="703318" y="4216626"/>
                </a:cubicBezTo>
                <a:cubicBezTo>
                  <a:pt x="707390" y="4214453"/>
                  <a:pt x="717964" y="4211509"/>
                  <a:pt x="735042" y="4207791"/>
                </a:cubicBezTo>
                <a:lnTo>
                  <a:pt x="920846" y="4168089"/>
                </a:lnTo>
                <a:cubicBezTo>
                  <a:pt x="940114" y="4164047"/>
                  <a:pt x="953000" y="4162273"/>
                  <a:pt x="959506" y="4162765"/>
                </a:cubicBezTo>
                <a:cubicBezTo>
                  <a:pt x="966010" y="4163258"/>
                  <a:pt x="972152" y="4165758"/>
                  <a:pt x="977932" y="4170264"/>
                </a:cubicBezTo>
                <a:cubicBezTo>
                  <a:pt x="982074" y="4173284"/>
                  <a:pt x="986322" y="4179029"/>
                  <a:pt x="990676" y="4187503"/>
                </a:cubicBezTo>
                <a:lnTo>
                  <a:pt x="999118" y="4185780"/>
                </a:lnTo>
                <a:close/>
                <a:moveTo>
                  <a:pt x="5192828" y="3880595"/>
                </a:moveTo>
                <a:lnTo>
                  <a:pt x="5189074" y="3887953"/>
                </a:lnTo>
                <a:cubicBezTo>
                  <a:pt x="5192464" y="3896700"/>
                  <a:pt x="5194212" y="3902605"/>
                  <a:pt x="5194320" y="3905667"/>
                </a:cubicBezTo>
                <a:cubicBezTo>
                  <a:pt x="5194430" y="3908730"/>
                  <a:pt x="5193672" y="3911852"/>
                  <a:pt x="5192048" y="3915034"/>
                </a:cubicBezTo>
                <a:cubicBezTo>
                  <a:pt x="5190424" y="3918216"/>
                  <a:pt x="5186462" y="3922709"/>
                  <a:pt x="5180158" y="3928515"/>
                </a:cubicBezTo>
                <a:cubicBezTo>
                  <a:pt x="5165608" y="3941642"/>
                  <a:pt x="5154984" y="3954768"/>
                  <a:pt x="5148288" y="3967893"/>
                </a:cubicBezTo>
                <a:cubicBezTo>
                  <a:pt x="5134016" y="3995865"/>
                  <a:pt x="5127816" y="4027663"/>
                  <a:pt x="5129690" y="4063288"/>
                </a:cubicBezTo>
                <a:cubicBezTo>
                  <a:pt x="5131564" y="4098913"/>
                  <a:pt x="5142396" y="4131716"/>
                  <a:pt x="5162186" y="4161696"/>
                </a:cubicBezTo>
                <a:cubicBezTo>
                  <a:pt x="5181976" y="4191676"/>
                  <a:pt x="5206586" y="4214174"/>
                  <a:pt x="5236016" y="4229190"/>
                </a:cubicBezTo>
                <a:cubicBezTo>
                  <a:pt x="5255240" y="4238997"/>
                  <a:pt x="5275468" y="4243721"/>
                  <a:pt x="5296704" y="4243362"/>
                </a:cubicBezTo>
                <a:cubicBezTo>
                  <a:pt x="5317940" y="4243002"/>
                  <a:pt x="5337494" y="4236688"/>
                  <a:pt x="5355364" y="4224420"/>
                </a:cubicBezTo>
                <a:cubicBezTo>
                  <a:pt x="5373236" y="4212152"/>
                  <a:pt x="5387786" y="4195015"/>
                  <a:pt x="5399014" y="4173008"/>
                </a:cubicBezTo>
                <a:cubicBezTo>
                  <a:pt x="5411664" y="4148218"/>
                  <a:pt x="5417050" y="4124150"/>
                  <a:pt x="5415176" y="4100805"/>
                </a:cubicBezTo>
                <a:cubicBezTo>
                  <a:pt x="5413304" y="4077461"/>
                  <a:pt x="5404488" y="4052579"/>
                  <a:pt x="5388728" y="4026159"/>
                </a:cubicBezTo>
                <a:lnTo>
                  <a:pt x="5383960" y="4035505"/>
                </a:lnTo>
                <a:cubicBezTo>
                  <a:pt x="5394770" y="4056560"/>
                  <a:pt x="5400616" y="4076376"/>
                  <a:pt x="5401496" y="4094953"/>
                </a:cubicBezTo>
                <a:cubicBezTo>
                  <a:pt x="5402378" y="4113531"/>
                  <a:pt x="5398116" y="4132033"/>
                  <a:pt x="5388716" y="4150460"/>
                </a:cubicBezTo>
                <a:cubicBezTo>
                  <a:pt x="5376268" y="4174853"/>
                  <a:pt x="5358368" y="4190698"/>
                  <a:pt x="5335014" y="4197997"/>
                </a:cubicBezTo>
                <a:cubicBezTo>
                  <a:pt x="5311658" y="4205294"/>
                  <a:pt x="5286922" y="4202281"/>
                  <a:pt x="5260806" y="4188956"/>
                </a:cubicBezTo>
                <a:cubicBezTo>
                  <a:pt x="5235220" y="4175902"/>
                  <a:pt x="5212670" y="4157714"/>
                  <a:pt x="5193158" y="4134392"/>
                </a:cubicBezTo>
                <a:cubicBezTo>
                  <a:pt x="5169494" y="4106111"/>
                  <a:pt x="5155158" y="4076408"/>
                  <a:pt x="5150154" y="4045284"/>
                </a:cubicBezTo>
                <a:cubicBezTo>
                  <a:pt x="5146226" y="4020891"/>
                  <a:pt x="5150316" y="3996829"/>
                  <a:pt x="5162422" y="3973100"/>
                </a:cubicBezTo>
                <a:cubicBezTo>
                  <a:pt x="5166954" y="3964217"/>
                  <a:pt x="5172372" y="3956790"/>
                  <a:pt x="5178678" y="3950818"/>
                </a:cubicBezTo>
                <a:cubicBezTo>
                  <a:pt x="5184984" y="3944845"/>
                  <a:pt x="5191640" y="3940640"/>
                  <a:pt x="5198648" y="3938201"/>
                </a:cubicBezTo>
                <a:cubicBezTo>
                  <a:pt x="5205658" y="3935762"/>
                  <a:pt x="5212886" y="3934938"/>
                  <a:pt x="5220334" y="3935731"/>
                </a:cubicBezTo>
                <a:cubicBezTo>
                  <a:pt x="5227784" y="3936524"/>
                  <a:pt x="5235652" y="3938618"/>
                  <a:pt x="5243946" y="3942014"/>
                </a:cubicBezTo>
                <a:lnTo>
                  <a:pt x="5266224" y="3952379"/>
                </a:lnTo>
                <a:lnTo>
                  <a:pt x="5269878" y="3945220"/>
                </a:lnTo>
                <a:close/>
                <a:moveTo>
                  <a:pt x="812180" y="3797593"/>
                </a:moveTo>
                <a:lnTo>
                  <a:pt x="803530" y="3798349"/>
                </a:lnTo>
                <a:cubicBezTo>
                  <a:pt x="808002" y="3808901"/>
                  <a:pt x="810390" y="3816253"/>
                  <a:pt x="810696" y="3820407"/>
                </a:cubicBezTo>
                <a:cubicBezTo>
                  <a:pt x="811000" y="3824561"/>
                  <a:pt x="810248" y="3828032"/>
                  <a:pt x="808440" y="3830819"/>
                </a:cubicBezTo>
                <a:cubicBezTo>
                  <a:pt x="806630" y="3833606"/>
                  <a:pt x="803944" y="3835755"/>
                  <a:pt x="800380" y="3837264"/>
                </a:cubicBezTo>
                <a:cubicBezTo>
                  <a:pt x="793256" y="3840284"/>
                  <a:pt x="781998" y="3842710"/>
                  <a:pt x="766612" y="3844542"/>
                </a:cubicBezTo>
                <a:lnTo>
                  <a:pt x="577362" y="3866543"/>
                </a:lnTo>
                <a:cubicBezTo>
                  <a:pt x="557478" y="3868827"/>
                  <a:pt x="543972" y="3869377"/>
                  <a:pt x="536844" y="3868195"/>
                </a:cubicBezTo>
                <a:cubicBezTo>
                  <a:pt x="531904" y="3867217"/>
                  <a:pt x="527040" y="3864510"/>
                  <a:pt x="522250" y="3860074"/>
                </a:cubicBezTo>
                <a:cubicBezTo>
                  <a:pt x="519096" y="3857208"/>
                  <a:pt x="515088" y="3850420"/>
                  <a:pt x="510228" y="3839710"/>
                </a:cubicBezTo>
                <a:lnTo>
                  <a:pt x="501490" y="3840261"/>
                </a:lnTo>
                <a:lnTo>
                  <a:pt x="547826" y="3949614"/>
                </a:lnTo>
                <a:lnTo>
                  <a:pt x="556128" y="3948035"/>
                </a:lnTo>
                <a:cubicBezTo>
                  <a:pt x="551280" y="3933926"/>
                  <a:pt x="549438" y="3924523"/>
                  <a:pt x="550600" y="3919828"/>
                </a:cubicBezTo>
                <a:cubicBezTo>
                  <a:pt x="551762" y="3915133"/>
                  <a:pt x="554948" y="3911682"/>
                  <a:pt x="560156" y="3909475"/>
                </a:cubicBezTo>
                <a:cubicBezTo>
                  <a:pt x="566458" y="3906804"/>
                  <a:pt x="577304" y="3904553"/>
                  <a:pt x="592692" y="3902720"/>
                </a:cubicBezTo>
                <a:lnTo>
                  <a:pt x="688708" y="3891857"/>
                </a:lnTo>
                <a:lnTo>
                  <a:pt x="743492" y="4021149"/>
                </a:lnTo>
                <a:lnTo>
                  <a:pt x="647564" y="4032217"/>
                </a:lnTo>
                <a:cubicBezTo>
                  <a:pt x="627406" y="4034616"/>
                  <a:pt x="613900" y="4035167"/>
                  <a:pt x="607046" y="4033868"/>
                </a:cubicBezTo>
                <a:cubicBezTo>
                  <a:pt x="602164" y="4033028"/>
                  <a:pt x="597328" y="4030389"/>
                  <a:pt x="592538" y="4025953"/>
                </a:cubicBezTo>
                <a:cubicBezTo>
                  <a:pt x="589384" y="4023087"/>
                  <a:pt x="585406" y="4016368"/>
                  <a:pt x="580602" y="4005795"/>
                </a:cubicBezTo>
                <a:lnTo>
                  <a:pt x="571778" y="4006140"/>
                </a:lnTo>
                <a:lnTo>
                  <a:pt x="617766" y="4114671"/>
                </a:lnTo>
                <a:lnTo>
                  <a:pt x="626328" y="4113709"/>
                </a:lnTo>
                <a:cubicBezTo>
                  <a:pt x="621482" y="4099599"/>
                  <a:pt x="619624" y="4090163"/>
                  <a:pt x="620758" y="4085399"/>
                </a:cubicBezTo>
                <a:cubicBezTo>
                  <a:pt x="621892" y="4080635"/>
                  <a:pt x="625062" y="4077150"/>
                  <a:pt x="630268" y="4074944"/>
                </a:cubicBezTo>
                <a:cubicBezTo>
                  <a:pt x="636298" y="4072389"/>
                  <a:pt x="647172" y="4070206"/>
                  <a:pt x="662892" y="4068394"/>
                </a:cubicBezTo>
                <a:lnTo>
                  <a:pt x="852054" y="4046187"/>
                </a:lnTo>
                <a:cubicBezTo>
                  <a:pt x="870198" y="4043995"/>
                  <a:pt x="883450" y="4043795"/>
                  <a:pt x="891806" y="4045588"/>
                </a:cubicBezTo>
                <a:cubicBezTo>
                  <a:pt x="897664" y="4046823"/>
                  <a:pt x="903424" y="4050121"/>
                  <a:pt x="909090" y="4055479"/>
                </a:cubicBezTo>
                <a:cubicBezTo>
                  <a:pt x="913120" y="4059267"/>
                  <a:pt x="917068" y="4065918"/>
                  <a:pt x="920938" y="4075431"/>
                </a:cubicBezTo>
                <a:lnTo>
                  <a:pt x="929588" y="4074675"/>
                </a:lnTo>
                <a:lnTo>
                  <a:pt x="882034" y="3962445"/>
                </a:lnTo>
                <a:lnTo>
                  <a:pt x="873558" y="3963612"/>
                </a:lnTo>
                <a:cubicBezTo>
                  <a:pt x="877970" y="3974026"/>
                  <a:pt x="880314" y="3981276"/>
                  <a:pt x="880592" y="3985362"/>
                </a:cubicBezTo>
                <a:cubicBezTo>
                  <a:pt x="880868" y="3989447"/>
                  <a:pt x="880102" y="3992883"/>
                  <a:pt x="878292" y="3995671"/>
                </a:cubicBezTo>
                <a:cubicBezTo>
                  <a:pt x="876482" y="3998458"/>
                  <a:pt x="873796" y="4000606"/>
                  <a:pt x="870234" y="4002116"/>
                </a:cubicBezTo>
                <a:cubicBezTo>
                  <a:pt x="862834" y="4005251"/>
                  <a:pt x="851606" y="4007746"/>
                  <a:pt x="836552" y="4009599"/>
                </a:cubicBezTo>
                <a:lnTo>
                  <a:pt x="759068" y="4018428"/>
                </a:lnTo>
                <a:lnTo>
                  <a:pt x="704546" y="3889753"/>
                </a:lnTo>
                <a:lnTo>
                  <a:pt x="781940" y="3880719"/>
                </a:lnTo>
                <a:cubicBezTo>
                  <a:pt x="800750" y="3878568"/>
                  <a:pt x="814040" y="3878271"/>
                  <a:pt x="821810" y="3879827"/>
                </a:cubicBezTo>
                <a:cubicBezTo>
                  <a:pt x="827610" y="3880926"/>
                  <a:pt x="833244" y="3884115"/>
                  <a:pt x="838714" y="3889394"/>
                </a:cubicBezTo>
                <a:cubicBezTo>
                  <a:pt x="842628" y="3892908"/>
                  <a:pt x="846462" y="3899285"/>
                  <a:pt x="850214" y="3908524"/>
                </a:cubicBezTo>
                <a:lnTo>
                  <a:pt x="858778" y="3907563"/>
                </a:lnTo>
                <a:close/>
                <a:moveTo>
                  <a:pt x="5283420" y="3649645"/>
                </a:moveTo>
                <a:lnTo>
                  <a:pt x="5206110" y="3852875"/>
                </a:lnTo>
                <a:lnTo>
                  <a:pt x="5212878" y="3858316"/>
                </a:lnTo>
                <a:lnTo>
                  <a:pt x="5214544" y="3853934"/>
                </a:lnTo>
                <a:cubicBezTo>
                  <a:pt x="5218620" y="3843223"/>
                  <a:pt x="5222852" y="3836593"/>
                  <a:pt x="5227246" y="3834045"/>
                </a:cubicBezTo>
                <a:cubicBezTo>
                  <a:pt x="5231638" y="3831496"/>
                  <a:pt x="5236478" y="3831227"/>
                  <a:pt x="5241764" y="3833238"/>
                </a:cubicBezTo>
                <a:cubicBezTo>
                  <a:pt x="5248996" y="3835990"/>
                  <a:pt x="5258760" y="3841932"/>
                  <a:pt x="5271048" y="3851066"/>
                </a:cubicBezTo>
                <a:lnTo>
                  <a:pt x="5422836" y="3965653"/>
                </a:lnTo>
                <a:cubicBezTo>
                  <a:pt x="5439102" y="3977731"/>
                  <a:pt x="5449372" y="3986734"/>
                  <a:pt x="5453646" y="3992659"/>
                </a:cubicBezTo>
                <a:cubicBezTo>
                  <a:pt x="5456588" y="3996644"/>
                  <a:pt x="5458254" y="4001895"/>
                  <a:pt x="5458640" y="4008412"/>
                </a:cubicBezTo>
                <a:cubicBezTo>
                  <a:pt x="5458882" y="4012803"/>
                  <a:pt x="5457076" y="4020476"/>
                  <a:pt x="5453228" y="4031432"/>
                </a:cubicBezTo>
                <a:lnTo>
                  <a:pt x="5459916" y="4037081"/>
                </a:lnTo>
                <a:lnTo>
                  <a:pt x="5543100" y="3818411"/>
                </a:lnTo>
                <a:lnTo>
                  <a:pt x="5474596" y="3761779"/>
                </a:lnTo>
                <a:lnTo>
                  <a:pt x="5471660" y="3769499"/>
                </a:lnTo>
                <a:cubicBezTo>
                  <a:pt x="5490524" y="3791485"/>
                  <a:pt x="5501648" y="3812475"/>
                  <a:pt x="5505028" y="3832471"/>
                </a:cubicBezTo>
                <a:cubicBezTo>
                  <a:pt x="5508408" y="3852467"/>
                  <a:pt x="5504940" y="3876027"/>
                  <a:pt x="5494620" y="3903152"/>
                </a:cubicBezTo>
                <a:lnTo>
                  <a:pt x="5485096" y="3928191"/>
                </a:lnTo>
                <a:cubicBezTo>
                  <a:pt x="5481498" y="3937650"/>
                  <a:pt x="5478276" y="3943191"/>
                  <a:pt x="5475428" y="3944815"/>
                </a:cubicBezTo>
                <a:cubicBezTo>
                  <a:pt x="5471324" y="3947235"/>
                  <a:pt x="5467464" y="3947757"/>
                  <a:pt x="5463846" y="3946381"/>
                </a:cubicBezTo>
                <a:cubicBezTo>
                  <a:pt x="5459116" y="3944581"/>
                  <a:pt x="5452734" y="3940641"/>
                  <a:pt x="5444698" y="3934558"/>
                </a:cubicBezTo>
                <a:lnTo>
                  <a:pt x="5361408" y="3871586"/>
                </a:lnTo>
                <a:lnTo>
                  <a:pt x="5371648" y="3844670"/>
                </a:lnTo>
                <a:cubicBezTo>
                  <a:pt x="5376834" y="3831037"/>
                  <a:pt x="5381104" y="3822431"/>
                  <a:pt x="5384456" y="3818849"/>
                </a:cubicBezTo>
                <a:cubicBezTo>
                  <a:pt x="5387808" y="3815268"/>
                  <a:pt x="5391756" y="3812948"/>
                  <a:pt x="5396300" y="3811890"/>
                </a:cubicBezTo>
                <a:cubicBezTo>
                  <a:pt x="5400842" y="3810831"/>
                  <a:pt x="5406104" y="3811440"/>
                  <a:pt x="5412086" y="3813715"/>
                </a:cubicBezTo>
                <a:cubicBezTo>
                  <a:pt x="5418206" y="3816043"/>
                  <a:pt x="5425102" y="3820100"/>
                  <a:pt x="5432774" y="3825884"/>
                </a:cubicBezTo>
                <a:lnTo>
                  <a:pt x="5435948" y="3817538"/>
                </a:lnTo>
                <a:lnTo>
                  <a:pt x="5344324" y="3749484"/>
                </a:lnTo>
                <a:lnTo>
                  <a:pt x="5341388" y="3757204"/>
                </a:lnTo>
                <a:cubicBezTo>
                  <a:pt x="5354638" y="3769251"/>
                  <a:pt x="5362536" y="3780615"/>
                  <a:pt x="5365082" y="3791296"/>
                </a:cubicBezTo>
                <a:cubicBezTo>
                  <a:pt x="5367626" y="3801978"/>
                  <a:pt x="5365300" y="3816777"/>
                  <a:pt x="5358104" y="3835695"/>
                </a:cubicBezTo>
                <a:lnTo>
                  <a:pt x="5348024" y="3862195"/>
                </a:lnTo>
                <a:lnTo>
                  <a:pt x="5248488" y="3787309"/>
                </a:lnTo>
                <a:lnTo>
                  <a:pt x="5262140" y="3751420"/>
                </a:lnTo>
                <a:cubicBezTo>
                  <a:pt x="5271294" y="3727355"/>
                  <a:pt x="5278392" y="3712461"/>
                  <a:pt x="5283436" y="3706736"/>
                </a:cubicBezTo>
                <a:cubicBezTo>
                  <a:pt x="5290214" y="3698965"/>
                  <a:pt x="5297702" y="3693931"/>
                  <a:pt x="5305900" y="3691636"/>
                </a:cubicBezTo>
                <a:cubicBezTo>
                  <a:pt x="5312284" y="3689924"/>
                  <a:pt x="5319162" y="3690470"/>
                  <a:pt x="5326534" y="3693275"/>
                </a:cubicBezTo>
                <a:cubicBezTo>
                  <a:pt x="5330846" y="3694915"/>
                  <a:pt x="5336016" y="3697439"/>
                  <a:pt x="5342044" y="3700847"/>
                </a:cubicBezTo>
                <a:lnTo>
                  <a:pt x="5344982" y="3693127"/>
                </a:lnTo>
                <a:close/>
                <a:moveTo>
                  <a:pt x="583318" y="3540119"/>
                </a:moveTo>
                <a:cubicBezTo>
                  <a:pt x="566648" y="3540363"/>
                  <a:pt x="550384" y="3542795"/>
                  <a:pt x="534522" y="3547415"/>
                </a:cubicBezTo>
                <a:cubicBezTo>
                  <a:pt x="513802" y="3553450"/>
                  <a:pt x="495834" y="3563876"/>
                  <a:pt x="480620" y="3578694"/>
                </a:cubicBezTo>
                <a:cubicBezTo>
                  <a:pt x="465404" y="3593511"/>
                  <a:pt x="455494" y="3611511"/>
                  <a:pt x="450890" y="3632694"/>
                </a:cubicBezTo>
                <a:cubicBezTo>
                  <a:pt x="446286" y="3653877"/>
                  <a:pt x="447440" y="3676328"/>
                  <a:pt x="454348" y="3700047"/>
                </a:cubicBezTo>
                <a:cubicBezTo>
                  <a:pt x="462130" y="3726768"/>
                  <a:pt x="474706" y="3747985"/>
                  <a:pt x="492070" y="3763699"/>
                </a:cubicBezTo>
                <a:cubicBezTo>
                  <a:pt x="509436" y="3779412"/>
                  <a:pt x="532910" y="3791486"/>
                  <a:pt x="562494" y="3799921"/>
                </a:cubicBezTo>
                <a:lnTo>
                  <a:pt x="559560" y="3789847"/>
                </a:lnTo>
                <a:cubicBezTo>
                  <a:pt x="537256" y="3781927"/>
                  <a:pt x="519418" y="3771506"/>
                  <a:pt x="506042" y="3758583"/>
                </a:cubicBezTo>
                <a:cubicBezTo>
                  <a:pt x="492668" y="3745659"/>
                  <a:pt x="483088" y="3729267"/>
                  <a:pt x="477302" y="3709405"/>
                </a:cubicBezTo>
                <a:cubicBezTo>
                  <a:pt x="469644" y="3683113"/>
                  <a:pt x="471818" y="3659306"/>
                  <a:pt x="483822" y="3637983"/>
                </a:cubicBezTo>
                <a:cubicBezTo>
                  <a:pt x="495824" y="3616661"/>
                  <a:pt x="515900" y="3601900"/>
                  <a:pt x="544050" y="3593701"/>
                </a:cubicBezTo>
                <a:cubicBezTo>
                  <a:pt x="571628" y="3585669"/>
                  <a:pt x="600514" y="3583456"/>
                  <a:pt x="630706" y="3587062"/>
                </a:cubicBezTo>
                <a:cubicBezTo>
                  <a:pt x="667322" y="3591434"/>
                  <a:pt x="698120" y="3603235"/>
                  <a:pt x="723098" y="3622467"/>
                </a:cubicBezTo>
                <a:cubicBezTo>
                  <a:pt x="742678" y="3637535"/>
                  <a:pt x="756194" y="3657858"/>
                  <a:pt x="763642" y="3683436"/>
                </a:cubicBezTo>
                <a:cubicBezTo>
                  <a:pt x="766432" y="3693009"/>
                  <a:pt x="767576" y="3702131"/>
                  <a:pt x="767080" y="3710802"/>
                </a:cubicBezTo>
                <a:cubicBezTo>
                  <a:pt x="766582" y="3719473"/>
                  <a:pt x="764618" y="3727098"/>
                  <a:pt x="761186" y="3733678"/>
                </a:cubicBezTo>
                <a:cubicBezTo>
                  <a:pt x="757756" y="3740258"/>
                  <a:pt x="753056" y="3745812"/>
                  <a:pt x="747090" y="3750340"/>
                </a:cubicBezTo>
                <a:cubicBezTo>
                  <a:pt x="741122" y="3754868"/>
                  <a:pt x="733956" y="3758738"/>
                  <a:pt x="725592" y="3761949"/>
                </a:cubicBezTo>
                <a:lnTo>
                  <a:pt x="702264" y="3769674"/>
                </a:lnTo>
                <a:lnTo>
                  <a:pt x="704512" y="3777390"/>
                </a:lnTo>
                <a:lnTo>
                  <a:pt x="804910" y="3771632"/>
                </a:lnTo>
                <a:lnTo>
                  <a:pt x="802600" y="3763701"/>
                </a:lnTo>
                <a:cubicBezTo>
                  <a:pt x="794136" y="3759656"/>
                  <a:pt x="788816" y="3756555"/>
                  <a:pt x="786638" y="3754399"/>
                </a:cubicBezTo>
                <a:cubicBezTo>
                  <a:pt x="784460" y="3752244"/>
                  <a:pt x="782872" y="3749451"/>
                  <a:pt x="781872" y="3746022"/>
                </a:cubicBezTo>
                <a:cubicBezTo>
                  <a:pt x="780874" y="3742592"/>
                  <a:pt x="780680" y="3736603"/>
                  <a:pt x="781290" y="3728055"/>
                </a:cubicBezTo>
                <a:cubicBezTo>
                  <a:pt x="782886" y="3708523"/>
                  <a:pt x="781624" y="3691684"/>
                  <a:pt x="777504" y="3677538"/>
                </a:cubicBezTo>
                <a:cubicBezTo>
                  <a:pt x="768722" y="3647389"/>
                  <a:pt x="751440" y="3619986"/>
                  <a:pt x="725658" y="3595330"/>
                </a:cubicBezTo>
                <a:cubicBezTo>
                  <a:pt x="699874" y="3570675"/>
                  <a:pt x="669504" y="3554215"/>
                  <a:pt x="634544" y="3545951"/>
                </a:cubicBezTo>
                <a:cubicBezTo>
                  <a:pt x="617064" y="3541820"/>
                  <a:pt x="599990" y="3539876"/>
                  <a:pt x="583318" y="3540119"/>
                </a:cubicBezTo>
                <a:close/>
                <a:moveTo>
                  <a:pt x="3055240" y="3528915"/>
                </a:moveTo>
                <a:cubicBezTo>
                  <a:pt x="2985650" y="3528915"/>
                  <a:pt x="2929238" y="3585327"/>
                  <a:pt x="2929238" y="3654914"/>
                </a:cubicBezTo>
                <a:cubicBezTo>
                  <a:pt x="2929240" y="3724503"/>
                  <a:pt x="2985652" y="3780915"/>
                  <a:pt x="3055240" y="3780915"/>
                </a:cubicBezTo>
                <a:cubicBezTo>
                  <a:pt x="3124826" y="3780914"/>
                  <a:pt x="3181238" y="3724502"/>
                  <a:pt x="3181238" y="3654915"/>
                </a:cubicBezTo>
                <a:cubicBezTo>
                  <a:pt x="3181238" y="3585327"/>
                  <a:pt x="3124828" y="3528915"/>
                  <a:pt x="3055240" y="3528915"/>
                </a:cubicBezTo>
                <a:close/>
                <a:moveTo>
                  <a:pt x="5330484" y="3440203"/>
                </a:moveTo>
                <a:lnTo>
                  <a:pt x="5328224" y="3448379"/>
                </a:lnTo>
                <a:cubicBezTo>
                  <a:pt x="5334142" y="3454339"/>
                  <a:pt x="5337762" y="3459123"/>
                  <a:pt x="5339080" y="3462730"/>
                </a:cubicBezTo>
                <a:cubicBezTo>
                  <a:pt x="5340400" y="3466337"/>
                  <a:pt x="5340484" y="3470221"/>
                  <a:pt x="5339332" y="3474381"/>
                </a:cubicBezTo>
                <a:cubicBezTo>
                  <a:pt x="5338660" y="3476819"/>
                  <a:pt x="5337828" y="3478983"/>
                  <a:pt x="5336844" y="3480873"/>
                </a:cubicBezTo>
                <a:cubicBezTo>
                  <a:pt x="5336318" y="3481654"/>
                  <a:pt x="5333256" y="3485748"/>
                  <a:pt x="5327656" y="3493156"/>
                </a:cubicBezTo>
                <a:cubicBezTo>
                  <a:pt x="5319528" y="3503570"/>
                  <a:pt x="5314418" y="3510882"/>
                  <a:pt x="5312328" y="3515091"/>
                </a:cubicBezTo>
                <a:cubicBezTo>
                  <a:pt x="5308768" y="3521827"/>
                  <a:pt x="5305876" y="3529211"/>
                  <a:pt x="5303656" y="3537244"/>
                </a:cubicBezTo>
                <a:cubicBezTo>
                  <a:pt x="5297072" y="3561056"/>
                  <a:pt x="5298922" y="3582568"/>
                  <a:pt x="5309206" y="3601779"/>
                </a:cubicBezTo>
                <a:cubicBezTo>
                  <a:pt x="5319490" y="3620990"/>
                  <a:pt x="5334816" y="3633411"/>
                  <a:pt x="5355186" y="3639043"/>
                </a:cubicBezTo>
                <a:cubicBezTo>
                  <a:pt x="5367952" y="3642573"/>
                  <a:pt x="5381058" y="3642645"/>
                  <a:pt x="5394500" y="3639259"/>
                </a:cubicBezTo>
                <a:cubicBezTo>
                  <a:pt x="5402640" y="3637185"/>
                  <a:pt x="5415846" y="3631031"/>
                  <a:pt x="5434116" y="3620796"/>
                </a:cubicBezTo>
                <a:cubicBezTo>
                  <a:pt x="5472188" y="3599822"/>
                  <a:pt x="5498108" y="3587610"/>
                  <a:pt x="5511878" y="3584160"/>
                </a:cubicBezTo>
                <a:cubicBezTo>
                  <a:pt x="5521140" y="3581934"/>
                  <a:pt x="5530648" y="3582169"/>
                  <a:pt x="5540404" y="3584866"/>
                </a:cubicBezTo>
                <a:cubicBezTo>
                  <a:pt x="5555466" y="3589031"/>
                  <a:pt x="5567422" y="3597586"/>
                  <a:pt x="5576272" y="3610533"/>
                </a:cubicBezTo>
                <a:cubicBezTo>
                  <a:pt x="5585124" y="3623480"/>
                  <a:pt x="5586950" y="3639349"/>
                  <a:pt x="5581756" y="3658141"/>
                </a:cubicBezTo>
                <a:cubicBezTo>
                  <a:pt x="5576162" y="3678367"/>
                  <a:pt x="5565464" y="3693050"/>
                  <a:pt x="5549656" y="3702191"/>
                </a:cubicBezTo>
                <a:cubicBezTo>
                  <a:pt x="5533850" y="3711332"/>
                  <a:pt x="5516120" y="3713185"/>
                  <a:pt x="5496468" y="3707752"/>
                </a:cubicBezTo>
                <a:cubicBezTo>
                  <a:pt x="5489584" y="3705848"/>
                  <a:pt x="5481044" y="3702947"/>
                  <a:pt x="5470850" y="3699047"/>
                </a:cubicBezTo>
                <a:lnTo>
                  <a:pt x="5468828" y="3706363"/>
                </a:lnTo>
                <a:lnTo>
                  <a:pt x="5570394" y="3760386"/>
                </a:lnTo>
                <a:lnTo>
                  <a:pt x="5572656" y="3752209"/>
                </a:lnTo>
                <a:cubicBezTo>
                  <a:pt x="5562488" y="3744303"/>
                  <a:pt x="5558576" y="3736118"/>
                  <a:pt x="5560916" y="3727655"/>
                </a:cubicBezTo>
                <a:cubicBezTo>
                  <a:pt x="5561946" y="3723925"/>
                  <a:pt x="5564310" y="3719560"/>
                  <a:pt x="5568008" y="3714561"/>
                </a:cubicBezTo>
                <a:cubicBezTo>
                  <a:pt x="5578698" y="3699913"/>
                  <a:pt x="5585864" y="3689078"/>
                  <a:pt x="5589504" y="3682055"/>
                </a:cubicBezTo>
                <a:cubicBezTo>
                  <a:pt x="5593144" y="3675032"/>
                  <a:pt x="5596154" y="3667217"/>
                  <a:pt x="5598534" y="3658611"/>
                </a:cubicBezTo>
                <a:cubicBezTo>
                  <a:pt x="5603332" y="3641253"/>
                  <a:pt x="5603952" y="3624208"/>
                  <a:pt x="5600396" y="3607475"/>
                </a:cubicBezTo>
                <a:cubicBezTo>
                  <a:pt x="5596838" y="3590741"/>
                  <a:pt x="5589220" y="3576552"/>
                  <a:pt x="5577538" y="3564907"/>
                </a:cubicBezTo>
                <a:cubicBezTo>
                  <a:pt x="5565856" y="3553262"/>
                  <a:pt x="5552628" y="3545397"/>
                  <a:pt x="5537854" y="3541312"/>
                </a:cubicBezTo>
                <a:cubicBezTo>
                  <a:pt x="5524800" y="3537703"/>
                  <a:pt x="5511628" y="3537458"/>
                  <a:pt x="5498334" y="3540577"/>
                </a:cubicBezTo>
                <a:cubicBezTo>
                  <a:pt x="5485042" y="3543696"/>
                  <a:pt x="5465138" y="3553132"/>
                  <a:pt x="5438624" y="3568886"/>
                </a:cubicBezTo>
                <a:cubicBezTo>
                  <a:pt x="5412112" y="3584640"/>
                  <a:pt x="5393478" y="3594235"/>
                  <a:pt x="5382722" y="3597669"/>
                </a:cubicBezTo>
                <a:cubicBezTo>
                  <a:pt x="5371968" y="3601104"/>
                  <a:pt x="5361570" y="3601433"/>
                  <a:pt x="5351528" y="3598657"/>
                </a:cubicBezTo>
                <a:cubicBezTo>
                  <a:pt x="5340052" y="3595484"/>
                  <a:pt x="5331228" y="3588026"/>
                  <a:pt x="5325056" y="3576283"/>
                </a:cubicBezTo>
                <a:cubicBezTo>
                  <a:pt x="5318884" y="3564540"/>
                  <a:pt x="5317860" y="3551209"/>
                  <a:pt x="5321984" y="3536290"/>
                </a:cubicBezTo>
                <a:cubicBezTo>
                  <a:pt x="5327180" y="3517499"/>
                  <a:pt x="5336888" y="3503892"/>
                  <a:pt x="5351106" y="3495470"/>
                </a:cubicBezTo>
                <a:cubicBezTo>
                  <a:pt x="5365324" y="3487048"/>
                  <a:pt x="5381112" y="3485237"/>
                  <a:pt x="5398468" y="3490036"/>
                </a:cubicBezTo>
                <a:cubicBezTo>
                  <a:pt x="5403776" y="3491503"/>
                  <a:pt x="5410654" y="3493713"/>
                  <a:pt x="5419102" y="3496667"/>
                </a:cubicBezTo>
                <a:lnTo>
                  <a:pt x="5421124" y="3489351"/>
                </a:lnTo>
                <a:close/>
                <a:moveTo>
                  <a:pt x="2469420" y="3243813"/>
                </a:moveTo>
                <a:cubicBezTo>
                  <a:pt x="2399832" y="3243813"/>
                  <a:pt x="2343418" y="3300224"/>
                  <a:pt x="2343418" y="3369813"/>
                </a:cubicBezTo>
                <a:cubicBezTo>
                  <a:pt x="2343420" y="3439400"/>
                  <a:pt x="2399830" y="3495812"/>
                  <a:pt x="2469420" y="3495812"/>
                </a:cubicBezTo>
                <a:cubicBezTo>
                  <a:pt x="2539006" y="3495813"/>
                  <a:pt x="2595418" y="3439401"/>
                  <a:pt x="2595420" y="3369813"/>
                </a:cubicBezTo>
                <a:cubicBezTo>
                  <a:pt x="2595420" y="3300224"/>
                  <a:pt x="2539008" y="3243812"/>
                  <a:pt x="2469420" y="3243813"/>
                </a:cubicBezTo>
                <a:close/>
                <a:moveTo>
                  <a:pt x="3595758" y="3157776"/>
                </a:moveTo>
                <a:cubicBezTo>
                  <a:pt x="3526170" y="3157775"/>
                  <a:pt x="3469758" y="3214187"/>
                  <a:pt x="3469756" y="3283776"/>
                </a:cubicBezTo>
                <a:cubicBezTo>
                  <a:pt x="3469756" y="3353364"/>
                  <a:pt x="3526170" y="3409776"/>
                  <a:pt x="3595758" y="3409776"/>
                </a:cubicBezTo>
                <a:cubicBezTo>
                  <a:pt x="3665344" y="3409776"/>
                  <a:pt x="3721756" y="3353364"/>
                  <a:pt x="3721758" y="3283775"/>
                </a:cubicBezTo>
                <a:cubicBezTo>
                  <a:pt x="3721758" y="3214188"/>
                  <a:pt x="3665346" y="3157776"/>
                  <a:pt x="3595758" y="3157776"/>
                </a:cubicBezTo>
                <a:close/>
                <a:moveTo>
                  <a:pt x="3006000" y="2826000"/>
                </a:moveTo>
                <a:cubicBezTo>
                  <a:pt x="3105412" y="2826000"/>
                  <a:pt x="3186000" y="2906589"/>
                  <a:pt x="3186000" y="3006000"/>
                </a:cubicBezTo>
                <a:cubicBezTo>
                  <a:pt x="3186000" y="3105411"/>
                  <a:pt x="3105412" y="3186000"/>
                  <a:pt x="3006000" y="3186000"/>
                </a:cubicBezTo>
                <a:cubicBezTo>
                  <a:pt x="2906590" y="3186000"/>
                  <a:pt x="2826000" y="3105411"/>
                  <a:pt x="2826000" y="3006000"/>
                </a:cubicBezTo>
                <a:cubicBezTo>
                  <a:pt x="2826000" y="2906589"/>
                  <a:pt x="2906590" y="2826000"/>
                  <a:pt x="3006000" y="2826000"/>
                </a:cubicBezTo>
                <a:close/>
                <a:moveTo>
                  <a:pt x="2412064" y="2599930"/>
                </a:moveTo>
                <a:cubicBezTo>
                  <a:pt x="2342476" y="2599930"/>
                  <a:pt x="2286066" y="2656341"/>
                  <a:pt x="2286066" y="2725930"/>
                </a:cubicBezTo>
                <a:cubicBezTo>
                  <a:pt x="2286066" y="2795518"/>
                  <a:pt x="2342478" y="2851930"/>
                  <a:pt x="2412066" y="2851931"/>
                </a:cubicBezTo>
                <a:cubicBezTo>
                  <a:pt x="2481654" y="2851930"/>
                  <a:pt x="2538066" y="2795518"/>
                  <a:pt x="2538064" y="2725930"/>
                </a:cubicBezTo>
                <a:cubicBezTo>
                  <a:pt x="2538066" y="2656342"/>
                  <a:pt x="2481654" y="2599931"/>
                  <a:pt x="2412064" y="2599930"/>
                </a:cubicBezTo>
                <a:close/>
                <a:moveTo>
                  <a:pt x="3185460" y="2584059"/>
                </a:moveTo>
                <a:lnTo>
                  <a:pt x="2791502" y="2748002"/>
                </a:lnTo>
                <a:lnTo>
                  <a:pt x="2733310" y="2635768"/>
                </a:lnTo>
                <a:lnTo>
                  <a:pt x="2678128" y="3060315"/>
                </a:lnTo>
                <a:lnTo>
                  <a:pt x="2546648" y="3054357"/>
                </a:lnTo>
                <a:lnTo>
                  <a:pt x="2903358" y="3327140"/>
                </a:lnTo>
                <a:lnTo>
                  <a:pt x="2860082" y="3394822"/>
                </a:lnTo>
                <a:lnTo>
                  <a:pt x="3235060" y="3238778"/>
                </a:lnTo>
                <a:lnTo>
                  <a:pt x="3284478" y="3334092"/>
                </a:lnTo>
                <a:lnTo>
                  <a:pt x="3336220" y="2936004"/>
                </a:lnTo>
                <a:lnTo>
                  <a:pt x="3466384" y="2941903"/>
                </a:lnTo>
                <a:lnTo>
                  <a:pt x="3124046" y="2680111"/>
                </a:lnTo>
                <a:close/>
                <a:moveTo>
                  <a:pt x="3541546" y="2508275"/>
                </a:moveTo>
                <a:cubicBezTo>
                  <a:pt x="3471960" y="2508274"/>
                  <a:pt x="3415548" y="2564688"/>
                  <a:pt x="3415548" y="2634275"/>
                </a:cubicBezTo>
                <a:cubicBezTo>
                  <a:pt x="3415546" y="2703863"/>
                  <a:pt x="3471958" y="2760275"/>
                  <a:pt x="3541548" y="2760275"/>
                </a:cubicBezTo>
                <a:cubicBezTo>
                  <a:pt x="3611136" y="2760275"/>
                  <a:pt x="3667548" y="2703862"/>
                  <a:pt x="3667548" y="2634276"/>
                </a:cubicBezTo>
                <a:cubicBezTo>
                  <a:pt x="3667548" y="2564687"/>
                  <a:pt x="3611136" y="2508275"/>
                  <a:pt x="3541546" y="2508275"/>
                </a:cubicBezTo>
                <a:close/>
                <a:moveTo>
                  <a:pt x="2952004" y="2227971"/>
                </a:moveTo>
                <a:cubicBezTo>
                  <a:pt x="2882416" y="2227972"/>
                  <a:pt x="2826004" y="2284384"/>
                  <a:pt x="2826000" y="2353972"/>
                </a:cubicBezTo>
                <a:cubicBezTo>
                  <a:pt x="2826004" y="2423561"/>
                  <a:pt x="2882416" y="2479971"/>
                  <a:pt x="2952002" y="2479971"/>
                </a:cubicBezTo>
                <a:cubicBezTo>
                  <a:pt x="3021588" y="2479971"/>
                  <a:pt x="3078002" y="2423560"/>
                  <a:pt x="3078004" y="2353972"/>
                </a:cubicBezTo>
                <a:cubicBezTo>
                  <a:pt x="3078002" y="2284383"/>
                  <a:pt x="3021590" y="2227971"/>
                  <a:pt x="2952004" y="2227971"/>
                </a:cubicBezTo>
                <a:close/>
                <a:moveTo>
                  <a:pt x="5231092" y="2188467"/>
                </a:moveTo>
                <a:cubicBezTo>
                  <a:pt x="5226312" y="2203019"/>
                  <a:pt x="5220076" y="2212044"/>
                  <a:pt x="5212386" y="2215543"/>
                </a:cubicBezTo>
                <a:cubicBezTo>
                  <a:pt x="5195152" y="2225408"/>
                  <a:pt x="5177024" y="2234692"/>
                  <a:pt x="5158000" y="2243395"/>
                </a:cubicBezTo>
                <a:cubicBezTo>
                  <a:pt x="5138800" y="2251425"/>
                  <a:pt x="5123816" y="2264232"/>
                  <a:pt x="5113050" y="2281817"/>
                </a:cubicBezTo>
                <a:cubicBezTo>
                  <a:pt x="5110646" y="2298223"/>
                  <a:pt x="5110658" y="2314406"/>
                  <a:pt x="5113088" y="2330363"/>
                </a:cubicBezTo>
                <a:cubicBezTo>
                  <a:pt x="5115418" y="2347632"/>
                  <a:pt x="5122128" y="2365924"/>
                  <a:pt x="5133216" y="2385238"/>
                </a:cubicBezTo>
                <a:cubicBezTo>
                  <a:pt x="5151902" y="2413128"/>
                  <a:pt x="5171496" y="2438180"/>
                  <a:pt x="5191998" y="2460395"/>
                </a:cubicBezTo>
                <a:cubicBezTo>
                  <a:pt x="5200336" y="2469533"/>
                  <a:pt x="5210102" y="2469807"/>
                  <a:pt x="5221296" y="2461216"/>
                </a:cubicBezTo>
                <a:cubicBezTo>
                  <a:pt x="5232612" y="2454909"/>
                  <a:pt x="5245766" y="2446912"/>
                  <a:pt x="5260760" y="2437225"/>
                </a:cubicBezTo>
                <a:cubicBezTo>
                  <a:pt x="5275766" y="2422271"/>
                  <a:pt x="5291792" y="2408168"/>
                  <a:pt x="5308840" y="2394917"/>
                </a:cubicBezTo>
                <a:cubicBezTo>
                  <a:pt x="5312476" y="2390394"/>
                  <a:pt x="5317406" y="2382879"/>
                  <a:pt x="5323630" y="2372371"/>
                </a:cubicBezTo>
                <a:cubicBezTo>
                  <a:pt x="5329852" y="2361864"/>
                  <a:pt x="5326502" y="2360525"/>
                  <a:pt x="5313576" y="2368356"/>
                </a:cubicBezTo>
                <a:cubicBezTo>
                  <a:pt x="5292104" y="2378550"/>
                  <a:pt x="5269604" y="2384599"/>
                  <a:pt x="5246070" y="2386503"/>
                </a:cubicBezTo>
                <a:cubicBezTo>
                  <a:pt x="5227062" y="2390083"/>
                  <a:pt x="5210792" y="2384561"/>
                  <a:pt x="5197266" y="2369936"/>
                </a:cubicBezTo>
                <a:cubicBezTo>
                  <a:pt x="5172880" y="2350362"/>
                  <a:pt x="5155640" y="2328237"/>
                  <a:pt x="5145544" y="2303560"/>
                </a:cubicBezTo>
                <a:cubicBezTo>
                  <a:pt x="5161122" y="2295219"/>
                  <a:pt x="5177304" y="2285382"/>
                  <a:pt x="5194096" y="2274050"/>
                </a:cubicBezTo>
                <a:cubicBezTo>
                  <a:pt x="5222408" y="2259877"/>
                  <a:pt x="5238464" y="2237497"/>
                  <a:pt x="5242264" y="2206909"/>
                </a:cubicBezTo>
                <a:close/>
                <a:moveTo>
                  <a:pt x="625260" y="2161811"/>
                </a:moveTo>
                <a:cubicBezTo>
                  <a:pt x="619094" y="2160765"/>
                  <a:pt x="611410" y="2162043"/>
                  <a:pt x="602210" y="2165644"/>
                </a:cubicBezTo>
                <a:cubicBezTo>
                  <a:pt x="583810" y="2172847"/>
                  <a:pt x="569560" y="2180418"/>
                  <a:pt x="559464" y="2188358"/>
                </a:cubicBezTo>
                <a:cubicBezTo>
                  <a:pt x="539608" y="2200035"/>
                  <a:pt x="521092" y="2217439"/>
                  <a:pt x="503916" y="2240572"/>
                </a:cubicBezTo>
                <a:cubicBezTo>
                  <a:pt x="537752" y="2242870"/>
                  <a:pt x="570298" y="2245386"/>
                  <a:pt x="601552" y="2248119"/>
                </a:cubicBezTo>
                <a:cubicBezTo>
                  <a:pt x="632808" y="2250853"/>
                  <a:pt x="656578" y="2236707"/>
                  <a:pt x="672860" y="2205680"/>
                </a:cubicBezTo>
                <a:cubicBezTo>
                  <a:pt x="664678" y="2190060"/>
                  <a:pt x="653462" y="2178806"/>
                  <a:pt x="639212" y="2171918"/>
                </a:cubicBezTo>
                <a:cubicBezTo>
                  <a:pt x="636078" y="2166225"/>
                  <a:pt x="631428" y="2162856"/>
                  <a:pt x="625260" y="2161811"/>
                </a:cubicBezTo>
                <a:close/>
                <a:moveTo>
                  <a:pt x="5283956" y="2124353"/>
                </a:moveTo>
                <a:lnTo>
                  <a:pt x="5284822" y="2124764"/>
                </a:lnTo>
                <a:lnTo>
                  <a:pt x="5285576" y="2125876"/>
                </a:lnTo>
                <a:close/>
                <a:moveTo>
                  <a:pt x="5305732" y="1997071"/>
                </a:moveTo>
                <a:cubicBezTo>
                  <a:pt x="5312800" y="2006990"/>
                  <a:pt x="5322904" y="2014319"/>
                  <a:pt x="5336050" y="2019061"/>
                </a:cubicBezTo>
                <a:cubicBezTo>
                  <a:pt x="5350554" y="2031972"/>
                  <a:pt x="5365844" y="2044143"/>
                  <a:pt x="5381918" y="2055574"/>
                </a:cubicBezTo>
                <a:cubicBezTo>
                  <a:pt x="5385804" y="2061498"/>
                  <a:pt x="5390656" y="2067162"/>
                  <a:pt x="5396472" y="2072566"/>
                </a:cubicBezTo>
                <a:lnTo>
                  <a:pt x="5404954" y="2079001"/>
                </a:lnTo>
                <a:lnTo>
                  <a:pt x="5378504" y="2075394"/>
                </a:lnTo>
                <a:cubicBezTo>
                  <a:pt x="5366186" y="2072535"/>
                  <a:pt x="5354044" y="2068520"/>
                  <a:pt x="5342082" y="2063349"/>
                </a:cubicBezTo>
                <a:cubicBezTo>
                  <a:pt x="5340072" y="2061671"/>
                  <a:pt x="5338768" y="2056011"/>
                  <a:pt x="5338172" y="2046369"/>
                </a:cubicBezTo>
                <a:cubicBezTo>
                  <a:pt x="5325808" y="2033711"/>
                  <a:pt x="5314184" y="2021047"/>
                  <a:pt x="5303296" y="2008376"/>
                </a:cubicBezTo>
                <a:cubicBezTo>
                  <a:pt x="5302304" y="2007904"/>
                  <a:pt x="5301286" y="2006796"/>
                  <a:pt x="5300240" y="2005050"/>
                </a:cubicBezTo>
                <a:lnTo>
                  <a:pt x="5297380" y="1998700"/>
                </a:lnTo>
                <a:close/>
                <a:moveTo>
                  <a:pt x="634068" y="1943073"/>
                </a:moveTo>
                <a:lnTo>
                  <a:pt x="633782" y="1944385"/>
                </a:lnTo>
                <a:cubicBezTo>
                  <a:pt x="633314" y="1947567"/>
                  <a:pt x="632848" y="1952827"/>
                  <a:pt x="632384" y="1960165"/>
                </a:cubicBezTo>
                <a:cubicBezTo>
                  <a:pt x="631460" y="1974842"/>
                  <a:pt x="631978" y="1986276"/>
                  <a:pt x="633944" y="1994468"/>
                </a:cubicBezTo>
                <a:cubicBezTo>
                  <a:pt x="631488" y="1996654"/>
                  <a:pt x="627352" y="1993489"/>
                  <a:pt x="621538" y="1984973"/>
                </a:cubicBezTo>
                <a:cubicBezTo>
                  <a:pt x="615724" y="1976458"/>
                  <a:pt x="616634" y="1968313"/>
                  <a:pt x="624264" y="1960538"/>
                </a:cubicBezTo>
                <a:close/>
                <a:moveTo>
                  <a:pt x="5335536" y="1932132"/>
                </a:moveTo>
                <a:cubicBezTo>
                  <a:pt x="5323920" y="1931922"/>
                  <a:pt x="5312792" y="1932848"/>
                  <a:pt x="5302156" y="1934912"/>
                </a:cubicBezTo>
                <a:cubicBezTo>
                  <a:pt x="5294988" y="1938048"/>
                  <a:pt x="5287650" y="1941615"/>
                  <a:pt x="5280144" y="1945615"/>
                </a:cubicBezTo>
                <a:cubicBezTo>
                  <a:pt x="5271648" y="1946604"/>
                  <a:pt x="5265766" y="1950567"/>
                  <a:pt x="5262496" y="1957503"/>
                </a:cubicBezTo>
                <a:cubicBezTo>
                  <a:pt x="5259228" y="1964439"/>
                  <a:pt x="5254372" y="1969858"/>
                  <a:pt x="5247930" y="1973761"/>
                </a:cubicBezTo>
                <a:cubicBezTo>
                  <a:pt x="5246428" y="1996729"/>
                  <a:pt x="5256592" y="2006275"/>
                  <a:pt x="5278418" y="2002398"/>
                </a:cubicBezTo>
                <a:lnTo>
                  <a:pt x="5279952" y="2002099"/>
                </a:lnTo>
                <a:lnTo>
                  <a:pt x="5274090" y="2028223"/>
                </a:lnTo>
                <a:cubicBezTo>
                  <a:pt x="5273152" y="2036829"/>
                  <a:pt x="5273250" y="2045263"/>
                  <a:pt x="5274380" y="2053525"/>
                </a:cubicBezTo>
                <a:cubicBezTo>
                  <a:pt x="5274056" y="2057693"/>
                  <a:pt x="5274608" y="2061470"/>
                  <a:pt x="5276036" y="2064855"/>
                </a:cubicBezTo>
                <a:cubicBezTo>
                  <a:pt x="5277466" y="2068239"/>
                  <a:pt x="5277056" y="2067948"/>
                  <a:pt x="5274812" y="2063982"/>
                </a:cubicBezTo>
                <a:cubicBezTo>
                  <a:pt x="5254918" y="2059468"/>
                  <a:pt x="5237340" y="2054641"/>
                  <a:pt x="5222080" y="2049502"/>
                </a:cubicBezTo>
                <a:cubicBezTo>
                  <a:pt x="5221446" y="2044595"/>
                  <a:pt x="5217580" y="2041337"/>
                  <a:pt x="5210478" y="2039727"/>
                </a:cubicBezTo>
                <a:cubicBezTo>
                  <a:pt x="5203378" y="2038117"/>
                  <a:pt x="5198230" y="2034674"/>
                  <a:pt x="5195034" y="2029399"/>
                </a:cubicBezTo>
                <a:cubicBezTo>
                  <a:pt x="5184840" y="2040819"/>
                  <a:pt x="5175316" y="2048658"/>
                  <a:pt x="5166462" y="2052917"/>
                </a:cubicBezTo>
                <a:cubicBezTo>
                  <a:pt x="5145698" y="2058442"/>
                  <a:pt x="5141508" y="2069940"/>
                  <a:pt x="5153892" y="2087411"/>
                </a:cubicBezTo>
                <a:cubicBezTo>
                  <a:pt x="5166316" y="2100530"/>
                  <a:pt x="5178032" y="2110743"/>
                  <a:pt x="5189044" y="2118051"/>
                </a:cubicBezTo>
                <a:lnTo>
                  <a:pt x="5193318" y="2120565"/>
                </a:lnTo>
                <a:lnTo>
                  <a:pt x="5185888" y="2118490"/>
                </a:lnTo>
                <a:cubicBezTo>
                  <a:pt x="5132818" y="2110530"/>
                  <a:pt x="5079696" y="2107594"/>
                  <a:pt x="5026522" y="2109682"/>
                </a:cubicBezTo>
                <a:cubicBezTo>
                  <a:pt x="5019092" y="2109488"/>
                  <a:pt x="5011066" y="2112586"/>
                  <a:pt x="5002446" y="2118977"/>
                </a:cubicBezTo>
                <a:cubicBezTo>
                  <a:pt x="4993644" y="2120226"/>
                  <a:pt x="4988024" y="2124211"/>
                  <a:pt x="4985584" y="2130932"/>
                </a:cubicBezTo>
                <a:cubicBezTo>
                  <a:pt x="4983146" y="2137652"/>
                  <a:pt x="4977416" y="2143746"/>
                  <a:pt x="4968392" y="2149211"/>
                </a:cubicBezTo>
                <a:cubicBezTo>
                  <a:pt x="4981896" y="2162952"/>
                  <a:pt x="4994078" y="2169023"/>
                  <a:pt x="5004944" y="2167425"/>
                </a:cubicBezTo>
                <a:cubicBezTo>
                  <a:pt x="5015808" y="2165827"/>
                  <a:pt x="5026104" y="2165858"/>
                  <a:pt x="5035834" y="2167519"/>
                </a:cubicBezTo>
                <a:cubicBezTo>
                  <a:pt x="5090830" y="2166861"/>
                  <a:pt x="5146780" y="2170604"/>
                  <a:pt x="5203682" y="2178748"/>
                </a:cubicBezTo>
                <a:cubicBezTo>
                  <a:pt x="5237200" y="2182832"/>
                  <a:pt x="5268382" y="2193839"/>
                  <a:pt x="5297228" y="2211769"/>
                </a:cubicBezTo>
                <a:lnTo>
                  <a:pt x="5327092" y="2217176"/>
                </a:lnTo>
                <a:cubicBezTo>
                  <a:pt x="5338580" y="2205409"/>
                  <a:pt x="5345618" y="2189582"/>
                  <a:pt x="5348206" y="2169695"/>
                </a:cubicBezTo>
                <a:cubicBezTo>
                  <a:pt x="5339652" y="2157903"/>
                  <a:pt x="5330356" y="2151411"/>
                  <a:pt x="5320314" y="2150217"/>
                </a:cubicBezTo>
                <a:cubicBezTo>
                  <a:pt x="5315294" y="2149620"/>
                  <a:pt x="5310914" y="2148257"/>
                  <a:pt x="5307174" y="2146126"/>
                </a:cubicBezTo>
                <a:lnTo>
                  <a:pt x="5298260" y="2137797"/>
                </a:lnTo>
                <a:lnTo>
                  <a:pt x="5306392" y="2138100"/>
                </a:lnTo>
                <a:cubicBezTo>
                  <a:pt x="5309478" y="2137520"/>
                  <a:pt x="5312792" y="2136251"/>
                  <a:pt x="5316336" y="2134295"/>
                </a:cubicBezTo>
                <a:cubicBezTo>
                  <a:pt x="5327616" y="2134625"/>
                  <a:pt x="5334814" y="2129977"/>
                  <a:pt x="5337928" y="2120351"/>
                </a:cubicBezTo>
                <a:lnTo>
                  <a:pt x="5344028" y="2094459"/>
                </a:lnTo>
                <a:lnTo>
                  <a:pt x="5354774" y="2101849"/>
                </a:lnTo>
                <a:cubicBezTo>
                  <a:pt x="5358856" y="2104217"/>
                  <a:pt x="5362974" y="2106171"/>
                  <a:pt x="5367132" y="2107712"/>
                </a:cubicBezTo>
                <a:cubicBezTo>
                  <a:pt x="5370016" y="2114401"/>
                  <a:pt x="5377276" y="2119729"/>
                  <a:pt x="5388912" y="2123695"/>
                </a:cubicBezTo>
                <a:cubicBezTo>
                  <a:pt x="5400374" y="2129930"/>
                  <a:pt x="5413380" y="2135921"/>
                  <a:pt x="5427932" y="2141666"/>
                </a:cubicBezTo>
                <a:cubicBezTo>
                  <a:pt x="5441716" y="2152286"/>
                  <a:pt x="5457880" y="2159031"/>
                  <a:pt x="5476426" y="2161902"/>
                </a:cubicBezTo>
                <a:cubicBezTo>
                  <a:pt x="5488592" y="2162542"/>
                  <a:pt x="5495486" y="2155548"/>
                  <a:pt x="5497112" y="2140921"/>
                </a:cubicBezTo>
                <a:lnTo>
                  <a:pt x="5504234" y="2091852"/>
                </a:lnTo>
                <a:cubicBezTo>
                  <a:pt x="5503548" y="2086367"/>
                  <a:pt x="5502456" y="2079987"/>
                  <a:pt x="5500966" y="2072715"/>
                </a:cubicBezTo>
                <a:cubicBezTo>
                  <a:pt x="5486600" y="2062346"/>
                  <a:pt x="5472578" y="2053254"/>
                  <a:pt x="5458898" y="2045440"/>
                </a:cubicBezTo>
                <a:cubicBezTo>
                  <a:pt x="5444594" y="2034311"/>
                  <a:pt x="5428880" y="2023885"/>
                  <a:pt x="5411764" y="2014164"/>
                </a:cubicBezTo>
                <a:cubicBezTo>
                  <a:pt x="5384568" y="2000968"/>
                  <a:pt x="5358734" y="1987905"/>
                  <a:pt x="5334260" y="1974973"/>
                </a:cubicBezTo>
                <a:cubicBezTo>
                  <a:pt x="5334476" y="1973766"/>
                  <a:pt x="5339036" y="1972349"/>
                  <a:pt x="5347944" y="1970721"/>
                </a:cubicBezTo>
                <a:cubicBezTo>
                  <a:pt x="5360188" y="1966190"/>
                  <a:pt x="5373822" y="1961582"/>
                  <a:pt x="5388848" y="1956897"/>
                </a:cubicBezTo>
                <a:cubicBezTo>
                  <a:pt x="5381642" y="1949337"/>
                  <a:pt x="5374542" y="1942711"/>
                  <a:pt x="5367548" y="1937017"/>
                </a:cubicBezTo>
                <a:cubicBezTo>
                  <a:pt x="5356808" y="1935236"/>
                  <a:pt x="5346138" y="1933608"/>
                  <a:pt x="5335536" y="1932132"/>
                </a:cubicBezTo>
                <a:close/>
                <a:moveTo>
                  <a:pt x="5506238" y="1889542"/>
                </a:moveTo>
                <a:cubicBezTo>
                  <a:pt x="5492206" y="1893570"/>
                  <a:pt x="5483412" y="1902684"/>
                  <a:pt x="5479856" y="1916883"/>
                </a:cubicBezTo>
                <a:cubicBezTo>
                  <a:pt x="5476778" y="1936084"/>
                  <a:pt x="5468118" y="1951093"/>
                  <a:pt x="5453874" y="1961912"/>
                </a:cubicBezTo>
                <a:cubicBezTo>
                  <a:pt x="5448488" y="1966808"/>
                  <a:pt x="5441732" y="1967463"/>
                  <a:pt x="5433604" y="1963875"/>
                </a:cubicBezTo>
                <a:cubicBezTo>
                  <a:pt x="5425480" y="1960288"/>
                  <a:pt x="5416456" y="1957676"/>
                  <a:pt x="5406536" y="1956038"/>
                </a:cubicBezTo>
                <a:cubicBezTo>
                  <a:pt x="5393724" y="1958175"/>
                  <a:pt x="5390790" y="1962090"/>
                  <a:pt x="5397732" y="1967782"/>
                </a:cubicBezTo>
                <a:cubicBezTo>
                  <a:pt x="5404674" y="1973474"/>
                  <a:pt x="5408644" y="1978583"/>
                  <a:pt x="5409642" y="1983111"/>
                </a:cubicBezTo>
                <a:cubicBezTo>
                  <a:pt x="5414332" y="1986042"/>
                  <a:pt x="5416932" y="1990819"/>
                  <a:pt x="5417446" y="1997441"/>
                </a:cubicBezTo>
                <a:cubicBezTo>
                  <a:pt x="5417958" y="2004063"/>
                  <a:pt x="5422006" y="2008966"/>
                  <a:pt x="5429586" y="2012150"/>
                </a:cubicBezTo>
                <a:cubicBezTo>
                  <a:pt x="5433290" y="2016180"/>
                  <a:pt x="5437758" y="2018151"/>
                  <a:pt x="5442988" y="2018063"/>
                </a:cubicBezTo>
                <a:cubicBezTo>
                  <a:pt x="5448220" y="2017975"/>
                  <a:pt x="5449636" y="2019800"/>
                  <a:pt x="5447232" y="2023539"/>
                </a:cubicBezTo>
                <a:cubicBezTo>
                  <a:pt x="5465144" y="2037911"/>
                  <a:pt x="5481942" y="2038278"/>
                  <a:pt x="5497624" y="2024640"/>
                </a:cubicBezTo>
                <a:cubicBezTo>
                  <a:pt x="5508260" y="2018836"/>
                  <a:pt x="5514088" y="2011110"/>
                  <a:pt x="5515104" y="2001459"/>
                </a:cubicBezTo>
                <a:cubicBezTo>
                  <a:pt x="5516120" y="1991809"/>
                  <a:pt x="5519720" y="1981668"/>
                  <a:pt x="5525900" y="1971038"/>
                </a:cubicBezTo>
                <a:cubicBezTo>
                  <a:pt x="5520636" y="1965243"/>
                  <a:pt x="5518110" y="1959118"/>
                  <a:pt x="5518318" y="1952662"/>
                </a:cubicBezTo>
                <a:cubicBezTo>
                  <a:pt x="5521408" y="1932211"/>
                  <a:pt x="5517382" y="1911171"/>
                  <a:pt x="5506238" y="1889542"/>
                </a:cubicBezTo>
                <a:close/>
                <a:moveTo>
                  <a:pt x="665384" y="1819566"/>
                </a:moveTo>
                <a:cubicBezTo>
                  <a:pt x="658276" y="1819800"/>
                  <a:pt x="650686" y="1821318"/>
                  <a:pt x="642612" y="1824119"/>
                </a:cubicBezTo>
                <a:cubicBezTo>
                  <a:pt x="610316" y="1835324"/>
                  <a:pt x="592164" y="1855953"/>
                  <a:pt x="588160" y="1886006"/>
                </a:cubicBezTo>
                <a:cubicBezTo>
                  <a:pt x="580486" y="1902286"/>
                  <a:pt x="573220" y="1917480"/>
                  <a:pt x="566362" y="1931590"/>
                </a:cubicBezTo>
                <a:cubicBezTo>
                  <a:pt x="559504" y="1945700"/>
                  <a:pt x="549048" y="1945950"/>
                  <a:pt x="534994" y="1932339"/>
                </a:cubicBezTo>
                <a:cubicBezTo>
                  <a:pt x="487726" y="1900023"/>
                  <a:pt x="453584" y="1909366"/>
                  <a:pt x="432566" y="1960368"/>
                </a:cubicBezTo>
                <a:lnTo>
                  <a:pt x="421852" y="1972250"/>
                </a:lnTo>
                <a:cubicBezTo>
                  <a:pt x="422728" y="1983846"/>
                  <a:pt x="426308" y="1988489"/>
                  <a:pt x="432592" y="1986179"/>
                </a:cubicBezTo>
                <a:cubicBezTo>
                  <a:pt x="438876" y="1983868"/>
                  <a:pt x="445862" y="1986501"/>
                  <a:pt x="453548" y="1994077"/>
                </a:cubicBezTo>
                <a:cubicBezTo>
                  <a:pt x="462250" y="1978765"/>
                  <a:pt x="477060" y="1975461"/>
                  <a:pt x="497980" y="1984165"/>
                </a:cubicBezTo>
                <a:cubicBezTo>
                  <a:pt x="518896" y="1992869"/>
                  <a:pt x="533152" y="2002717"/>
                  <a:pt x="540744" y="2013709"/>
                </a:cubicBezTo>
                <a:lnTo>
                  <a:pt x="530112" y="2141928"/>
                </a:lnTo>
                <a:cubicBezTo>
                  <a:pt x="555966" y="2131828"/>
                  <a:pt x="574930" y="2116104"/>
                  <a:pt x="587004" y="2094756"/>
                </a:cubicBezTo>
                <a:cubicBezTo>
                  <a:pt x="599080" y="2073408"/>
                  <a:pt x="609556" y="2058673"/>
                  <a:pt x="618436" y="2050552"/>
                </a:cubicBezTo>
                <a:cubicBezTo>
                  <a:pt x="639412" y="2059652"/>
                  <a:pt x="647508" y="2079365"/>
                  <a:pt x="642726" y="2109689"/>
                </a:cubicBezTo>
                <a:cubicBezTo>
                  <a:pt x="637944" y="2140013"/>
                  <a:pt x="653804" y="2159222"/>
                  <a:pt x="690308" y="2167316"/>
                </a:cubicBezTo>
                <a:cubicBezTo>
                  <a:pt x="699586" y="2152018"/>
                  <a:pt x="705242" y="2137409"/>
                  <a:pt x="707276" y="2123487"/>
                </a:cubicBezTo>
                <a:cubicBezTo>
                  <a:pt x="709308" y="2109565"/>
                  <a:pt x="716244" y="2110251"/>
                  <a:pt x="728080" y="2125542"/>
                </a:cubicBezTo>
                <a:cubicBezTo>
                  <a:pt x="817676" y="2191580"/>
                  <a:pt x="910294" y="2249227"/>
                  <a:pt x="1005930" y="2298484"/>
                </a:cubicBezTo>
                <a:cubicBezTo>
                  <a:pt x="978866" y="2232350"/>
                  <a:pt x="936704" y="2183093"/>
                  <a:pt x="879444" y="2150714"/>
                </a:cubicBezTo>
                <a:cubicBezTo>
                  <a:pt x="822184" y="2118335"/>
                  <a:pt x="773734" y="2084429"/>
                  <a:pt x="734092" y="2048997"/>
                </a:cubicBezTo>
                <a:cubicBezTo>
                  <a:pt x="749142" y="2038601"/>
                  <a:pt x="756282" y="2022230"/>
                  <a:pt x="755512" y="1999882"/>
                </a:cubicBezTo>
                <a:cubicBezTo>
                  <a:pt x="754740" y="1977534"/>
                  <a:pt x="739220" y="1966797"/>
                  <a:pt x="708944" y="1967671"/>
                </a:cubicBezTo>
                <a:cubicBezTo>
                  <a:pt x="698016" y="1979005"/>
                  <a:pt x="689852" y="1985684"/>
                  <a:pt x="684456" y="1987708"/>
                </a:cubicBezTo>
                <a:cubicBezTo>
                  <a:pt x="679060" y="1989731"/>
                  <a:pt x="680696" y="1983299"/>
                  <a:pt x="689364" y="1968411"/>
                </a:cubicBezTo>
                <a:cubicBezTo>
                  <a:pt x="690152" y="1947779"/>
                  <a:pt x="694988" y="1928455"/>
                  <a:pt x="703868" y="1910438"/>
                </a:cubicBezTo>
                <a:cubicBezTo>
                  <a:pt x="712748" y="1892420"/>
                  <a:pt x="716896" y="1872981"/>
                  <a:pt x="716308" y="1852119"/>
                </a:cubicBezTo>
                <a:cubicBezTo>
                  <a:pt x="703684" y="1829715"/>
                  <a:pt x="686708" y="1818864"/>
                  <a:pt x="665384" y="1819566"/>
                </a:cubicBezTo>
                <a:close/>
                <a:moveTo>
                  <a:pt x="5136056" y="1818498"/>
                </a:moveTo>
                <a:cubicBezTo>
                  <a:pt x="5120384" y="1817032"/>
                  <a:pt x="5108338" y="1823628"/>
                  <a:pt x="5099920" y="1838287"/>
                </a:cubicBezTo>
                <a:cubicBezTo>
                  <a:pt x="5108128" y="1844145"/>
                  <a:pt x="5107224" y="1847197"/>
                  <a:pt x="5097212" y="1847444"/>
                </a:cubicBezTo>
                <a:cubicBezTo>
                  <a:pt x="5084062" y="1860069"/>
                  <a:pt x="5069570" y="1869029"/>
                  <a:pt x="5053736" y="1874325"/>
                </a:cubicBezTo>
                <a:cubicBezTo>
                  <a:pt x="5040584" y="1878430"/>
                  <a:pt x="5028400" y="1884318"/>
                  <a:pt x="5017180" y="1891986"/>
                </a:cubicBezTo>
                <a:cubicBezTo>
                  <a:pt x="5005962" y="1899655"/>
                  <a:pt x="4995176" y="1902848"/>
                  <a:pt x="4984820" y="1901566"/>
                </a:cubicBezTo>
                <a:cubicBezTo>
                  <a:pt x="4967928" y="1903661"/>
                  <a:pt x="4951262" y="1909377"/>
                  <a:pt x="4934822" y="1918714"/>
                </a:cubicBezTo>
                <a:cubicBezTo>
                  <a:pt x="4933296" y="1929309"/>
                  <a:pt x="4928844" y="1937700"/>
                  <a:pt x="4921464" y="1943887"/>
                </a:cubicBezTo>
                <a:cubicBezTo>
                  <a:pt x="4914084" y="1950074"/>
                  <a:pt x="4908500" y="1959131"/>
                  <a:pt x="4904712" y="1971060"/>
                </a:cubicBezTo>
                <a:cubicBezTo>
                  <a:pt x="4906958" y="1980177"/>
                  <a:pt x="4910380" y="1983483"/>
                  <a:pt x="4914980" y="1980980"/>
                </a:cubicBezTo>
                <a:lnTo>
                  <a:pt x="4916278" y="1979707"/>
                </a:lnTo>
                <a:lnTo>
                  <a:pt x="4920972" y="1988665"/>
                </a:lnTo>
                <a:cubicBezTo>
                  <a:pt x="4928306" y="1999054"/>
                  <a:pt x="4937316" y="2001799"/>
                  <a:pt x="4947996" y="1996901"/>
                </a:cubicBezTo>
                <a:cubicBezTo>
                  <a:pt x="4962240" y="1990370"/>
                  <a:pt x="4974838" y="1985537"/>
                  <a:pt x="4985790" y="1982400"/>
                </a:cubicBezTo>
                <a:lnTo>
                  <a:pt x="5095748" y="1919297"/>
                </a:lnTo>
                <a:cubicBezTo>
                  <a:pt x="5101764" y="1916925"/>
                  <a:pt x="5106992" y="1912927"/>
                  <a:pt x="5111436" y="1907302"/>
                </a:cubicBezTo>
                <a:cubicBezTo>
                  <a:pt x="5125948" y="1899699"/>
                  <a:pt x="5138108" y="1887424"/>
                  <a:pt x="5147914" y="1870476"/>
                </a:cubicBezTo>
                <a:cubicBezTo>
                  <a:pt x="5151290" y="1853193"/>
                  <a:pt x="5147336" y="1835867"/>
                  <a:pt x="5136056" y="1818498"/>
                </a:cubicBezTo>
                <a:close/>
                <a:moveTo>
                  <a:pt x="5243182" y="1748828"/>
                </a:moveTo>
                <a:cubicBezTo>
                  <a:pt x="5234448" y="1745756"/>
                  <a:pt x="5225276" y="1749091"/>
                  <a:pt x="5215660" y="1758832"/>
                </a:cubicBezTo>
                <a:cubicBezTo>
                  <a:pt x="5217014" y="1767060"/>
                  <a:pt x="5218744" y="1774373"/>
                  <a:pt x="5220848" y="1780773"/>
                </a:cubicBezTo>
                <a:cubicBezTo>
                  <a:pt x="5223200" y="1789650"/>
                  <a:pt x="5225650" y="1799099"/>
                  <a:pt x="5228194" y="1809121"/>
                </a:cubicBezTo>
                <a:cubicBezTo>
                  <a:pt x="5236020" y="1808574"/>
                  <a:pt x="5238560" y="1809091"/>
                  <a:pt x="5235814" y="1810671"/>
                </a:cubicBezTo>
                <a:cubicBezTo>
                  <a:pt x="5201686" y="1826687"/>
                  <a:pt x="5182920" y="1853497"/>
                  <a:pt x="5179520" y="1891100"/>
                </a:cubicBezTo>
                <a:cubicBezTo>
                  <a:pt x="5178312" y="1893017"/>
                  <a:pt x="5177564" y="1894864"/>
                  <a:pt x="5177280" y="1896642"/>
                </a:cubicBezTo>
                <a:lnTo>
                  <a:pt x="5177710" y="1900726"/>
                </a:lnTo>
                <a:lnTo>
                  <a:pt x="5176026" y="1898260"/>
                </a:lnTo>
                <a:cubicBezTo>
                  <a:pt x="5174936" y="1896111"/>
                  <a:pt x="5173810" y="1893354"/>
                  <a:pt x="5172646" y="1889989"/>
                </a:cubicBezTo>
                <a:cubicBezTo>
                  <a:pt x="5170320" y="1883260"/>
                  <a:pt x="5164996" y="1885009"/>
                  <a:pt x="5156678" y="1895236"/>
                </a:cubicBezTo>
                <a:cubicBezTo>
                  <a:pt x="5149486" y="1904001"/>
                  <a:pt x="5147666" y="1912954"/>
                  <a:pt x="5151220" y="1922096"/>
                </a:cubicBezTo>
                <a:cubicBezTo>
                  <a:pt x="5147098" y="1935117"/>
                  <a:pt x="5149322" y="1947204"/>
                  <a:pt x="5157894" y="1958359"/>
                </a:cubicBezTo>
                <a:cubicBezTo>
                  <a:pt x="5166466" y="1969514"/>
                  <a:pt x="5175302" y="1980320"/>
                  <a:pt x="5184404" y="1990779"/>
                </a:cubicBezTo>
                <a:cubicBezTo>
                  <a:pt x="5209078" y="1985705"/>
                  <a:pt x="5221928" y="1970493"/>
                  <a:pt x="5222950" y="1945141"/>
                </a:cubicBezTo>
                <a:cubicBezTo>
                  <a:pt x="5223758" y="1937942"/>
                  <a:pt x="5225256" y="1929861"/>
                  <a:pt x="5227444" y="1920897"/>
                </a:cubicBezTo>
                <a:cubicBezTo>
                  <a:pt x="5221248" y="1906324"/>
                  <a:pt x="5221588" y="1895925"/>
                  <a:pt x="5228466" y="1889698"/>
                </a:cubicBezTo>
                <a:lnTo>
                  <a:pt x="5231908" y="1887860"/>
                </a:lnTo>
                <a:lnTo>
                  <a:pt x="5232240" y="1889477"/>
                </a:lnTo>
                <a:cubicBezTo>
                  <a:pt x="5233766" y="1891870"/>
                  <a:pt x="5237756" y="1891110"/>
                  <a:pt x="5244214" y="1887199"/>
                </a:cubicBezTo>
                <a:cubicBezTo>
                  <a:pt x="5268868" y="1878983"/>
                  <a:pt x="5293930" y="1873614"/>
                  <a:pt x="5319400" y="1871094"/>
                </a:cubicBezTo>
                <a:cubicBezTo>
                  <a:pt x="5338336" y="1863716"/>
                  <a:pt x="5356474" y="1855665"/>
                  <a:pt x="5373814" y="1846942"/>
                </a:cubicBezTo>
                <a:cubicBezTo>
                  <a:pt x="5387310" y="1842395"/>
                  <a:pt x="5394092" y="1834886"/>
                  <a:pt x="5394160" y="1824413"/>
                </a:cubicBezTo>
                <a:cubicBezTo>
                  <a:pt x="5396014" y="1808998"/>
                  <a:pt x="5394784" y="1794733"/>
                  <a:pt x="5390468" y="1781618"/>
                </a:cubicBezTo>
                <a:cubicBezTo>
                  <a:pt x="5390448" y="1776088"/>
                  <a:pt x="5389082" y="1768225"/>
                  <a:pt x="5386368" y="1758028"/>
                </a:cubicBezTo>
                <a:cubicBezTo>
                  <a:pt x="5345200" y="1753586"/>
                  <a:pt x="5305072" y="1751794"/>
                  <a:pt x="5265984" y="1752652"/>
                </a:cubicBezTo>
                <a:cubicBezTo>
                  <a:pt x="5259514" y="1753174"/>
                  <a:pt x="5251914" y="1751899"/>
                  <a:pt x="5243182" y="1748828"/>
                </a:cubicBezTo>
                <a:close/>
                <a:moveTo>
                  <a:pt x="3370202" y="1158042"/>
                </a:moveTo>
                <a:lnTo>
                  <a:pt x="3651530" y="1700645"/>
                </a:lnTo>
                <a:lnTo>
                  <a:pt x="3484454" y="2159677"/>
                </a:lnTo>
                <a:lnTo>
                  <a:pt x="4304834" y="2015022"/>
                </a:lnTo>
                <a:lnTo>
                  <a:pt x="4790344" y="2386299"/>
                </a:lnTo>
                <a:lnTo>
                  <a:pt x="4461098" y="2901238"/>
                </a:lnTo>
                <a:lnTo>
                  <a:pt x="3967446" y="2988282"/>
                </a:lnTo>
                <a:lnTo>
                  <a:pt x="4502600" y="3626051"/>
                </a:lnTo>
                <a:lnTo>
                  <a:pt x="4423820" y="4232151"/>
                </a:lnTo>
                <a:lnTo>
                  <a:pt x="3813246" y="4204487"/>
                </a:lnTo>
                <a:lnTo>
                  <a:pt x="3498790" y="3829733"/>
                </a:lnTo>
                <a:lnTo>
                  <a:pt x="3220648" y="4593915"/>
                </a:lnTo>
                <a:lnTo>
                  <a:pt x="2656358" y="4828739"/>
                </a:lnTo>
                <a:lnTo>
                  <a:pt x="2375032" y="4286136"/>
                </a:lnTo>
                <a:lnTo>
                  <a:pt x="2534084" y="3849137"/>
                </a:lnTo>
                <a:lnTo>
                  <a:pt x="1722570" y="3992229"/>
                </a:lnTo>
                <a:lnTo>
                  <a:pt x="1237064" y="3620953"/>
                </a:lnTo>
                <a:lnTo>
                  <a:pt x="1566308" y="3106015"/>
                </a:lnTo>
                <a:lnTo>
                  <a:pt x="2056578" y="3019567"/>
                </a:lnTo>
                <a:lnTo>
                  <a:pt x="1511748" y="2370267"/>
                </a:lnTo>
                <a:lnTo>
                  <a:pt x="1590530" y="1764168"/>
                </a:lnTo>
                <a:lnTo>
                  <a:pt x="2201104" y="1791831"/>
                </a:lnTo>
                <a:lnTo>
                  <a:pt x="2521656" y="2173851"/>
                </a:lnTo>
                <a:lnTo>
                  <a:pt x="2805912" y="1392866"/>
                </a:lnTo>
                <a:close/>
                <a:moveTo>
                  <a:pt x="1798516" y="1070434"/>
                </a:moveTo>
                <a:cubicBezTo>
                  <a:pt x="1786982" y="1069677"/>
                  <a:pt x="1775460" y="1072162"/>
                  <a:pt x="1763952" y="1077890"/>
                </a:cubicBezTo>
                <a:cubicBezTo>
                  <a:pt x="1708630" y="1123043"/>
                  <a:pt x="1668310" y="1175141"/>
                  <a:pt x="1642990" y="1234185"/>
                </a:cubicBezTo>
                <a:cubicBezTo>
                  <a:pt x="1641194" y="1245999"/>
                  <a:pt x="1648934" y="1249751"/>
                  <a:pt x="1666212" y="1245440"/>
                </a:cubicBezTo>
                <a:cubicBezTo>
                  <a:pt x="1683492" y="1241130"/>
                  <a:pt x="1696928" y="1236045"/>
                  <a:pt x="1706520" y="1230188"/>
                </a:cubicBezTo>
                <a:cubicBezTo>
                  <a:pt x="1727492" y="1207689"/>
                  <a:pt x="1751956" y="1185838"/>
                  <a:pt x="1779910" y="1164638"/>
                </a:cubicBezTo>
                <a:cubicBezTo>
                  <a:pt x="1807864" y="1143437"/>
                  <a:pt x="1825614" y="1116034"/>
                  <a:pt x="1833160" y="1082431"/>
                </a:cubicBezTo>
                <a:cubicBezTo>
                  <a:pt x="1821600" y="1075190"/>
                  <a:pt x="1810052" y="1071190"/>
                  <a:pt x="1798516" y="1070434"/>
                </a:cubicBezTo>
                <a:close/>
                <a:moveTo>
                  <a:pt x="3006000" y="1058110"/>
                </a:moveTo>
                <a:cubicBezTo>
                  <a:pt x="1930212" y="1058110"/>
                  <a:pt x="1058112" y="1930210"/>
                  <a:pt x="1058112" y="3006000"/>
                </a:cubicBezTo>
                <a:cubicBezTo>
                  <a:pt x="1058112" y="4081790"/>
                  <a:pt x="1930212" y="4953890"/>
                  <a:pt x="3006000" y="4953890"/>
                </a:cubicBezTo>
                <a:cubicBezTo>
                  <a:pt x="4081792" y="4953890"/>
                  <a:pt x="4953892" y="4081790"/>
                  <a:pt x="4953892" y="3006000"/>
                </a:cubicBezTo>
                <a:cubicBezTo>
                  <a:pt x="4953892" y="1930210"/>
                  <a:pt x="4081792" y="1058110"/>
                  <a:pt x="3006000" y="1058110"/>
                </a:cubicBezTo>
                <a:close/>
                <a:moveTo>
                  <a:pt x="1381516" y="1032193"/>
                </a:moveTo>
                <a:cubicBezTo>
                  <a:pt x="1393758" y="1062351"/>
                  <a:pt x="1409588" y="1087097"/>
                  <a:pt x="1429008" y="1106432"/>
                </a:cubicBezTo>
                <a:cubicBezTo>
                  <a:pt x="1448426" y="1125766"/>
                  <a:pt x="1464086" y="1149197"/>
                  <a:pt x="1475988" y="1176726"/>
                </a:cubicBezTo>
                <a:cubicBezTo>
                  <a:pt x="1494792" y="1206054"/>
                  <a:pt x="1508584" y="1234319"/>
                  <a:pt x="1517364" y="1261520"/>
                </a:cubicBezTo>
                <a:cubicBezTo>
                  <a:pt x="1526144" y="1288721"/>
                  <a:pt x="1549488" y="1309307"/>
                  <a:pt x="1587394" y="1323278"/>
                </a:cubicBezTo>
                <a:cubicBezTo>
                  <a:pt x="1620040" y="1322275"/>
                  <a:pt x="1628564" y="1307498"/>
                  <a:pt x="1612966" y="1278945"/>
                </a:cubicBezTo>
                <a:cubicBezTo>
                  <a:pt x="1581252" y="1202274"/>
                  <a:pt x="1541776" y="1129324"/>
                  <a:pt x="1494538" y="1060096"/>
                </a:cubicBezTo>
                <a:cubicBezTo>
                  <a:pt x="1477038" y="1051588"/>
                  <a:pt x="1458996" y="1047217"/>
                  <a:pt x="1440408" y="1046983"/>
                </a:cubicBezTo>
                <a:cubicBezTo>
                  <a:pt x="1421820" y="1046748"/>
                  <a:pt x="1402190" y="1041818"/>
                  <a:pt x="1381516" y="1032193"/>
                </a:cubicBezTo>
                <a:close/>
                <a:moveTo>
                  <a:pt x="3006000" y="1008000"/>
                </a:moveTo>
                <a:cubicBezTo>
                  <a:pt x="4109466" y="1008000"/>
                  <a:pt x="5004000" y="1902535"/>
                  <a:pt x="5004000" y="3006000"/>
                </a:cubicBezTo>
                <a:cubicBezTo>
                  <a:pt x="5004000" y="4109465"/>
                  <a:pt x="4109466" y="5004000"/>
                  <a:pt x="3006000" y="5004000"/>
                </a:cubicBezTo>
                <a:cubicBezTo>
                  <a:pt x="1902536" y="5004000"/>
                  <a:pt x="1008000" y="4109465"/>
                  <a:pt x="1008000" y="3006000"/>
                </a:cubicBezTo>
                <a:cubicBezTo>
                  <a:pt x="1008000" y="1902535"/>
                  <a:pt x="1902536" y="1008000"/>
                  <a:pt x="3006000" y="1008000"/>
                </a:cubicBezTo>
                <a:close/>
                <a:moveTo>
                  <a:pt x="3006000" y="950798"/>
                </a:moveTo>
                <a:cubicBezTo>
                  <a:pt x="1870944" y="950798"/>
                  <a:pt x="950800" y="1870943"/>
                  <a:pt x="950800" y="3006000"/>
                </a:cubicBezTo>
                <a:cubicBezTo>
                  <a:pt x="950800" y="4141057"/>
                  <a:pt x="1870944" y="5061202"/>
                  <a:pt x="3006000" y="5061202"/>
                </a:cubicBezTo>
                <a:cubicBezTo>
                  <a:pt x="4141058" y="5061202"/>
                  <a:pt x="5061204" y="4141057"/>
                  <a:pt x="5061204" y="3006000"/>
                </a:cubicBezTo>
                <a:cubicBezTo>
                  <a:pt x="5061204" y="1870943"/>
                  <a:pt x="4141058" y="950798"/>
                  <a:pt x="3006000" y="950798"/>
                </a:cubicBezTo>
                <a:close/>
                <a:moveTo>
                  <a:pt x="1591938" y="898493"/>
                </a:moveTo>
                <a:cubicBezTo>
                  <a:pt x="1584776" y="894779"/>
                  <a:pt x="1573960" y="895043"/>
                  <a:pt x="1559488" y="899283"/>
                </a:cubicBezTo>
                <a:lnTo>
                  <a:pt x="1552056" y="904834"/>
                </a:lnTo>
                <a:cubicBezTo>
                  <a:pt x="1540152" y="918580"/>
                  <a:pt x="1530944" y="935362"/>
                  <a:pt x="1524432" y="955181"/>
                </a:cubicBezTo>
                <a:cubicBezTo>
                  <a:pt x="1517918" y="975000"/>
                  <a:pt x="1512024" y="993908"/>
                  <a:pt x="1506752" y="1011904"/>
                </a:cubicBezTo>
                <a:cubicBezTo>
                  <a:pt x="1528616" y="1012180"/>
                  <a:pt x="1546610" y="1007789"/>
                  <a:pt x="1560740" y="998732"/>
                </a:cubicBezTo>
                <a:cubicBezTo>
                  <a:pt x="1574868" y="989675"/>
                  <a:pt x="1580706" y="993053"/>
                  <a:pt x="1578252" y="1008866"/>
                </a:cubicBezTo>
                <a:cubicBezTo>
                  <a:pt x="1570932" y="1034443"/>
                  <a:pt x="1560850" y="1055531"/>
                  <a:pt x="1548004" y="1072130"/>
                </a:cubicBezTo>
                <a:cubicBezTo>
                  <a:pt x="1569946" y="1074595"/>
                  <a:pt x="1587066" y="1073508"/>
                  <a:pt x="1599364" y="1068870"/>
                </a:cubicBezTo>
                <a:cubicBezTo>
                  <a:pt x="1611664" y="1064232"/>
                  <a:pt x="1615476" y="1070252"/>
                  <a:pt x="1610800" y="1086929"/>
                </a:cubicBezTo>
                <a:cubicBezTo>
                  <a:pt x="1601600" y="1118301"/>
                  <a:pt x="1609048" y="1140040"/>
                  <a:pt x="1633148" y="1152143"/>
                </a:cubicBezTo>
                <a:cubicBezTo>
                  <a:pt x="1657246" y="1164247"/>
                  <a:pt x="1677872" y="1156694"/>
                  <a:pt x="1695030" y="1129485"/>
                </a:cubicBezTo>
                <a:cubicBezTo>
                  <a:pt x="1709180" y="1115270"/>
                  <a:pt x="1725374" y="1097699"/>
                  <a:pt x="1743612" y="1076772"/>
                </a:cubicBezTo>
                <a:cubicBezTo>
                  <a:pt x="1761848" y="1055845"/>
                  <a:pt x="1752040" y="1039485"/>
                  <a:pt x="1714184" y="1027694"/>
                </a:cubicBezTo>
                <a:cubicBezTo>
                  <a:pt x="1699138" y="1015294"/>
                  <a:pt x="1691024" y="1001745"/>
                  <a:pt x="1689844" y="987047"/>
                </a:cubicBezTo>
                <a:cubicBezTo>
                  <a:pt x="1688666" y="972349"/>
                  <a:pt x="1699044" y="969644"/>
                  <a:pt x="1720978" y="978930"/>
                </a:cubicBezTo>
                <a:cubicBezTo>
                  <a:pt x="1730314" y="1004760"/>
                  <a:pt x="1746760" y="1006312"/>
                  <a:pt x="1770316" y="983586"/>
                </a:cubicBezTo>
                <a:cubicBezTo>
                  <a:pt x="1775650" y="972330"/>
                  <a:pt x="1776132" y="959580"/>
                  <a:pt x="1771758" y="945335"/>
                </a:cubicBezTo>
                <a:cubicBezTo>
                  <a:pt x="1767384" y="931090"/>
                  <a:pt x="1755948" y="920737"/>
                  <a:pt x="1737450" y="914273"/>
                </a:cubicBezTo>
                <a:cubicBezTo>
                  <a:pt x="1712842" y="918188"/>
                  <a:pt x="1691064" y="926401"/>
                  <a:pt x="1672112" y="938911"/>
                </a:cubicBezTo>
                <a:cubicBezTo>
                  <a:pt x="1653160" y="951420"/>
                  <a:pt x="1652872" y="970468"/>
                  <a:pt x="1671250" y="996054"/>
                </a:cubicBezTo>
                <a:cubicBezTo>
                  <a:pt x="1679112" y="1006579"/>
                  <a:pt x="1681900" y="1019761"/>
                  <a:pt x="1679616" y="1035599"/>
                </a:cubicBezTo>
                <a:cubicBezTo>
                  <a:pt x="1677332" y="1051436"/>
                  <a:pt x="1673470" y="1058723"/>
                  <a:pt x="1668028" y="1057458"/>
                </a:cubicBezTo>
                <a:cubicBezTo>
                  <a:pt x="1667712" y="1043160"/>
                  <a:pt x="1665988" y="1024685"/>
                  <a:pt x="1662860" y="1002031"/>
                </a:cubicBezTo>
                <a:cubicBezTo>
                  <a:pt x="1659730" y="979378"/>
                  <a:pt x="1645080" y="969989"/>
                  <a:pt x="1618906" y="973864"/>
                </a:cubicBezTo>
                <a:cubicBezTo>
                  <a:pt x="1607640" y="962335"/>
                  <a:pt x="1602156" y="944902"/>
                  <a:pt x="1602456" y="921566"/>
                </a:cubicBezTo>
                <a:cubicBezTo>
                  <a:pt x="1602606" y="909898"/>
                  <a:pt x="1599100" y="902207"/>
                  <a:pt x="1591938" y="898493"/>
                </a:cubicBezTo>
                <a:close/>
                <a:moveTo>
                  <a:pt x="4282590" y="792607"/>
                </a:moveTo>
                <a:cubicBezTo>
                  <a:pt x="4245384" y="790778"/>
                  <a:pt x="4212362" y="795466"/>
                  <a:pt x="4183524" y="806672"/>
                </a:cubicBezTo>
                <a:cubicBezTo>
                  <a:pt x="4154686" y="817878"/>
                  <a:pt x="4134488" y="840729"/>
                  <a:pt x="4122932" y="875226"/>
                </a:cubicBezTo>
                <a:cubicBezTo>
                  <a:pt x="4156934" y="886026"/>
                  <a:pt x="4187728" y="881034"/>
                  <a:pt x="4215314" y="860253"/>
                </a:cubicBezTo>
                <a:cubicBezTo>
                  <a:pt x="4242898" y="839471"/>
                  <a:pt x="4265324" y="816923"/>
                  <a:pt x="4282590" y="792607"/>
                </a:cubicBezTo>
                <a:close/>
                <a:moveTo>
                  <a:pt x="4458362" y="743832"/>
                </a:moveTo>
                <a:cubicBezTo>
                  <a:pt x="4450732" y="742285"/>
                  <a:pt x="4447088" y="752523"/>
                  <a:pt x="4447430" y="774544"/>
                </a:cubicBezTo>
                <a:cubicBezTo>
                  <a:pt x="4443416" y="799545"/>
                  <a:pt x="4449472" y="819738"/>
                  <a:pt x="4465602" y="835123"/>
                </a:cubicBezTo>
                <a:cubicBezTo>
                  <a:pt x="4481732" y="850508"/>
                  <a:pt x="4499012" y="845865"/>
                  <a:pt x="4517446" y="821193"/>
                </a:cubicBezTo>
                <a:cubicBezTo>
                  <a:pt x="4537132" y="810893"/>
                  <a:pt x="4553206" y="813086"/>
                  <a:pt x="4565670" y="827774"/>
                </a:cubicBezTo>
                <a:cubicBezTo>
                  <a:pt x="4578134" y="842462"/>
                  <a:pt x="4570984" y="851728"/>
                  <a:pt x="4544224" y="855573"/>
                </a:cubicBezTo>
                <a:cubicBezTo>
                  <a:pt x="4468238" y="868316"/>
                  <a:pt x="4393680" y="857114"/>
                  <a:pt x="4320552" y="821965"/>
                </a:cubicBezTo>
                <a:cubicBezTo>
                  <a:pt x="4330650" y="838963"/>
                  <a:pt x="4341994" y="852641"/>
                  <a:pt x="4354582" y="862997"/>
                </a:cubicBezTo>
                <a:cubicBezTo>
                  <a:pt x="4367172" y="873354"/>
                  <a:pt x="4365082" y="873740"/>
                  <a:pt x="4348316" y="864156"/>
                </a:cubicBezTo>
                <a:cubicBezTo>
                  <a:pt x="4337754" y="860585"/>
                  <a:pt x="4322834" y="857077"/>
                  <a:pt x="4303552" y="853629"/>
                </a:cubicBezTo>
                <a:cubicBezTo>
                  <a:pt x="4284270" y="850181"/>
                  <a:pt x="4284492" y="858344"/>
                  <a:pt x="4304220" y="878116"/>
                </a:cubicBezTo>
                <a:cubicBezTo>
                  <a:pt x="4344848" y="912870"/>
                  <a:pt x="4392348" y="933763"/>
                  <a:pt x="4446724" y="940795"/>
                </a:cubicBezTo>
                <a:cubicBezTo>
                  <a:pt x="4501098" y="947827"/>
                  <a:pt x="4544134" y="965844"/>
                  <a:pt x="4575830" y="994847"/>
                </a:cubicBezTo>
                <a:cubicBezTo>
                  <a:pt x="4534448" y="994070"/>
                  <a:pt x="4491512" y="986518"/>
                  <a:pt x="4447022" y="972192"/>
                </a:cubicBezTo>
                <a:cubicBezTo>
                  <a:pt x="4402532" y="957866"/>
                  <a:pt x="4359454" y="945413"/>
                  <a:pt x="4317788" y="934832"/>
                </a:cubicBezTo>
                <a:cubicBezTo>
                  <a:pt x="4305598" y="932343"/>
                  <a:pt x="4293166" y="935037"/>
                  <a:pt x="4280494" y="942913"/>
                </a:cubicBezTo>
                <a:cubicBezTo>
                  <a:pt x="4267822" y="950790"/>
                  <a:pt x="4259776" y="962705"/>
                  <a:pt x="4256358" y="978660"/>
                </a:cubicBezTo>
                <a:lnTo>
                  <a:pt x="4386848" y="1015502"/>
                </a:lnTo>
                <a:cubicBezTo>
                  <a:pt x="4354464" y="1036181"/>
                  <a:pt x="4320816" y="1055167"/>
                  <a:pt x="4285900" y="1072458"/>
                </a:cubicBezTo>
                <a:cubicBezTo>
                  <a:pt x="4260104" y="1065303"/>
                  <a:pt x="4232160" y="1057524"/>
                  <a:pt x="4202070" y="1049121"/>
                </a:cubicBezTo>
                <a:cubicBezTo>
                  <a:pt x="4171980" y="1040719"/>
                  <a:pt x="4151472" y="1021860"/>
                  <a:pt x="4140550" y="992544"/>
                </a:cubicBezTo>
                <a:cubicBezTo>
                  <a:pt x="4130666" y="994395"/>
                  <a:pt x="4125744" y="1004906"/>
                  <a:pt x="4125786" y="1024080"/>
                </a:cubicBezTo>
                <a:cubicBezTo>
                  <a:pt x="4125828" y="1043254"/>
                  <a:pt x="4133784" y="1056283"/>
                  <a:pt x="4149656" y="1063168"/>
                </a:cubicBezTo>
                <a:cubicBezTo>
                  <a:pt x="4167028" y="1085470"/>
                  <a:pt x="4190000" y="1100587"/>
                  <a:pt x="4218576" y="1108516"/>
                </a:cubicBezTo>
                <a:cubicBezTo>
                  <a:pt x="4247152" y="1116446"/>
                  <a:pt x="4270472" y="1125340"/>
                  <a:pt x="4288532" y="1135197"/>
                </a:cubicBezTo>
                <a:cubicBezTo>
                  <a:pt x="4272346" y="1165611"/>
                  <a:pt x="4249518" y="1191017"/>
                  <a:pt x="4220044" y="1211414"/>
                </a:cubicBezTo>
                <a:cubicBezTo>
                  <a:pt x="4190572" y="1231811"/>
                  <a:pt x="4158482" y="1232492"/>
                  <a:pt x="4123776" y="1213458"/>
                </a:cubicBezTo>
                <a:cubicBezTo>
                  <a:pt x="4097922" y="1195122"/>
                  <a:pt x="4088650" y="1203933"/>
                  <a:pt x="4095958" y="1239890"/>
                </a:cubicBezTo>
                <a:cubicBezTo>
                  <a:pt x="4127042" y="1274074"/>
                  <a:pt x="4161232" y="1290028"/>
                  <a:pt x="4198524" y="1287750"/>
                </a:cubicBezTo>
                <a:cubicBezTo>
                  <a:pt x="4235818" y="1285472"/>
                  <a:pt x="4265036" y="1266382"/>
                  <a:pt x="4286184" y="1230480"/>
                </a:cubicBezTo>
                <a:cubicBezTo>
                  <a:pt x="4298126" y="1215305"/>
                  <a:pt x="4310514" y="1198943"/>
                  <a:pt x="4323348" y="1181394"/>
                </a:cubicBezTo>
                <a:cubicBezTo>
                  <a:pt x="4336184" y="1163844"/>
                  <a:pt x="4350624" y="1161961"/>
                  <a:pt x="4366672" y="1175745"/>
                </a:cubicBezTo>
                <a:cubicBezTo>
                  <a:pt x="4381812" y="1195835"/>
                  <a:pt x="4404414" y="1207458"/>
                  <a:pt x="4434476" y="1210613"/>
                </a:cubicBezTo>
                <a:cubicBezTo>
                  <a:pt x="4464540" y="1213768"/>
                  <a:pt x="4476936" y="1198138"/>
                  <a:pt x="4471666" y="1163723"/>
                </a:cubicBezTo>
                <a:cubicBezTo>
                  <a:pt x="4454634" y="1137730"/>
                  <a:pt x="4431682" y="1120498"/>
                  <a:pt x="4402812" y="1112027"/>
                </a:cubicBezTo>
                <a:cubicBezTo>
                  <a:pt x="4373944" y="1103555"/>
                  <a:pt x="4352324" y="1093769"/>
                  <a:pt x="4337958" y="1082669"/>
                </a:cubicBezTo>
                <a:cubicBezTo>
                  <a:pt x="4357512" y="1079028"/>
                  <a:pt x="4383338" y="1074241"/>
                  <a:pt x="4415434" y="1068309"/>
                </a:cubicBezTo>
                <a:cubicBezTo>
                  <a:pt x="4447532" y="1062376"/>
                  <a:pt x="4470660" y="1048679"/>
                  <a:pt x="4484822" y="1027217"/>
                </a:cubicBezTo>
                <a:cubicBezTo>
                  <a:pt x="4506992" y="1031642"/>
                  <a:pt x="4532324" y="1039046"/>
                  <a:pt x="4560820" y="1049429"/>
                </a:cubicBezTo>
                <a:cubicBezTo>
                  <a:pt x="4589318" y="1059811"/>
                  <a:pt x="4617744" y="1058306"/>
                  <a:pt x="4646102" y="1044913"/>
                </a:cubicBezTo>
                <a:cubicBezTo>
                  <a:pt x="4642550" y="998504"/>
                  <a:pt x="4620184" y="965867"/>
                  <a:pt x="4579008" y="947000"/>
                </a:cubicBezTo>
                <a:cubicBezTo>
                  <a:pt x="4537830" y="928134"/>
                  <a:pt x="4505386" y="911320"/>
                  <a:pt x="4481676" y="896559"/>
                </a:cubicBezTo>
                <a:cubicBezTo>
                  <a:pt x="4501440" y="904151"/>
                  <a:pt x="4529518" y="910047"/>
                  <a:pt x="4565914" y="914247"/>
                </a:cubicBezTo>
                <a:cubicBezTo>
                  <a:pt x="4602308" y="918448"/>
                  <a:pt x="4624956" y="901579"/>
                  <a:pt x="4633852" y="863639"/>
                </a:cubicBezTo>
                <a:lnTo>
                  <a:pt x="4616460" y="824634"/>
                </a:lnTo>
                <a:cubicBezTo>
                  <a:pt x="4575846" y="802672"/>
                  <a:pt x="4535884" y="789302"/>
                  <a:pt x="4496572" y="784522"/>
                </a:cubicBezTo>
                <a:cubicBezTo>
                  <a:pt x="4490786" y="773580"/>
                  <a:pt x="4481036" y="761842"/>
                  <a:pt x="4467320" y="749306"/>
                </a:cubicBezTo>
                <a:cubicBezTo>
                  <a:pt x="4463890" y="746172"/>
                  <a:pt x="4460904" y="744347"/>
                  <a:pt x="4458362" y="743832"/>
                </a:cubicBezTo>
                <a:close/>
                <a:moveTo>
                  <a:pt x="1612080" y="704550"/>
                </a:moveTo>
                <a:cubicBezTo>
                  <a:pt x="1596652" y="706982"/>
                  <a:pt x="1581600" y="713174"/>
                  <a:pt x="1566926" y="723128"/>
                </a:cubicBezTo>
                <a:cubicBezTo>
                  <a:pt x="1529122" y="750720"/>
                  <a:pt x="1498988" y="784331"/>
                  <a:pt x="1476528" y="823963"/>
                </a:cubicBezTo>
                <a:lnTo>
                  <a:pt x="1417028" y="932899"/>
                </a:lnTo>
                <a:cubicBezTo>
                  <a:pt x="1394638" y="923496"/>
                  <a:pt x="1389718" y="928731"/>
                  <a:pt x="1402268" y="948603"/>
                </a:cubicBezTo>
                <a:cubicBezTo>
                  <a:pt x="1414816" y="968476"/>
                  <a:pt x="1429528" y="976198"/>
                  <a:pt x="1446400" y="971769"/>
                </a:cubicBezTo>
                <a:cubicBezTo>
                  <a:pt x="1484282" y="955424"/>
                  <a:pt x="1510474" y="927124"/>
                  <a:pt x="1524976" y="886869"/>
                </a:cubicBezTo>
                <a:cubicBezTo>
                  <a:pt x="1539476" y="846614"/>
                  <a:pt x="1559110" y="811690"/>
                  <a:pt x="1583876" y="782096"/>
                </a:cubicBezTo>
                <a:cubicBezTo>
                  <a:pt x="1595952" y="754076"/>
                  <a:pt x="1613468" y="747461"/>
                  <a:pt x="1636432" y="762250"/>
                </a:cubicBezTo>
                <a:cubicBezTo>
                  <a:pt x="1659396" y="777039"/>
                  <a:pt x="1676134" y="796053"/>
                  <a:pt x="1686644" y="819291"/>
                </a:cubicBezTo>
                <a:cubicBezTo>
                  <a:pt x="1722060" y="866707"/>
                  <a:pt x="1759088" y="913163"/>
                  <a:pt x="1797734" y="958657"/>
                </a:cubicBezTo>
                <a:cubicBezTo>
                  <a:pt x="1836380" y="1004150"/>
                  <a:pt x="1869036" y="1049073"/>
                  <a:pt x="1895700" y="1093424"/>
                </a:cubicBezTo>
                <a:cubicBezTo>
                  <a:pt x="1890972" y="1099295"/>
                  <a:pt x="1877420" y="1102654"/>
                  <a:pt x="1855048" y="1103501"/>
                </a:cubicBezTo>
                <a:cubicBezTo>
                  <a:pt x="1832678" y="1104349"/>
                  <a:pt x="1834052" y="1109876"/>
                  <a:pt x="1859172" y="1120083"/>
                </a:cubicBezTo>
                <a:cubicBezTo>
                  <a:pt x="1885250" y="1125274"/>
                  <a:pt x="1911408" y="1133503"/>
                  <a:pt x="1937648" y="1144771"/>
                </a:cubicBezTo>
                <a:cubicBezTo>
                  <a:pt x="1963886" y="1156039"/>
                  <a:pt x="1992204" y="1156826"/>
                  <a:pt x="2022600" y="1147131"/>
                </a:cubicBezTo>
                <a:cubicBezTo>
                  <a:pt x="2000986" y="1100909"/>
                  <a:pt x="1972942" y="1061633"/>
                  <a:pt x="1938466" y="1029302"/>
                </a:cubicBezTo>
                <a:cubicBezTo>
                  <a:pt x="1903992" y="996971"/>
                  <a:pt x="1872404" y="962836"/>
                  <a:pt x="1843710" y="926897"/>
                </a:cubicBezTo>
                <a:cubicBezTo>
                  <a:pt x="1794540" y="882591"/>
                  <a:pt x="1752096" y="831667"/>
                  <a:pt x="1716380" y="774123"/>
                </a:cubicBezTo>
                <a:cubicBezTo>
                  <a:pt x="1710832" y="740579"/>
                  <a:pt x="1691874" y="718717"/>
                  <a:pt x="1659504" y="708537"/>
                </a:cubicBezTo>
                <a:cubicBezTo>
                  <a:pt x="1643318" y="703447"/>
                  <a:pt x="1627510" y="702118"/>
                  <a:pt x="1612080" y="704550"/>
                </a:cubicBezTo>
                <a:close/>
                <a:moveTo>
                  <a:pt x="4389602" y="674742"/>
                </a:moveTo>
                <a:cubicBezTo>
                  <a:pt x="4357900" y="683782"/>
                  <a:pt x="4334084" y="702236"/>
                  <a:pt x="4318158" y="730103"/>
                </a:cubicBezTo>
                <a:cubicBezTo>
                  <a:pt x="4302232" y="757971"/>
                  <a:pt x="4302772" y="785076"/>
                  <a:pt x="4319782" y="811418"/>
                </a:cubicBezTo>
                <a:cubicBezTo>
                  <a:pt x="4354784" y="805813"/>
                  <a:pt x="4388382" y="789430"/>
                  <a:pt x="4420576" y="762268"/>
                </a:cubicBezTo>
                <a:cubicBezTo>
                  <a:pt x="4405248" y="752203"/>
                  <a:pt x="4392134" y="745707"/>
                  <a:pt x="4381236" y="742781"/>
                </a:cubicBezTo>
                <a:cubicBezTo>
                  <a:pt x="4370338" y="739856"/>
                  <a:pt x="4367956" y="729428"/>
                  <a:pt x="4374088" y="711499"/>
                </a:cubicBezTo>
                <a:close/>
                <a:moveTo>
                  <a:pt x="3105684" y="240990"/>
                </a:moveTo>
                <a:cubicBezTo>
                  <a:pt x="3111672" y="252236"/>
                  <a:pt x="3114168" y="261026"/>
                  <a:pt x="3113168" y="267360"/>
                </a:cubicBezTo>
                <a:cubicBezTo>
                  <a:pt x="3120932" y="271240"/>
                  <a:pt x="3126904" y="277346"/>
                  <a:pt x="3131080" y="285679"/>
                </a:cubicBezTo>
                <a:cubicBezTo>
                  <a:pt x="3134592" y="293743"/>
                  <a:pt x="3135100" y="301926"/>
                  <a:pt x="3132612" y="310229"/>
                </a:cubicBezTo>
                <a:cubicBezTo>
                  <a:pt x="3135644" y="337891"/>
                  <a:pt x="3137892" y="365493"/>
                  <a:pt x="3139360" y="393035"/>
                </a:cubicBezTo>
                <a:cubicBezTo>
                  <a:pt x="3138872" y="404823"/>
                  <a:pt x="3138884" y="419027"/>
                  <a:pt x="3139396" y="435648"/>
                </a:cubicBezTo>
                <a:cubicBezTo>
                  <a:pt x="3140888" y="456706"/>
                  <a:pt x="3141004" y="473795"/>
                  <a:pt x="3139744" y="486916"/>
                </a:cubicBezTo>
                <a:cubicBezTo>
                  <a:pt x="3126548" y="471482"/>
                  <a:pt x="3104682" y="463768"/>
                  <a:pt x="3074146" y="463777"/>
                </a:cubicBezTo>
                <a:cubicBezTo>
                  <a:pt x="3059414" y="460280"/>
                  <a:pt x="3043914" y="460156"/>
                  <a:pt x="3027646" y="463403"/>
                </a:cubicBezTo>
                <a:cubicBezTo>
                  <a:pt x="3011380" y="466650"/>
                  <a:pt x="2998142" y="467854"/>
                  <a:pt x="2987934" y="467015"/>
                </a:cubicBezTo>
                <a:cubicBezTo>
                  <a:pt x="2987934" y="465833"/>
                  <a:pt x="2992060" y="462732"/>
                  <a:pt x="3000314" y="457713"/>
                </a:cubicBezTo>
                <a:cubicBezTo>
                  <a:pt x="3014274" y="448232"/>
                  <a:pt x="3029310" y="441723"/>
                  <a:pt x="3045422" y="438186"/>
                </a:cubicBezTo>
                <a:cubicBezTo>
                  <a:pt x="3056056" y="431476"/>
                  <a:pt x="3064444" y="426144"/>
                  <a:pt x="3070588" y="422189"/>
                </a:cubicBezTo>
                <a:cubicBezTo>
                  <a:pt x="3078066" y="427061"/>
                  <a:pt x="3088904" y="430271"/>
                  <a:pt x="3103100" y="431818"/>
                </a:cubicBezTo>
                <a:cubicBezTo>
                  <a:pt x="3117296" y="433366"/>
                  <a:pt x="3127412" y="426015"/>
                  <a:pt x="3133448" y="409765"/>
                </a:cubicBezTo>
                <a:cubicBezTo>
                  <a:pt x="3136582" y="374490"/>
                  <a:pt x="3121040" y="357643"/>
                  <a:pt x="3086822" y="359224"/>
                </a:cubicBezTo>
                <a:cubicBezTo>
                  <a:pt x="3074066" y="359672"/>
                  <a:pt x="3060556" y="356148"/>
                  <a:pt x="3046290" y="348651"/>
                </a:cubicBezTo>
                <a:cubicBezTo>
                  <a:pt x="3033950" y="359632"/>
                  <a:pt x="3018866" y="364621"/>
                  <a:pt x="3001038" y="363618"/>
                </a:cubicBezTo>
                <a:cubicBezTo>
                  <a:pt x="2999064" y="376287"/>
                  <a:pt x="3005430" y="384774"/>
                  <a:pt x="3020132" y="389080"/>
                </a:cubicBezTo>
                <a:cubicBezTo>
                  <a:pt x="3029856" y="390593"/>
                  <a:pt x="3030496" y="394034"/>
                  <a:pt x="3022052" y="399402"/>
                </a:cubicBezTo>
                <a:cubicBezTo>
                  <a:pt x="3009196" y="417495"/>
                  <a:pt x="2993016" y="433923"/>
                  <a:pt x="2973510" y="448684"/>
                </a:cubicBezTo>
                <a:cubicBezTo>
                  <a:pt x="2966114" y="453004"/>
                  <a:pt x="2961108" y="460232"/>
                  <a:pt x="2958492" y="470369"/>
                </a:cubicBezTo>
                <a:lnTo>
                  <a:pt x="2958684" y="471337"/>
                </a:lnTo>
                <a:lnTo>
                  <a:pt x="2955038" y="467525"/>
                </a:lnTo>
                <a:cubicBezTo>
                  <a:pt x="2937762" y="456203"/>
                  <a:pt x="2921708" y="450333"/>
                  <a:pt x="2906872" y="449917"/>
                </a:cubicBezTo>
                <a:cubicBezTo>
                  <a:pt x="2906496" y="438257"/>
                  <a:pt x="2905572" y="426307"/>
                  <a:pt x="2904100" y="414068"/>
                </a:cubicBezTo>
                <a:cubicBezTo>
                  <a:pt x="2900920" y="398170"/>
                  <a:pt x="2892532" y="389000"/>
                  <a:pt x="2878934" y="386559"/>
                </a:cubicBezTo>
                <a:cubicBezTo>
                  <a:pt x="2872136" y="385339"/>
                  <a:pt x="2865536" y="383693"/>
                  <a:pt x="2859138" y="381621"/>
                </a:cubicBezTo>
                <a:lnTo>
                  <a:pt x="2855824" y="380285"/>
                </a:lnTo>
                <a:lnTo>
                  <a:pt x="2880320" y="370116"/>
                </a:lnTo>
                <a:cubicBezTo>
                  <a:pt x="2889714" y="366875"/>
                  <a:pt x="2899054" y="364317"/>
                  <a:pt x="2908336" y="362441"/>
                </a:cubicBezTo>
                <a:cubicBezTo>
                  <a:pt x="2924100" y="360286"/>
                  <a:pt x="2937904" y="355603"/>
                  <a:pt x="2949754" y="348392"/>
                </a:cubicBezTo>
                <a:cubicBezTo>
                  <a:pt x="2966706" y="341593"/>
                  <a:pt x="2971660" y="329765"/>
                  <a:pt x="2964616" y="312907"/>
                </a:cubicBezTo>
                <a:cubicBezTo>
                  <a:pt x="2958856" y="297732"/>
                  <a:pt x="2949344" y="285480"/>
                  <a:pt x="2936076" y="276149"/>
                </a:cubicBezTo>
                <a:cubicBezTo>
                  <a:pt x="2931398" y="261712"/>
                  <a:pt x="2920804" y="257639"/>
                  <a:pt x="2904296" y="263930"/>
                </a:cubicBezTo>
                <a:cubicBezTo>
                  <a:pt x="2901256" y="264121"/>
                  <a:pt x="2895460" y="262726"/>
                  <a:pt x="2886912" y="259744"/>
                </a:cubicBezTo>
                <a:cubicBezTo>
                  <a:pt x="2874794" y="271860"/>
                  <a:pt x="2872722" y="280953"/>
                  <a:pt x="2880692" y="287023"/>
                </a:cubicBezTo>
                <a:cubicBezTo>
                  <a:pt x="2871028" y="295780"/>
                  <a:pt x="2861220" y="305590"/>
                  <a:pt x="2851268" y="316451"/>
                </a:cubicBezTo>
                <a:cubicBezTo>
                  <a:pt x="2848540" y="320016"/>
                  <a:pt x="2843880" y="321053"/>
                  <a:pt x="2837292" y="319563"/>
                </a:cubicBezTo>
                <a:cubicBezTo>
                  <a:pt x="2827952" y="335178"/>
                  <a:pt x="2814380" y="344917"/>
                  <a:pt x="2796568" y="348780"/>
                </a:cubicBezTo>
                <a:cubicBezTo>
                  <a:pt x="2789872" y="362164"/>
                  <a:pt x="2790014" y="369163"/>
                  <a:pt x="2796990" y="369776"/>
                </a:cubicBezTo>
                <a:cubicBezTo>
                  <a:pt x="2803968" y="370390"/>
                  <a:pt x="2806460" y="372629"/>
                  <a:pt x="2804470" y="376495"/>
                </a:cubicBezTo>
                <a:cubicBezTo>
                  <a:pt x="2810736" y="378295"/>
                  <a:pt x="2816212" y="379459"/>
                  <a:pt x="2820898" y="379985"/>
                </a:cubicBezTo>
                <a:lnTo>
                  <a:pt x="2831170" y="379695"/>
                </a:lnTo>
                <a:lnTo>
                  <a:pt x="2823220" y="394957"/>
                </a:lnTo>
                <a:cubicBezTo>
                  <a:pt x="2819696" y="401697"/>
                  <a:pt x="2823702" y="404815"/>
                  <a:pt x="2835244" y="404312"/>
                </a:cubicBezTo>
                <a:cubicBezTo>
                  <a:pt x="2842602" y="406286"/>
                  <a:pt x="2846932" y="412034"/>
                  <a:pt x="2848232" y="421554"/>
                </a:cubicBezTo>
                <a:cubicBezTo>
                  <a:pt x="2849532" y="431075"/>
                  <a:pt x="2850898" y="439832"/>
                  <a:pt x="2852328" y="447824"/>
                </a:cubicBezTo>
                <a:cubicBezTo>
                  <a:pt x="2850258" y="453842"/>
                  <a:pt x="2845244" y="457736"/>
                  <a:pt x="2837288" y="459509"/>
                </a:cubicBezTo>
                <a:cubicBezTo>
                  <a:pt x="2829332" y="461281"/>
                  <a:pt x="2821988" y="464331"/>
                  <a:pt x="2815258" y="468659"/>
                </a:cubicBezTo>
                <a:cubicBezTo>
                  <a:pt x="2803234" y="470051"/>
                  <a:pt x="2792920" y="472455"/>
                  <a:pt x="2784316" y="475871"/>
                </a:cubicBezTo>
                <a:cubicBezTo>
                  <a:pt x="2792788" y="483576"/>
                  <a:pt x="2794224" y="487782"/>
                  <a:pt x="2788630" y="488490"/>
                </a:cubicBezTo>
                <a:cubicBezTo>
                  <a:pt x="2755518" y="501644"/>
                  <a:pt x="2721020" y="510131"/>
                  <a:pt x="2685136" y="513950"/>
                </a:cubicBezTo>
                <a:cubicBezTo>
                  <a:pt x="2679690" y="513706"/>
                  <a:pt x="2678202" y="512353"/>
                  <a:pt x="2680670" y="509892"/>
                </a:cubicBezTo>
                <a:cubicBezTo>
                  <a:pt x="2686976" y="495690"/>
                  <a:pt x="2691968" y="478357"/>
                  <a:pt x="2695644" y="457893"/>
                </a:cubicBezTo>
                <a:cubicBezTo>
                  <a:pt x="2679424" y="470542"/>
                  <a:pt x="2667648" y="481908"/>
                  <a:pt x="2660316" y="491990"/>
                </a:cubicBezTo>
                <a:cubicBezTo>
                  <a:pt x="2650294" y="501963"/>
                  <a:pt x="2646782" y="513461"/>
                  <a:pt x="2649778" y="526486"/>
                </a:cubicBezTo>
                <a:cubicBezTo>
                  <a:pt x="2647290" y="541623"/>
                  <a:pt x="2651782" y="554441"/>
                  <a:pt x="2663254" y="564939"/>
                </a:cubicBezTo>
                <a:cubicBezTo>
                  <a:pt x="2674908" y="565531"/>
                  <a:pt x="2684594" y="564751"/>
                  <a:pt x="2692316" y="562597"/>
                </a:cubicBezTo>
                <a:cubicBezTo>
                  <a:pt x="2743018" y="548288"/>
                  <a:pt x="2794396" y="534871"/>
                  <a:pt x="2846456" y="522347"/>
                </a:cubicBezTo>
                <a:cubicBezTo>
                  <a:pt x="2848392" y="521902"/>
                  <a:pt x="2849112" y="522628"/>
                  <a:pt x="2848612" y="524526"/>
                </a:cubicBezTo>
                <a:cubicBezTo>
                  <a:pt x="2851606" y="534018"/>
                  <a:pt x="2848512" y="542532"/>
                  <a:pt x="2839332" y="550067"/>
                </a:cubicBezTo>
                <a:cubicBezTo>
                  <a:pt x="2830150" y="557602"/>
                  <a:pt x="2822774" y="565677"/>
                  <a:pt x="2817204" y="574291"/>
                </a:cubicBezTo>
                <a:cubicBezTo>
                  <a:pt x="2780004" y="609504"/>
                  <a:pt x="2751122" y="649933"/>
                  <a:pt x="2730560" y="695580"/>
                </a:cubicBezTo>
                <a:cubicBezTo>
                  <a:pt x="2734366" y="706818"/>
                  <a:pt x="2741092" y="716119"/>
                  <a:pt x="2750738" y="723482"/>
                </a:cubicBezTo>
                <a:cubicBezTo>
                  <a:pt x="2769012" y="735971"/>
                  <a:pt x="2786614" y="735379"/>
                  <a:pt x="2803540" y="721706"/>
                </a:cubicBezTo>
                <a:cubicBezTo>
                  <a:pt x="2818422" y="715248"/>
                  <a:pt x="2830426" y="707129"/>
                  <a:pt x="2839552" y="697347"/>
                </a:cubicBezTo>
                <a:cubicBezTo>
                  <a:pt x="2839648" y="699451"/>
                  <a:pt x="2839198" y="703844"/>
                  <a:pt x="2838204" y="710528"/>
                </a:cubicBezTo>
                <a:cubicBezTo>
                  <a:pt x="2837208" y="717212"/>
                  <a:pt x="2839512" y="723025"/>
                  <a:pt x="2845108" y="727969"/>
                </a:cubicBezTo>
                <a:cubicBezTo>
                  <a:pt x="2845564" y="737160"/>
                  <a:pt x="2849384" y="746839"/>
                  <a:pt x="2856570" y="757005"/>
                </a:cubicBezTo>
                <a:cubicBezTo>
                  <a:pt x="2864874" y="763575"/>
                  <a:pt x="2873388" y="764366"/>
                  <a:pt x="2882108" y="759379"/>
                </a:cubicBezTo>
                <a:cubicBezTo>
                  <a:pt x="2892738" y="759376"/>
                  <a:pt x="2898884" y="753155"/>
                  <a:pt x="2900548" y="740717"/>
                </a:cubicBezTo>
                <a:lnTo>
                  <a:pt x="2900516" y="633156"/>
                </a:lnTo>
                <a:cubicBezTo>
                  <a:pt x="2911212" y="612722"/>
                  <a:pt x="2921714" y="591216"/>
                  <a:pt x="2932028" y="568639"/>
                </a:cubicBezTo>
                <a:cubicBezTo>
                  <a:pt x="2934342" y="559923"/>
                  <a:pt x="2936162" y="550715"/>
                  <a:pt x="2937484" y="541015"/>
                </a:cubicBezTo>
                <a:cubicBezTo>
                  <a:pt x="2939104" y="538744"/>
                  <a:pt x="2941688" y="532908"/>
                  <a:pt x="2945236" y="523504"/>
                </a:cubicBezTo>
                <a:cubicBezTo>
                  <a:pt x="2948786" y="514101"/>
                  <a:pt x="2943796" y="513466"/>
                  <a:pt x="2930264" y="521598"/>
                </a:cubicBezTo>
                <a:cubicBezTo>
                  <a:pt x="2918560" y="539929"/>
                  <a:pt x="2908172" y="556299"/>
                  <a:pt x="2899096" y="570708"/>
                </a:cubicBezTo>
                <a:cubicBezTo>
                  <a:pt x="2896044" y="561557"/>
                  <a:pt x="2900248" y="552435"/>
                  <a:pt x="2911708" y="543344"/>
                </a:cubicBezTo>
                <a:cubicBezTo>
                  <a:pt x="2922168" y="535411"/>
                  <a:pt x="2924156" y="524945"/>
                  <a:pt x="2917676" y="511945"/>
                </a:cubicBezTo>
                <a:cubicBezTo>
                  <a:pt x="2929994" y="508418"/>
                  <a:pt x="2942332" y="502274"/>
                  <a:pt x="2954688" y="493516"/>
                </a:cubicBezTo>
                <a:lnTo>
                  <a:pt x="2958688" y="489714"/>
                </a:lnTo>
                <a:lnTo>
                  <a:pt x="2965320" y="505250"/>
                </a:lnTo>
                <a:cubicBezTo>
                  <a:pt x="2973902" y="518791"/>
                  <a:pt x="2987760" y="524999"/>
                  <a:pt x="3006892" y="523874"/>
                </a:cubicBezTo>
                <a:cubicBezTo>
                  <a:pt x="3045018" y="527849"/>
                  <a:pt x="3084316" y="529576"/>
                  <a:pt x="3124790" y="529057"/>
                </a:cubicBezTo>
                <a:lnTo>
                  <a:pt x="3137910" y="524589"/>
                </a:lnTo>
                <a:lnTo>
                  <a:pt x="3137912" y="530029"/>
                </a:lnTo>
                <a:cubicBezTo>
                  <a:pt x="3130396" y="536231"/>
                  <a:pt x="3120376" y="541190"/>
                  <a:pt x="3107852" y="544909"/>
                </a:cubicBezTo>
                <a:cubicBezTo>
                  <a:pt x="3075684" y="558713"/>
                  <a:pt x="3044372" y="574109"/>
                  <a:pt x="3013912" y="591095"/>
                </a:cubicBezTo>
                <a:cubicBezTo>
                  <a:pt x="3006096" y="595431"/>
                  <a:pt x="3000186" y="597600"/>
                  <a:pt x="2996186" y="597601"/>
                </a:cubicBezTo>
                <a:cubicBezTo>
                  <a:pt x="3001668" y="585630"/>
                  <a:pt x="2996448" y="584663"/>
                  <a:pt x="2980528" y="594700"/>
                </a:cubicBezTo>
                <a:cubicBezTo>
                  <a:pt x="2973830" y="599814"/>
                  <a:pt x="2971332" y="610153"/>
                  <a:pt x="2973036" y="625718"/>
                </a:cubicBezTo>
                <a:cubicBezTo>
                  <a:pt x="2989988" y="642041"/>
                  <a:pt x="3006540" y="641949"/>
                  <a:pt x="3022696" y="625442"/>
                </a:cubicBezTo>
                <a:cubicBezTo>
                  <a:pt x="3043896" y="613498"/>
                  <a:pt x="3062060" y="603786"/>
                  <a:pt x="3077196" y="596304"/>
                </a:cubicBezTo>
                <a:cubicBezTo>
                  <a:pt x="3099124" y="586067"/>
                  <a:pt x="3118450" y="577358"/>
                  <a:pt x="3135172" y="570178"/>
                </a:cubicBezTo>
                <a:cubicBezTo>
                  <a:pt x="3137008" y="577448"/>
                  <a:pt x="3136436" y="588652"/>
                  <a:pt x="3133454" y="603790"/>
                </a:cubicBezTo>
                <a:cubicBezTo>
                  <a:pt x="3130964" y="638890"/>
                  <a:pt x="3129974" y="675907"/>
                  <a:pt x="3130484" y="714840"/>
                </a:cubicBezTo>
                <a:cubicBezTo>
                  <a:pt x="3129990" y="730469"/>
                  <a:pt x="3130740" y="745411"/>
                  <a:pt x="3132736" y="759667"/>
                </a:cubicBezTo>
                <a:cubicBezTo>
                  <a:pt x="3131248" y="778225"/>
                  <a:pt x="3132254" y="795631"/>
                  <a:pt x="3135752" y="811886"/>
                </a:cubicBezTo>
                <a:cubicBezTo>
                  <a:pt x="3135756" y="825729"/>
                  <a:pt x="3140988" y="838150"/>
                  <a:pt x="3151454" y="849149"/>
                </a:cubicBezTo>
                <a:cubicBezTo>
                  <a:pt x="3153884" y="857379"/>
                  <a:pt x="3160380" y="865803"/>
                  <a:pt x="3170940" y="874420"/>
                </a:cubicBezTo>
                <a:cubicBezTo>
                  <a:pt x="3180912" y="859328"/>
                  <a:pt x="3186404" y="844416"/>
                  <a:pt x="3187416" y="829684"/>
                </a:cubicBezTo>
                <a:cubicBezTo>
                  <a:pt x="3191466" y="806370"/>
                  <a:pt x="3193234" y="782164"/>
                  <a:pt x="3192720" y="757066"/>
                </a:cubicBezTo>
                <a:cubicBezTo>
                  <a:pt x="3193720" y="733865"/>
                  <a:pt x="3193206" y="709878"/>
                  <a:pt x="3191176" y="685105"/>
                </a:cubicBezTo>
                <a:cubicBezTo>
                  <a:pt x="3190736" y="677247"/>
                  <a:pt x="3191258" y="668853"/>
                  <a:pt x="3192740" y="659923"/>
                </a:cubicBezTo>
                <a:cubicBezTo>
                  <a:pt x="3191734" y="640262"/>
                  <a:pt x="3192452" y="620386"/>
                  <a:pt x="3194890" y="600296"/>
                </a:cubicBezTo>
                <a:cubicBezTo>
                  <a:pt x="3195384" y="582310"/>
                  <a:pt x="3196782" y="567351"/>
                  <a:pt x="3199080" y="555420"/>
                </a:cubicBezTo>
                <a:cubicBezTo>
                  <a:pt x="3237504" y="545805"/>
                  <a:pt x="3277508" y="533975"/>
                  <a:pt x="3319096" y="519930"/>
                </a:cubicBezTo>
                <a:cubicBezTo>
                  <a:pt x="3326668" y="512864"/>
                  <a:pt x="3335636" y="506991"/>
                  <a:pt x="3346000" y="502313"/>
                </a:cubicBezTo>
                <a:cubicBezTo>
                  <a:pt x="3339742" y="487520"/>
                  <a:pt x="3330892" y="479219"/>
                  <a:pt x="3319456" y="477413"/>
                </a:cubicBezTo>
                <a:cubicBezTo>
                  <a:pt x="3310024" y="473256"/>
                  <a:pt x="3300344" y="471751"/>
                  <a:pt x="3290414" y="472897"/>
                </a:cubicBezTo>
                <a:cubicBezTo>
                  <a:pt x="3271408" y="482919"/>
                  <a:pt x="3249224" y="490287"/>
                  <a:pt x="3223864" y="495001"/>
                </a:cubicBezTo>
                <a:cubicBezTo>
                  <a:pt x="3229350" y="499818"/>
                  <a:pt x="3230560" y="501913"/>
                  <a:pt x="3227492" y="501287"/>
                </a:cubicBezTo>
                <a:cubicBezTo>
                  <a:pt x="3224424" y="500660"/>
                  <a:pt x="3221040" y="500098"/>
                  <a:pt x="3217340" y="499599"/>
                </a:cubicBezTo>
                <a:cubicBezTo>
                  <a:pt x="3205160" y="506301"/>
                  <a:pt x="3196778" y="510042"/>
                  <a:pt x="3192198" y="510821"/>
                </a:cubicBezTo>
                <a:cubicBezTo>
                  <a:pt x="3190500" y="481406"/>
                  <a:pt x="3190148" y="449699"/>
                  <a:pt x="3191148" y="415703"/>
                </a:cubicBezTo>
                <a:cubicBezTo>
                  <a:pt x="3189070" y="392478"/>
                  <a:pt x="3186832" y="369146"/>
                  <a:pt x="3184436" y="345708"/>
                </a:cubicBezTo>
                <a:cubicBezTo>
                  <a:pt x="3185418" y="333865"/>
                  <a:pt x="3185380" y="321276"/>
                  <a:pt x="3184320" y="307941"/>
                </a:cubicBezTo>
                <a:cubicBezTo>
                  <a:pt x="3181316" y="295448"/>
                  <a:pt x="3177344" y="281797"/>
                  <a:pt x="3172402" y="266987"/>
                </a:cubicBezTo>
                <a:cubicBezTo>
                  <a:pt x="3159736" y="251639"/>
                  <a:pt x="3145852" y="244718"/>
                  <a:pt x="3130748" y="246222"/>
                </a:cubicBezTo>
                <a:cubicBezTo>
                  <a:pt x="3126262" y="243921"/>
                  <a:pt x="3117908" y="242178"/>
                  <a:pt x="3105684" y="240990"/>
                </a:cubicBezTo>
                <a:close/>
                <a:moveTo>
                  <a:pt x="3006000" y="144000"/>
                </a:moveTo>
                <a:cubicBezTo>
                  <a:pt x="4586640" y="144000"/>
                  <a:pt x="5868000" y="1425361"/>
                  <a:pt x="5868000" y="3006000"/>
                </a:cubicBezTo>
                <a:cubicBezTo>
                  <a:pt x="5868000" y="4586639"/>
                  <a:pt x="4586640" y="5868000"/>
                  <a:pt x="3006000" y="5868000"/>
                </a:cubicBezTo>
                <a:cubicBezTo>
                  <a:pt x="1425362" y="5868000"/>
                  <a:pt x="144000" y="4586639"/>
                  <a:pt x="144000" y="3006000"/>
                </a:cubicBezTo>
                <a:cubicBezTo>
                  <a:pt x="144000" y="1425361"/>
                  <a:pt x="1425362" y="144000"/>
                  <a:pt x="3006000" y="144000"/>
                </a:cubicBezTo>
                <a:close/>
                <a:moveTo>
                  <a:pt x="3006000" y="54529"/>
                </a:moveTo>
                <a:cubicBezTo>
                  <a:pt x="1375948" y="54529"/>
                  <a:pt x="54530" y="1375948"/>
                  <a:pt x="54530" y="3006000"/>
                </a:cubicBezTo>
                <a:cubicBezTo>
                  <a:pt x="54530" y="4636052"/>
                  <a:pt x="1375948" y="5957471"/>
                  <a:pt x="3006000" y="5957471"/>
                </a:cubicBezTo>
                <a:cubicBezTo>
                  <a:pt x="4636052" y="5957471"/>
                  <a:pt x="5957472" y="4636052"/>
                  <a:pt x="5957472" y="3006000"/>
                </a:cubicBezTo>
                <a:cubicBezTo>
                  <a:pt x="5957472" y="1375948"/>
                  <a:pt x="4636052" y="54529"/>
                  <a:pt x="3006000" y="54529"/>
                </a:cubicBezTo>
                <a:close/>
                <a:moveTo>
                  <a:pt x="3006000" y="0"/>
                </a:moveTo>
                <a:cubicBezTo>
                  <a:pt x="4666168" y="0"/>
                  <a:pt x="6012000" y="1345832"/>
                  <a:pt x="6012000" y="3006000"/>
                </a:cubicBezTo>
                <a:cubicBezTo>
                  <a:pt x="6012000" y="4666168"/>
                  <a:pt x="4666168" y="6012000"/>
                  <a:pt x="3006000" y="6012000"/>
                </a:cubicBezTo>
                <a:cubicBezTo>
                  <a:pt x="1345832" y="6012000"/>
                  <a:pt x="0" y="4666168"/>
                  <a:pt x="0" y="3006000"/>
                </a:cubicBezTo>
                <a:cubicBezTo>
                  <a:pt x="0" y="1345832"/>
                  <a:pt x="1345832" y="0"/>
                  <a:pt x="3006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solidFill>
                <a:schemeClr val="tx1"/>
              </a:solidFill>
            </a:endParaRPr>
          </a:p>
        </p:txBody>
      </p:sp>
      <p:sp>
        <p:nvSpPr>
          <p:cNvPr id="15" name="文本占位符 14"/>
          <p:cNvSpPr>
            <a:spLocks noGrp="1"/>
          </p:cNvSpPr>
          <p:nvPr>
            <p:ph type="body" sz="quarter" idx="11" hasCustomPrompt="1"/>
          </p:nvPr>
        </p:nvSpPr>
        <p:spPr>
          <a:xfrm>
            <a:off x="3631606" y="2444962"/>
            <a:ext cx="1850231" cy="600075"/>
          </a:xfrm>
          <a:prstGeom prst="rect">
            <a:avLst/>
          </a:prstGeom>
        </p:spPr>
        <p:txBody>
          <a:bodyPr/>
          <a:lstStyle>
            <a:lvl1pPr marL="0" indent="0">
              <a:buNone/>
              <a:defRPr sz="2400" b="1">
                <a:solidFill>
                  <a:schemeClr val="bg1"/>
                </a:solidFill>
                <a:latin typeface="+mn-lt"/>
                <a:ea typeface="+mj-ea"/>
              </a:defRPr>
            </a:lvl1pPr>
          </a:lstStyle>
          <a:p>
            <a:pPr lvl="0"/>
            <a:r>
              <a:rPr lang="en-US" altLang="zh-CN" dirty="0"/>
              <a:t>Part One</a:t>
            </a:r>
            <a:endParaRPr lang="zh-CN" altLang="en-US" dirty="0"/>
          </a:p>
        </p:txBody>
      </p:sp>
      <p:sp>
        <p:nvSpPr>
          <p:cNvPr id="16" name="文本占位符 14"/>
          <p:cNvSpPr>
            <a:spLocks noGrp="1"/>
          </p:cNvSpPr>
          <p:nvPr>
            <p:ph type="body" sz="quarter" idx="12" hasCustomPrompt="1"/>
          </p:nvPr>
        </p:nvSpPr>
        <p:spPr>
          <a:xfrm>
            <a:off x="3631606" y="3212889"/>
            <a:ext cx="4326532" cy="600075"/>
          </a:xfrm>
          <a:prstGeom prst="rect">
            <a:avLst/>
          </a:prstGeom>
        </p:spPr>
        <p:txBody>
          <a:bodyPr/>
          <a:lstStyle>
            <a:lvl1pPr marL="0" indent="0">
              <a:buNone/>
              <a:defRPr sz="3300" b="1">
                <a:solidFill>
                  <a:schemeClr val="bg1"/>
                </a:solidFill>
                <a:latin typeface="+mn-lt"/>
                <a:ea typeface="+mj-ea"/>
              </a:defRPr>
            </a:lvl1pPr>
          </a:lstStyle>
          <a:p>
            <a:pPr lvl="0"/>
            <a:r>
              <a:rPr lang="zh-CN" altLang="en-US" dirty="0"/>
              <a:t>输入章节标题</a:t>
            </a:r>
            <a:endParaRPr lang="zh-CN" altLang="en-US" dirty="0"/>
          </a:p>
        </p:txBody>
      </p:sp>
      <p:sp>
        <p:nvSpPr>
          <p:cNvPr id="18" name="文本占位符 14"/>
          <p:cNvSpPr>
            <a:spLocks noGrp="1"/>
          </p:cNvSpPr>
          <p:nvPr>
            <p:ph type="body" sz="quarter" idx="13" hasCustomPrompt="1"/>
          </p:nvPr>
        </p:nvSpPr>
        <p:spPr>
          <a:xfrm>
            <a:off x="3631605" y="3928931"/>
            <a:ext cx="4326532" cy="600075"/>
          </a:xfrm>
          <a:prstGeom prst="rect">
            <a:avLst/>
          </a:prstGeom>
        </p:spPr>
        <p:txBody>
          <a:bodyPr/>
          <a:lstStyle>
            <a:lvl1pPr marL="0" indent="0">
              <a:lnSpc>
                <a:spcPct val="170000"/>
              </a:lnSpc>
              <a:spcBef>
                <a:spcPts val="0"/>
              </a:spcBef>
              <a:buNone/>
              <a:defRPr sz="1350" b="0">
                <a:solidFill>
                  <a:schemeClr val="bg1"/>
                </a:solidFill>
                <a:latin typeface="+mn-ea"/>
                <a:ea typeface="+mn-ea"/>
              </a:defRPr>
            </a:lvl1pPr>
          </a:lstStyle>
          <a:p>
            <a:pPr lvl="0"/>
            <a:r>
              <a:rPr lang="zh-CN" altLang="en-US" dirty="0"/>
              <a:t>关键词</a:t>
            </a:r>
            <a:endParaRPr lang="zh-CN" altLang="en-US" dirty="0"/>
          </a:p>
        </p:txBody>
      </p:sp>
      <p:sp>
        <p:nvSpPr>
          <p:cNvPr id="19" name="文本框 18"/>
          <p:cNvSpPr txBox="1"/>
          <p:nvPr userDrawn="1"/>
        </p:nvSpPr>
        <p:spPr>
          <a:xfrm>
            <a:off x="8637102" y="2453925"/>
            <a:ext cx="280902" cy="1522095"/>
          </a:xfrm>
          <a:prstGeom prst="rect">
            <a:avLst/>
          </a:prstGeom>
          <a:noFill/>
        </p:spPr>
        <p:txBody>
          <a:bodyPr wrap="square" rtlCol="0">
            <a:spAutoFit/>
          </a:bodyPr>
          <a:lstStyle/>
          <a:p>
            <a:pPr algn="l">
              <a:lnSpc>
                <a:spcPct val="120000"/>
              </a:lnSpc>
            </a:pPr>
            <a:r>
              <a:rPr lang="zh-CN" altLang="en-US" sz="900" b="0" i="0" kern="1200" dirty="0">
                <a:solidFill>
                  <a:schemeClr val="bg1">
                    <a:lumMod val="95000"/>
                  </a:schemeClr>
                </a:solidFill>
                <a:effectLst/>
                <a:latin typeface="+mn-ea"/>
                <a:ea typeface="+mn-ea"/>
                <a:cs typeface="+mn-cs"/>
              </a:rPr>
              <a:t>博学笃志  </a:t>
            </a:r>
            <a:endParaRPr lang="en-US" altLang="zh-CN" sz="900" b="0" i="0" kern="1200" dirty="0">
              <a:solidFill>
                <a:schemeClr val="bg1">
                  <a:lumMod val="95000"/>
                </a:schemeClr>
              </a:solidFill>
              <a:effectLst/>
              <a:latin typeface="+mn-ea"/>
              <a:ea typeface="+mn-ea"/>
              <a:cs typeface="+mn-cs"/>
            </a:endParaRPr>
          </a:p>
          <a:p>
            <a:pPr algn="l">
              <a:lnSpc>
                <a:spcPct val="120000"/>
              </a:lnSpc>
              <a:spcBef>
                <a:spcPts val="800"/>
              </a:spcBef>
            </a:pPr>
            <a:r>
              <a:rPr lang="zh-CN" altLang="en-US" sz="900" b="0" i="0" kern="1200" dirty="0">
                <a:solidFill>
                  <a:schemeClr val="bg1">
                    <a:lumMod val="95000"/>
                  </a:schemeClr>
                </a:solidFill>
                <a:effectLst/>
                <a:latin typeface="+mn-ea"/>
                <a:ea typeface="+mn-ea"/>
                <a:cs typeface="+mn-cs"/>
              </a:rPr>
              <a:t>格物明德</a:t>
            </a:r>
            <a:endParaRPr lang="zh-CN" altLang="en-US" sz="675" spc="100" dirty="0">
              <a:solidFill>
                <a:schemeClr val="bg1">
                  <a:lumMod val="95000"/>
                </a:schemeClr>
              </a:solidFill>
              <a:latin typeface="+mn-ea"/>
              <a:ea typeface="+mn-ea"/>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C10CD-CE84-4E2B-BABD-39448864A424}"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70648-4C7E-4A21-B8DD-2D13240990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notesSlide" Target="../notesSlides/notesSlide2.xml"/><Relationship Id="rId15" Type="http://schemas.openxmlformats.org/officeDocument/2006/relationships/slideLayout" Target="../slideLayouts/slideLayout4.xml"/><Relationship Id="rId14" Type="http://schemas.openxmlformats.org/officeDocument/2006/relationships/themeOverride" Target="../theme/themeOverride2.xml"/><Relationship Id="rId13" Type="http://schemas.openxmlformats.org/officeDocument/2006/relationships/image" Target="../media/image3.png"/><Relationship Id="rId12" Type="http://schemas.openxmlformats.org/officeDocument/2006/relationships/image" Target="../media/image5.jpeg"/><Relationship Id="rId11" Type="http://schemas.openxmlformats.org/officeDocument/2006/relationships/image" Target="../media/image4.jpeg"/><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xml"/><Relationship Id="rId2" Type="http://schemas.openxmlformats.org/officeDocument/2006/relationships/image" Target="../media/image23.png"/><Relationship Id="rId1" Type="http://schemas.openxmlformats.org/officeDocument/2006/relationships/image" Target="../media/image2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descr="横版组合——透明.png"/>
          <p:cNvPicPr>
            <a:picLocks noChangeAspect="1"/>
          </p:cNvPicPr>
          <p:nvPr/>
        </p:nvPicPr>
        <p:blipFill>
          <a:blip r:embed="rId1" cstate="screen"/>
          <a:srcRect/>
          <a:stretch>
            <a:fillRect/>
          </a:stretch>
        </p:blipFill>
        <p:spPr bwMode="auto">
          <a:xfrm>
            <a:off x="216738" y="233467"/>
            <a:ext cx="2614510" cy="54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副标题 3"/>
          <p:cNvSpPr>
            <a:spLocks noGrp="1"/>
          </p:cNvSpPr>
          <p:nvPr>
            <p:ph type="subTitle" idx="1"/>
          </p:nvPr>
        </p:nvSpPr>
        <p:spPr>
          <a:xfrm>
            <a:off x="1275080" y="2917508"/>
            <a:ext cx="6858000" cy="1655762"/>
          </a:xfrm>
        </p:spPr>
        <p:txBody>
          <a:bodyPr/>
          <a:lstStyle/>
          <a:p>
            <a:endParaRPr lang="zh-CN" altLang="en-US" dirty="0"/>
          </a:p>
        </p:txBody>
      </p:sp>
      <p:grpSp>
        <p:nvGrpSpPr>
          <p:cNvPr id="10" name="组合 9"/>
          <p:cNvGrpSpPr/>
          <p:nvPr/>
        </p:nvGrpSpPr>
        <p:grpSpPr>
          <a:xfrm>
            <a:off x="701040" y="2611755"/>
            <a:ext cx="7982585" cy="1377950"/>
            <a:chOff x="1371960" y="1544925"/>
            <a:chExt cx="9424976" cy="2145538"/>
          </a:xfrm>
        </p:grpSpPr>
        <p:sp>
          <p:nvSpPr>
            <p:cNvPr id="2" name="矩形 1"/>
            <p:cNvSpPr/>
            <p:nvPr/>
          </p:nvSpPr>
          <p:spPr>
            <a:xfrm>
              <a:off x="1371960" y="1703121"/>
              <a:ext cx="9424976" cy="1813326"/>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solidFill>
                    <a:schemeClr val="tx1"/>
                  </a:solidFill>
                </a:rPr>
                <a:t>人脸识别——国内外相关法律进展探究</a:t>
              </a:r>
              <a:endParaRPr lang="zh-CN" altLang="en-US" sz="3600" b="1">
                <a:solidFill>
                  <a:schemeClr val="tx1"/>
                </a:solidFill>
              </a:endParaRPr>
            </a:p>
          </p:txBody>
        </p:sp>
        <p:grpSp>
          <p:nvGrpSpPr>
            <p:cNvPr id="16" name="组合 15"/>
            <p:cNvGrpSpPr/>
            <p:nvPr/>
          </p:nvGrpSpPr>
          <p:grpSpPr>
            <a:xfrm>
              <a:off x="1371960" y="1544925"/>
              <a:ext cx="9424226" cy="2145538"/>
              <a:chOff x="1371960" y="1544925"/>
              <a:chExt cx="9424226" cy="2145538"/>
            </a:xfrm>
          </p:grpSpPr>
          <p:grpSp>
            <p:nvGrpSpPr>
              <p:cNvPr id="12" name="组合 11"/>
              <p:cNvGrpSpPr/>
              <p:nvPr/>
            </p:nvGrpSpPr>
            <p:grpSpPr>
              <a:xfrm>
                <a:off x="1371960" y="1544925"/>
                <a:ext cx="3500927" cy="803557"/>
                <a:chOff x="1500147" y="1472851"/>
                <a:chExt cx="3500927" cy="803557"/>
              </a:xfrm>
            </p:grpSpPr>
            <p:cxnSp>
              <p:nvCxnSpPr>
                <p:cNvPr id="7" name="直接连接符 6"/>
                <p:cNvCxnSpPr/>
                <p:nvPr/>
              </p:nvCxnSpPr>
              <p:spPr>
                <a:xfrm flipV="1">
                  <a:off x="1500147" y="1472851"/>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00147" y="1481396"/>
                  <a:ext cx="0" cy="7950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7295259" y="2691925"/>
                <a:ext cx="3500927" cy="998538"/>
                <a:chOff x="7167073" y="2709017"/>
                <a:chExt cx="3500927" cy="998538"/>
              </a:xfrm>
            </p:grpSpPr>
            <p:cxnSp>
              <p:nvCxnSpPr>
                <p:cNvPr id="9" name="直接连接符 8"/>
                <p:cNvCxnSpPr/>
                <p:nvPr/>
              </p:nvCxnSpPr>
              <p:spPr>
                <a:xfrm flipV="1">
                  <a:off x="7167073" y="3690464"/>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668000" y="2709017"/>
                  <a:ext cx="0" cy="9814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sp>
        <p:nvSpPr>
          <p:cNvPr id="3" name="文本框 2"/>
          <p:cNvSpPr txBox="1"/>
          <p:nvPr/>
        </p:nvSpPr>
        <p:spPr>
          <a:xfrm>
            <a:off x="5559425" y="5003800"/>
            <a:ext cx="2613660" cy="368300"/>
          </a:xfrm>
          <a:prstGeom prst="rect">
            <a:avLst/>
          </a:prstGeom>
          <a:noFill/>
        </p:spPr>
        <p:txBody>
          <a:bodyPr wrap="square" rtlCol="0">
            <a:spAutoFit/>
          </a:bodyPr>
          <a:p>
            <a:r>
              <a:rPr lang="zh-CN" altLang="en-US" b="1"/>
              <a:t>汇报人：张敬哲 孙昌族</a:t>
            </a:r>
            <a:endParaRPr lang="zh-CN" altLang="en-US"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2870" y="53975"/>
            <a:ext cx="8938895" cy="554355"/>
          </a:xfrm>
        </p:spPr>
        <p:txBody>
          <a:bodyPr>
            <a:normAutofit/>
          </a:bodyPr>
          <a:lstStyle/>
          <a:p>
            <a:r>
              <a:rPr lang="zh-CN" altLang="en-US" b="1" dirty="0"/>
              <a:t>五种人脸识别模式</a:t>
            </a:r>
            <a:endParaRPr lang="zh-CN" altLang="en-US" b="1" dirty="0"/>
          </a:p>
        </p:txBody>
      </p:sp>
      <p:pic>
        <p:nvPicPr>
          <p:cNvPr id="8" name="图片 7"/>
          <p:cNvPicPr>
            <a:picLocks noChangeAspect="1"/>
          </p:cNvPicPr>
          <p:nvPr/>
        </p:nvPicPr>
        <p:blipFill>
          <a:blip r:embed="rId1"/>
          <a:stretch>
            <a:fillRect/>
          </a:stretch>
        </p:blipFill>
        <p:spPr>
          <a:xfrm>
            <a:off x="664845" y="561340"/>
            <a:ext cx="7813675" cy="6243320"/>
          </a:xfrm>
          <a:prstGeom prst="rect">
            <a:avLst/>
          </a:prstGeom>
        </p:spPr>
      </p:pic>
      <p:sp>
        <p:nvSpPr>
          <p:cNvPr id="10" name="椭圆 9"/>
          <p:cNvSpPr/>
          <p:nvPr/>
        </p:nvSpPr>
        <p:spPr>
          <a:xfrm>
            <a:off x="3192145" y="1015365"/>
            <a:ext cx="749300" cy="334645"/>
          </a:xfrm>
          <a:prstGeom prst="ellipse">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3192145" y="1626870"/>
            <a:ext cx="749300" cy="334645"/>
          </a:xfrm>
          <a:prstGeom prst="ellipse">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3192145" y="2515870"/>
            <a:ext cx="749300" cy="334645"/>
          </a:xfrm>
          <a:prstGeom prst="ellipse">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3192145" y="4940935"/>
            <a:ext cx="749300" cy="334645"/>
          </a:xfrm>
          <a:prstGeom prst="ellipse">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756285" y="1708150"/>
            <a:ext cx="1014730" cy="795655"/>
          </a:xfrm>
          <a:prstGeom prst="ellipse">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756285" y="4963795"/>
            <a:ext cx="1014730" cy="795655"/>
          </a:xfrm>
          <a:prstGeom prst="ellipse">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p:nvPr/>
        </p:nvCxnSpPr>
        <p:spPr>
          <a:xfrm>
            <a:off x="6967220" y="5090795"/>
            <a:ext cx="114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943725" y="5114290"/>
            <a:ext cx="1476000" cy="0"/>
          </a:xfrm>
          <a:prstGeom prst="line">
            <a:avLst/>
          </a:prstGeom>
          <a:ln w="34925" cmpd="sng">
            <a:solidFill>
              <a:schemeClr val="accent1">
                <a:shade val="50000"/>
                <a:alpha val="71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11930" y="5298440"/>
            <a:ext cx="750570" cy="0"/>
          </a:xfrm>
          <a:prstGeom prst="line">
            <a:avLst/>
          </a:prstGeom>
          <a:ln w="34925" cmpd="sng">
            <a:solidFill>
              <a:schemeClr val="accent1">
                <a:shade val="50000"/>
                <a:alpha val="65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5" grpId="0" bldLvl="0" animBg="1"/>
      <p:bldP spid="11" grpId="0" bldLvl="0" animBg="1"/>
      <p:bldP spid="12" grpId="0" bldLvl="0" animBg="1"/>
      <p:bldP spid="1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人脸识别产品已广泛应用于金融、司法、军队、公安、边检、政府、航天、电力、工厂、教育、医疗及众多企事业单位等领域。随着技术的进一步成熟和社会认同度的提高，人脸识别技术将应用在更多的领域。</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人脸识别技术应用</a:t>
            </a:r>
            <a:endParaRPr lang="zh-CN" altLang="en-US" b="1" dirty="0"/>
          </a:p>
        </p:txBody>
      </p:sp>
      <p:pic>
        <p:nvPicPr>
          <p:cNvPr id="2" name="图片 1"/>
          <p:cNvPicPr>
            <a:picLocks noChangeAspect="1"/>
          </p:cNvPicPr>
          <p:nvPr/>
        </p:nvPicPr>
        <p:blipFill>
          <a:blip r:embed="rId1"/>
          <a:stretch>
            <a:fillRect/>
          </a:stretch>
        </p:blipFill>
        <p:spPr>
          <a:xfrm>
            <a:off x="996950" y="2319655"/>
            <a:ext cx="3328670" cy="2219325"/>
          </a:xfrm>
          <a:prstGeom prst="rect">
            <a:avLst/>
          </a:prstGeom>
        </p:spPr>
      </p:pic>
      <p:pic>
        <p:nvPicPr>
          <p:cNvPr id="5" name="图片 4"/>
          <p:cNvPicPr>
            <a:picLocks noChangeAspect="1"/>
          </p:cNvPicPr>
          <p:nvPr/>
        </p:nvPicPr>
        <p:blipFill>
          <a:blip r:embed="rId2"/>
          <a:stretch>
            <a:fillRect/>
          </a:stretch>
        </p:blipFill>
        <p:spPr>
          <a:xfrm>
            <a:off x="4433570" y="2319655"/>
            <a:ext cx="3223260" cy="2443480"/>
          </a:xfrm>
          <a:prstGeom prst="rect">
            <a:avLst/>
          </a:prstGeom>
        </p:spPr>
      </p:pic>
      <p:pic>
        <p:nvPicPr>
          <p:cNvPr id="7" name="图片 6"/>
          <p:cNvPicPr>
            <a:picLocks noChangeAspect="1"/>
          </p:cNvPicPr>
          <p:nvPr/>
        </p:nvPicPr>
        <p:blipFill>
          <a:blip r:embed="rId3"/>
          <a:stretch>
            <a:fillRect/>
          </a:stretch>
        </p:blipFill>
        <p:spPr>
          <a:xfrm>
            <a:off x="996950" y="4538980"/>
            <a:ext cx="3329305" cy="2290445"/>
          </a:xfrm>
          <a:prstGeom prst="rect">
            <a:avLst/>
          </a:prstGeom>
        </p:spPr>
      </p:pic>
      <p:pic>
        <p:nvPicPr>
          <p:cNvPr id="11" name="图片 10"/>
          <p:cNvPicPr>
            <a:picLocks noChangeAspect="1"/>
          </p:cNvPicPr>
          <p:nvPr/>
        </p:nvPicPr>
        <p:blipFill>
          <a:blip r:embed="rId4"/>
          <a:stretch>
            <a:fillRect/>
          </a:stretch>
        </p:blipFill>
        <p:spPr>
          <a:xfrm>
            <a:off x="4325620" y="4538980"/>
            <a:ext cx="3331210" cy="22904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fontScale="90000" lnSpcReduction="10000"/>
          </a:bodyPr>
          <a:lstStyle/>
          <a:p>
            <a:pPr marL="146050" indent="203200" fontAlgn="auto">
              <a:lnSpc>
                <a:spcPct val="150000"/>
              </a:lnSpc>
              <a:extLst>
                <a:ext uri="{35155182-B16C-46BC-9424-99874614C6A1}">
                  <wpsdc:indentchars xmlns:wpsdc="http://www.wps.cn/officeDocument/2017/drawingmlCustomData" val="64" checksum="4022507433"/>
                  <wpsdc:marlchars xmlns:wpsdc="http://www.wps.cn/officeDocument/2017/drawingmlCustomData" val="64" checksum="1107311110"/>
                </a:ext>
              </a:extLst>
            </a:pPr>
            <a:r>
              <a:rPr lang="zh-CN" altLang="en-US" b="1">
                <a:sym typeface="+mn-ea"/>
              </a:rPr>
              <a:t>优势</a:t>
            </a:r>
            <a:endParaRPr lang="zh-CN" altLang="en-US" sz="24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200">
                <a:sym typeface="+mn-ea"/>
              </a:rPr>
              <a:t>人脸识别的优势在于其</a:t>
            </a:r>
            <a:r>
              <a:rPr lang="zh-CN" altLang="en-US" sz="2200" b="1">
                <a:solidFill>
                  <a:srgbClr val="FF0000"/>
                </a:solidFill>
                <a:sym typeface="+mn-ea"/>
              </a:rPr>
              <a:t>自然性</a:t>
            </a:r>
            <a:r>
              <a:rPr lang="zh-CN" altLang="en-US" sz="2200">
                <a:sym typeface="+mn-ea"/>
              </a:rPr>
              <a:t>和</a:t>
            </a:r>
            <a:r>
              <a:rPr lang="zh-CN" altLang="en-US" sz="2200" b="1">
                <a:solidFill>
                  <a:srgbClr val="FF0000"/>
                </a:solidFill>
                <a:sym typeface="+mn-ea"/>
              </a:rPr>
              <a:t>不被被测个体察觉</a:t>
            </a:r>
            <a:r>
              <a:rPr lang="zh-CN" altLang="en-US" sz="2200">
                <a:sym typeface="+mn-ea"/>
              </a:rPr>
              <a:t>的特点。</a:t>
            </a:r>
            <a:endParaRPr lang="zh-CN" altLang="en-US" sz="22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200" b="1">
                <a:sym typeface="+mn-ea"/>
              </a:rPr>
              <a:t>自然性</a:t>
            </a:r>
            <a:r>
              <a:rPr lang="zh-CN" altLang="en-US" sz="2200">
                <a:sym typeface="+mn-ea"/>
              </a:rPr>
              <a:t>，是指该识别方式同人类（甚至其他生物）进行个体识别时所利用的生物特征相同。例如人脸识别，人类也是通过观察比较人脸区分和确认身份的，另外具有自然性的识别还有语音识别、体形识别等，而指纹识别、虹膜识别等都不具有自然性，因为人类或者其他生物并不通过此类生物特征区别个体。</a:t>
            </a:r>
            <a:endParaRPr lang="zh-CN" altLang="en-US" sz="22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200" b="1">
                <a:sym typeface="+mn-ea"/>
              </a:rPr>
              <a:t>不被察觉性</a:t>
            </a:r>
            <a:r>
              <a:rPr lang="zh-CN" altLang="en-US" sz="2200">
                <a:sym typeface="+mn-ea"/>
              </a:rPr>
              <a:t>，人脸识别技术可以采用可见光人脸图像识别，或是红外线与可见光融合的多光源人脸图像识别技术。人脸识别只要在有特定光源的情况下，就能完成不被人察觉的识别，不会令人反感也不会陷于被伪装欺骗的境地。在公安刑侦领域，特别适用于犯罪嫌疑人的跟踪与追捕。</a:t>
            </a:r>
            <a:endParaRPr lang="zh-CN" altLang="en-US" sz="22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人脸识别优势与困难</a:t>
            </a:r>
            <a:endParaRPr lang="zh-CN" alt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fontScale="90000" lnSpcReduction="20000"/>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200" b="1">
                <a:sym typeface="+mn-ea"/>
              </a:rPr>
              <a:t>困难</a:t>
            </a:r>
            <a:endParaRPr lang="zh-CN" altLang="en-US" sz="2200">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2000">
                <a:sym typeface="+mn-ea"/>
              </a:rPr>
              <a:t>人脸识别被认为是生物特征识别领域甚至人工智能领域最困难的研究课题之一。人脸识别的困难主要是人脸作为</a:t>
            </a:r>
            <a:r>
              <a:rPr lang="zh-CN" altLang="en-US" sz="2000" b="1">
                <a:solidFill>
                  <a:srgbClr val="FF0000"/>
                </a:solidFill>
                <a:sym typeface="+mn-ea"/>
              </a:rPr>
              <a:t>生物特征的特点</a:t>
            </a:r>
            <a:r>
              <a:rPr lang="zh-CN" altLang="en-US" sz="2000">
                <a:sym typeface="+mn-ea"/>
              </a:rPr>
              <a:t>所带来的。</a:t>
            </a:r>
            <a:endParaRPr lang="zh-CN" altLang="en-US" sz="2000">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2000" b="1">
                <a:sym typeface="+mn-ea"/>
              </a:rPr>
              <a:t>相似性</a:t>
            </a:r>
            <a:endParaRPr lang="zh-CN" altLang="en-US" sz="2000">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2000">
                <a:sym typeface="+mn-ea"/>
              </a:rPr>
              <a:t>不同个体之间的区别不大，所有的人脸的结构都相似，甚至人脸器官的结构外形都很相似。这样的特点对于利用人脸进行定位是有利的，但是对于利用人脸区分人类个体是不利的。</a:t>
            </a:r>
            <a:endParaRPr lang="zh-CN" altLang="en-US" sz="2000">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2000" b="1">
                <a:sym typeface="+mn-ea"/>
              </a:rPr>
              <a:t>易变性</a:t>
            </a:r>
            <a:endParaRPr lang="zh-CN" altLang="en-US" sz="2000">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2000">
                <a:sym typeface="+mn-ea"/>
              </a:rPr>
              <a:t>人脸的外形很不稳定，人可以通过脸部的变化产生很多表情，而在不同观察角度，人脸的视觉图像也相差很大，另外，人脸识别还受光照条件（例如白天和夜晚，室内和室外等）、人脸的很多遮盖物（例如口罩、墨镜、头发、胡须等）、年龄等多方面因素的影响。</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人脸识别优势与困难</a:t>
            </a:r>
            <a:endParaRPr lang="zh-CN"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Part 02</a:t>
            </a:r>
            <a:endParaRPr lang="zh-CN" altLang="en-US" dirty="0"/>
          </a:p>
        </p:txBody>
      </p:sp>
      <p:sp>
        <p:nvSpPr>
          <p:cNvPr id="3" name="文本占位符 2"/>
          <p:cNvSpPr>
            <a:spLocks noGrp="1"/>
          </p:cNvSpPr>
          <p:nvPr>
            <p:ph type="body" sz="quarter" idx="12"/>
          </p:nvPr>
        </p:nvSpPr>
        <p:spPr/>
        <p:txBody>
          <a:bodyPr/>
          <a:lstStyle/>
          <a:p>
            <a:r>
              <a:rPr lang="zh-CN" altLang="en-US" dirty="0"/>
              <a:t>相关技术现行挑战</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不同于密码可以修改，人脸、指纹等生物特征信息具有</a:t>
            </a:r>
            <a:r>
              <a:rPr lang="zh-CN" altLang="en-US" sz="2000" b="1">
                <a:solidFill>
                  <a:srgbClr val="FF0000"/>
                </a:solidFill>
                <a:sym typeface="+mn-ea"/>
              </a:rPr>
              <a:t>唯一性、永久性和不可更改</a:t>
            </a:r>
            <a:r>
              <a:rPr lang="zh-CN" altLang="en-US" sz="2000">
                <a:sym typeface="+mn-ea"/>
              </a:rPr>
              <a:t>的特性。这些信息在采集、传输、保存、使用以及第三方调用过程中，一旦被过度分析、滥用或窃取，将会使用户的信息、隐私等处于不确定的风险之中，给个人的人身安全和财产安全造成重大威胁。而个人信息的大量“裸奔”，也会引发公众信息焦虑问题，降低生活的安全感与幸福感。因此，人脸识别技术的应用，一直都伴随着便利和安全的争议，也给个人信息保护带来新的挑战。</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2" name="文本框 1"/>
          <p:cNvSpPr txBox="1"/>
          <p:nvPr/>
        </p:nvSpPr>
        <p:spPr>
          <a:xfrm>
            <a:off x="473075" y="6362700"/>
            <a:ext cx="6735445" cy="368300"/>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2</a:t>
            </a:r>
            <a:r>
              <a:rPr lang="zh-CN" altLang="en-US" sz="1600">
                <a:latin typeface="Times New Roman Regular" panose="02020503050405090304" charset="0"/>
                <a:cs typeface="Times New Roman Regular" panose="02020503050405090304" charset="0"/>
              </a:rPr>
              <a:t>]</a:t>
            </a:r>
            <a:r>
              <a:rPr lang="zh-CN" altLang="en-US" sz="1600"/>
              <a:t>魏燕. “刷脸”不能没有底线</a:t>
            </a:r>
            <a:r>
              <a:rPr lang="zh-CN" altLang="en-US" sz="1600">
                <a:latin typeface="Times New Roman Regular" panose="02020503050405090304" charset="0"/>
                <a:cs typeface="Times New Roman Regular" panose="02020503050405090304" charset="0"/>
              </a:rPr>
              <a:t>[N]</a:t>
            </a:r>
            <a:r>
              <a:rPr lang="zh-CN" altLang="en-US" sz="1600"/>
              <a:t>. 海南日报,</a:t>
            </a:r>
            <a:r>
              <a:rPr lang="zh-CN" altLang="en-US" sz="1600">
                <a:latin typeface="Times New Roman Regular" panose="02020503050405090304" charset="0"/>
                <a:cs typeface="Times New Roman Regular" panose="02020503050405090304" charset="0"/>
              </a:rPr>
              <a:t>2021-11-18(A08)</a:t>
            </a:r>
            <a:r>
              <a:rPr lang="zh-CN" altLang="en-US"/>
              <a:t>.</a:t>
            </a:r>
            <a:endParaRPr lang="zh-CN" altLang="en-US"/>
          </a:p>
        </p:txBody>
      </p:sp>
      <p:sp>
        <p:nvSpPr>
          <p:cNvPr id="7" name="椭圆 6"/>
          <p:cNvSpPr/>
          <p:nvPr/>
        </p:nvSpPr>
        <p:spPr>
          <a:xfrm>
            <a:off x="1757680" y="4215765"/>
            <a:ext cx="2214245" cy="1883410"/>
          </a:xfrm>
          <a:prstGeom prst="ellipse">
            <a:avLst/>
          </a:prstGeom>
          <a:solidFill>
            <a:schemeClr val="bg1"/>
          </a:solidFill>
          <a:ln w="920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5207000" y="4215765"/>
            <a:ext cx="2214245" cy="1883410"/>
          </a:xfrm>
          <a:prstGeom prst="ellipse">
            <a:avLst/>
          </a:prstGeom>
          <a:solidFill>
            <a:schemeClr val="bg1"/>
          </a:solidFill>
          <a:ln w="920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2293620" y="4834890"/>
            <a:ext cx="1141730" cy="645160"/>
          </a:xfrm>
          <a:prstGeom prst="rect">
            <a:avLst/>
          </a:prstGeom>
          <a:noFill/>
        </p:spPr>
        <p:txBody>
          <a:bodyPr wrap="square" rtlCol="0">
            <a:spAutoFit/>
          </a:bodyPr>
          <a:p>
            <a:r>
              <a:rPr lang="zh-CN" altLang="en-US" sz="3600" b="1"/>
              <a:t>便利</a:t>
            </a:r>
            <a:endParaRPr lang="zh-CN" altLang="en-US" sz="3600" b="1"/>
          </a:p>
        </p:txBody>
      </p:sp>
      <p:sp>
        <p:nvSpPr>
          <p:cNvPr id="10" name="文本框 9"/>
          <p:cNvSpPr txBox="1"/>
          <p:nvPr/>
        </p:nvSpPr>
        <p:spPr>
          <a:xfrm>
            <a:off x="5742940" y="4834890"/>
            <a:ext cx="1141730" cy="645160"/>
          </a:xfrm>
          <a:prstGeom prst="rect">
            <a:avLst/>
          </a:prstGeom>
          <a:noFill/>
        </p:spPr>
        <p:txBody>
          <a:bodyPr wrap="square" rtlCol="0">
            <a:spAutoFit/>
          </a:bodyPr>
          <a:p>
            <a:r>
              <a:rPr lang="zh-CN" altLang="en-US" sz="3600" b="1"/>
              <a:t>安全</a:t>
            </a:r>
            <a:endParaRPr lang="zh-CN" altLang="en-US" sz="3600" b="1"/>
          </a:p>
        </p:txBody>
      </p:sp>
      <p:sp>
        <p:nvSpPr>
          <p:cNvPr id="11" name="左右箭头 10"/>
          <p:cNvSpPr/>
          <p:nvPr/>
        </p:nvSpPr>
        <p:spPr>
          <a:xfrm>
            <a:off x="4098925" y="4906645"/>
            <a:ext cx="947420" cy="502285"/>
          </a:xfrm>
          <a:prstGeom prst="leftRight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1" grpId="0" bldLvl="0" animBg="1"/>
      <p:bldP spid="10" grpId="0"/>
      <p:bldP spid="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885070"/>
            <a:ext cx="8607648" cy="5383333"/>
          </a:xfrm>
        </p:spPr>
        <p:txBody>
          <a:bodyPr>
            <a:normAutofit lnSpcReduction="10000"/>
          </a:bodyPr>
          <a:lstStyle/>
          <a:p>
            <a:pPr marL="146050" indent="194945" fontAlgn="auto">
              <a:lnSpc>
                <a:spcPct val="150000"/>
              </a:lnSpc>
              <a:extLst>
                <a:ext uri="{35155182-B16C-46BC-9424-99874614C6A1}">
                  <wpsdc:indentchars xmlns:wpsdc="http://www.wps.cn/officeDocument/2017/drawingmlCustomData" val="64" checksum="3893049514"/>
                  <wpsdc:marlchars xmlns:wpsdc="http://www.wps.cn/officeDocument/2017/drawingmlCustomData" val="64" checksum="1107311110"/>
                </a:ext>
              </a:extLst>
            </a:pPr>
            <a:r>
              <a:rPr lang="zh-CN" altLang="en-US" sz="2400" b="1">
                <a:sym typeface="+mn-ea"/>
              </a:rPr>
              <a:t>一、人脸识别技术应用隐含的技术风险</a:t>
            </a:r>
            <a:endParaRPr lang="zh-CN" altLang="en-US" sz="2400" b="1">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科技是把双刃剑。人工智能技术的核心是算法，而算法的核心是数据，数据在收集、整理、计算过程中则会出现</a:t>
            </a:r>
            <a:r>
              <a:rPr lang="zh-CN" altLang="en-US" sz="2000" b="1">
                <a:solidFill>
                  <a:srgbClr val="FF0000"/>
                </a:solidFill>
                <a:sym typeface="+mn-ea"/>
              </a:rPr>
              <a:t>偏差和泄露</a:t>
            </a:r>
            <a:r>
              <a:rPr lang="zh-CN" altLang="en-US" sz="2000">
                <a:sym typeface="+mn-ea"/>
              </a:rPr>
              <a:t>，这是技术本身所不可避免的问题，是技术发展的自身局限性。</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虽然人脸具有独特性，但这种独特性是分等级的，如果个体面部的独特性高，即与其他人脸差别较大，则人脸识别的出错率更低。如果个体面部的独特性低，即与其他人脸差别较小，尤其是双胞胎或相似度较高的近亲属之间，人脸识别出错率会明显提升。此外，人脸具有可变性，会随着年龄的增长、妆容的修饰、自然环境的影响等而发生变化。这就导致人脸识别技术具有被破解的可能性。</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2" name="文本框 1"/>
          <p:cNvSpPr txBox="1"/>
          <p:nvPr/>
        </p:nvSpPr>
        <p:spPr>
          <a:xfrm>
            <a:off x="473075" y="6362700"/>
            <a:ext cx="813879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3</a:t>
            </a:r>
            <a:r>
              <a:rPr lang="zh-CN" altLang="en-US" sz="1600">
                <a:latin typeface="Times New Roman Regular" panose="02020503050405090304" charset="0"/>
                <a:cs typeface="Times New Roman Regular" panose="02020503050405090304" charset="0"/>
              </a:rPr>
              <a:t>]</a:t>
            </a:r>
            <a:r>
              <a:rPr lang="zh-CN" altLang="en-US" sz="1600"/>
              <a:t>王鑫媛.人脸识别技术应用的风险与法律规制</a:t>
            </a:r>
            <a:r>
              <a:rPr lang="zh-CN" altLang="en-US" sz="1600">
                <a:latin typeface="Times New Roman Regular" panose="02020503050405090304" charset="0"/>
                <a:cs typeface="Times New Roman Regular" panose="02020503050405090304" charset="0"/>
              </a:rPr>
              <a:t>[J].</a:t>
            </a:r>
            <a:r>
              <a:rPr lang="zh-CN" altLang="en-US" sz="1600"/>
              <a:t>科技与法律(中英文),</a:t>
            </a:r>
            <a:r>
              <a:rPr lang="zh-CN" altLang="en-US" sz="1600">
                <a:latin typeface="Times New Roman Regular" panose="02020503050405090304" charset="0"/>
                <a:cs typeface="Times New Roman Regular" panose="02020503050405090304" charset="0"/>
              </a:rPr>
              <a:t>2021(05):93-101.</a:t>
            </a:r>
            <a:endParaRPr lang="zh-CN" altLang="en-US" sz="16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885070"/>
            <a:ext cx="8607648" cy="5383333"/>
          </a:xfrm>
        </p:spPr>
        <p:txBody>
          <a:bodyPr>
            <a:normAutofit lnSpcReduction="10000"/>
          </a:bodyPr>
          <a:lstStyle/>
          <a:p>
            <a:pPr marL="146050" indent="194945" fontAlgn="auto">
              <a:lnSpc>
                <a:spcPct val="150000"/>
              </a:lnSpc>
              <a:extLst>
                <a:ext uri="{35155182-B16C-46BC-9424-99874614C6A1}">
                  <wpsdc:indentchars xmlns:wpsdc="http://www.wps.cn/officeDocument/2017/drawingmlCustomData" val="64" checksum="3893049514"/>
                  <wpsdc:marlchars xmlns:wpsdc="http://www.wps.cn/officeDocument/2017/drawingmlCustomData" val="64" checksum="1107311110"/>
                </a:ext>
              </a:extLst>
            </a:pPr>
            <a:r>
              <a:rPr lang="zh-CN" altLang="en-US" sz="2400" b="1">
                <a:sym typeface="+mn-ea"/>
              </a:rPr>
              <a:t>二、人脸识别技术应用产生的侵权风险</a:t>
            </a:r>
            <a:endParaRPr lang="zh-CN" altLang="en-US" sz="2400" b="1">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人脸识别技术应用所涉及的人脸信息包含多种法益，是人格属性与财产属性的结合，仅从个人角度而言，涉及公民个人的隐私、财产、个人身份、人身安全等各方面。</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此外，人脸信息泄露所涉及的并</a:t>
            </a:r>
            <a:r>
              <a:rPr lang="zh-CN" altLang="en-US" sz="2000" b="1">
                <a:solidFill>
                  <a:srgbClr val="FF0000"/>
                </a:solidFill>
                <a:sym typeface="+mn-ea"/>
              </a:rPr>
              <a:t>不限于面部信息</a:t>
            </a:r>
            <a:r>
              <a:rPr lang="zh-CN" altLang="en-US" sz="2000">
                <a:sym typeface="+mn-ea"/>
              </a:rPr>
              <a:t>。人脸识别是一种身份识别法律制度，具有身份认证功能，其背后囊括了一系列个体信息，包括家庭背景、资产、学历、工作等。如果发生人脸信息泄露，个人信息链亦容易被获取。同时，人脸识别的高效率性意味着其具有标签分类的判断方式，从而引发社会歧视。</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2" name="文本框 1"/>
          <p:cNvSpPr txBox="1"/>
          <p:nvPr/>
        </p:nvSpPr>
        <p:spPr>
          <a:xfrm>
            <a:off x="473075" y="6362700"/>
            <a:ext cx="813879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3</a:t>
            </a:r>
            <a:r>
              <a:rPr lang="zh-CN" altLang="en-US" sz="1600">
                <a:latin typeface="Times New Roman Regular" panose="02020503050405090304" charset="0"/>
                <a:cs typeface="Times New Roman Regular" panose="02020503050405090304" charset="0"/>
              </a:rPr>
              <a:t>]</a:t>
            </a:r>
            <a:r>
              <a:rPr lang="zh-CN" altLang="en-US" sz="1600"/>
              <a:t>王鑫媛.人脸识别技术应用的风险与法律规制</a:t>
            </a:r>
            <a:r>
              <a:rPr lang="zh-CN" altLang="en-US" sz="1600">
                <a:latin typeface="Times New Roman Regular" panose="02020503050405090304" charset="0"/>
                <a:cs typeface="Times New Roman Regular" panose="02020503050405090304" charset="0"/>
              </a:rPr>
              <a:t>[J].</a:t>
            </a:r>
            <a:r>
              <a:rPr lang="zh-CN" altLang="en-US" sz="1600"/>
              <a:t>科技与法律(中英文),</a:t>
            </a:r>
            <a:r>
              <a:rPr lang="zh-CN" altLang="en-US" sz="1600">
                <a:latin typeface="Times New Roman Regular" panose="02020503050405090304" charset="0"/>
                <a:cs typeface="Times New Roman Regular" panose="02020503050405090304" charset="0"/>
              </a:rPr>
              <a:t>2021(05):93-101.</a:t>
            </a:r>
            <a:endParaRPr lang="zh-CN" altLang="en-US" sz="16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970" y="885190"/>
            <a:ext cx="8608060" cy="5477510"/>
          </a:xfrm>
        </p:spPr>
        <p:txBody>
          <a:bodyPr>
            <a:normAutofit fontScale="90000" lnSpcReduction="10000"/>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r>
              <a:rPr lang="zh-CN" altLang="en-US" sz="2400" b="1">
                <a:sym typeface="+mn-ea"/>
              </a:rPr>
              <a:t>三、人脸识别技术应用引发的社会治理风险</a:t>
            </a:r>
            <a:endParaRPr lang="zh-CN" altLang="en-US" sz="2400" b="1">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2000">
                <a:sym typeface="+mn-ea"/>
              </a:rPr>
              <a:t>人脸识别技术加剧了</a:t>
            </a:r>
            <a:r>
              <a:rPr lang="zh-CN" altLang="en-US" sz="2000" b="1">
                <a:solidFill>
                  <a:srgbClr val="FF0000"/>
                </a:solidFill>
                <a:sym typeface="+mn-ea"/>
              </a:rPr>
              <a:t>社会犯罪风险</a:t>
            </a:r>
            <a:r>
              <a:rPr lang="zh-CN" altLang="en-US" sz="2000">
                <a:sym typeface="+mn-ea"/>
              </a:rPr>
              <a:t>，容易破坏社会稳定和国家安全。人脸信息作为敏感个人信息与个人的人身和财产安全休戚相关。人脸信息具有更高的准确性、可靠性、易采集性。现今许多手机app都具有人脸识别认证和支付功能。</a:t>
            </a:r>
            <a:endParaRPr lang="zh-CN" altLang="en-US" sz="2000">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2000">
                <a:sym typeface="+mn-ea"/>
              </a:rPr>
              <a:t>脸识别技术应用还会加剧</a:t>
            </a:r>
            <a:r>
              <a:rPr lang="zh-CN" altLang="en-US" sz="2000" b="1">
                <a:solidFill>
                  <a:srgbClr val="FF0000"/>
                </a:solidFill>
                <a:sym typeface="+mn-ea"/>
              </a:rPr>
              <a:t>社会歧视风险</a:t>
            </a:r>
            <a:r>
              <a:rPr lang="zh-CN" altLang="en-US" sz="2000">
                <a:sym typeface="+mn-ea"/>
              </a:rPr>
              <a:t>。许多国外的研究机构对人脸识别在不同样本情况下的成功率进行了验证，结果表明人脸识别技术对非白人种个人，尤其是黑人个体的准确率要低于白人个体。</a:t>
            </a:r>
            <a:endParaRPr lang="zh-CN" altLang="en-US" sz="2000">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2000">
                <a:sym typeface="+mn-ea"/>
              </a:rPr>
              <a:t>人脸识别加剧了</a:t>
            </a:r>
            <a:r>
              <a:rPr lang="zh-CN" altLang="en-US" sz="2000" b="1">
                <a:solidFill>
                  <a:srgbClr val="FF0000"/>
                </a:solidFill>
                <a:sym typeface="+mn-ea"/>
              </a:rPr>
              <a:t>社会秩序风险</a:t>
            </a:r>
            <a:r>
              <a:rPr lang="zh-CN" altLang="en-US" sz="2000">
                <a:sym typeface="+mn-ea"/>
              </a:rPr>
              <a:t>。人脸识别技术应用加剧了社会监控的风险，使得个人在社会活动中的行动信息受到监控，从而无法表达自身的自由意志，契约的意义也因此遭到破坏。并且，监控范围的扩张使得个人隐私范围缩减，实质是对个人隐私权的威胁和侵犯。公私范围的不均衡和单方面的倾轧，容易打击社会活力，使得个体性被消磨，社会秩序极易僵化，不利于社会创造和发展。</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2" name="文本框 1"/>
          <p:cNvSpPr txBox="1"/>
          <p:nvPr/>
        </p:nvSpPr>
        <p:spPr>
          <a:xfrm>
            <a:off x="473075" y="6362700"/>
            <a:ext cx="813879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3</a:t>
            </a:r>
            <a:r>
              <a:rPr lang="zh-CN" altLang="en-US" sz="1600">
                <a:latin typeface="Times New Roman Regular" panose="02020503050405090304" charset="0"/>
                <a:cs typeface="Times New Roman Regular" panose="02020503050405090304" charset="0"/>
              </a:rPr>
              <a:t>]</a:t>
            </a:r>
            <a:r>
              <a:rPr lang="zh-CN" altLang="en-US" sz="1600"/>
              <a:t>王鑫媛.人脸识别技术应用的风险与法律规制</a:t>
            </a:r>
            <a:r>
              <a:rPr lang="zh-CN" altLang="en-US" sz="1600">
                <a:latin typeface="Times New Roman Regular" panose="02020503050405090304" charset="0"/>
                <a:cs typeface="Times New Roman Regular" panose="02020503050405090304" charset="0"/>
              </a:rPr>
              <a:t>[J].</a:t>
            </a:r>
            <a:r>
              <a:rPr lang="zh-CN" altLang="en-US" sz="1600"/>
              <a:t>科技与法律(中英文),</a:t>
            </a:r>
            <a:r>
              <a:rPr lang="zh-CN" altLang="en-US" sz="1600">
                <a:latin typeface="Times New Roman Regular" panose="02020503050405090304" charset="0"/>
                <a:cs typeface="Times New Roman Regular" panose="02020503050405090304" charset="0"/>
              </a:rPr>
              <a:t>2021(05):93-101.</a:t>
            </a:r>
            <a:endParaRPr lang="zh-CN" altLang="en-US" sz="16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970" y="885190"/>
            <a:ext cx="8608060" cy="5477510"/>
          </a:xfrm>
        </p:spPr>
        <p:txBody>
          <a:bodyPr>
            <a:normAutofit/>
          </a:bodyPr>
          <a:lstStyle/>
          <a:p>
            <a:pPr marL="146050" indent="194945" fontAlgn="auto">
              <a:lnSpc>
                <a:spcPct val="150000"/>
              </a:lnSpc>
              <a:extLst>
                <a:ext uri="{35155182-B16C-46BC-9424-99874614C6A1}">
                  <wpsdc:indentchars xmlns:wpsdc="http://www.wps.cn/officeDocument/2017/drawingmlCustomData" val="64" checksum="3893049514"/>
                  <wpsdc:marlchars xmlns:wpsdc="http://www.wps.cn/officeDocument/2017/drawingmlCustomData" val="64" checksum="1107311110"/>
                </a:ext>
              </a:extLst>
            </a:pPr>
            <a:r>
              <a:rPr lang="zh-CN" altLang="en-US" sz="2400" b="1">
                <a:sym typeface="+mn-ea"/>
              </a:rPr>
              <a:t>四、人脸识别技术发展导致的监管缺位风险</a:t>
            </a:r>
            <a:endParaRPr lang="zh-CN" altLang="en-US" sz="2400" b="1">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公共场所公民信息被随意收集，或公民接受服务而用自己的信息作为交换，这些现象的出现是因为我国对于信息收集并</a:t>
            </a:r>
            <a:r>
              <a:rPr lang="zh-CN" altLang="en-US" sz="2000" b="1">
                <a:solidFill>
                  <a:srgbClr val="FF0000"/>
                </a:solidFill>
                <a:sym typeface="+mn-ea"/>
              </a:rPr>
              <a:t>没有设置相应的门槛要求</a:t>
            </a:r>
            <a:r>
              <a:rPr lang="zh-CN" altLang="en-US" sz="2000">
                <a:sym typeface="+mn-ea"/>
              </a:rPr>
              <a:t>，任何部门、机构和公司都可以某些目的来收集公民信息。</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因为缺乏市场约束和法律监管，企业强制采集用户信息已成为常态。同时，被收集到的信息也存在被滥用的问题，一些不法分子以此来谋取利益。</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此外，公民的</a:t>
            </a:r>
            <a:r>
              <a:rPr lang="zh-CN" altLang="en-US" sz="2000" b="1">
                <a:solidFill>
                  <a:srgbClr val="FF0000"/>
                </a:solidFill>
                <a:sym typeface="+mn-ea"/>
              </a:rPr>
              <a:t>信息保护意识淡薄</a:t>
            </a:r>
            <a:r>
              <a:rPr lang="zh-CN" altLang="en-US" sz="2000">
                <a:sym typeface="+mn-ea"/>
              </a:rPr>
              <a:t>也是导致人脸识别技术安全隐患的重要原因。</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2" name="文本框 1"/>
          <p:cNvSpPr txBox="1"/>
          <p:nvPr/>
        </p:nvSpPr>
        <p:spPr>
          <a:xfrm>
            <a:off x="473075" y="6362700"/>
            <a:ext cx="813879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1</a:t>
            </a:r>
            <a:r>
              <a:rPr lang="zh-CN" altLang="en-US" sz="1600">
                <a:latin typeface="Times New Roman Regular" panose="02020503050405090304" charset="0"/>
                <a:cs typeface="Times New Roman Regular" panose="02020503050405090304" charset="0"/>
              </a:rPr>
              <a:t>]</a:t>
            </a:r>
            <a:r>
              <a:rPr lang="zh-CN" altLang="en-US" sz="1600"/>
              <a:t>文铭,刘博.人脸识别技术应用中的法律规制研究</a:t>
            </a:r>
            <a:r>
              <a:rPr lang="zh-CN" altLang="en-US" sz="1600">
                <a:latin typeface="Times New Roman Regular" panose="02020503050405090304" charset="0"/>
                <a:cs typeface="Times New Roman Regular" panose="02020503050405090304" charset="0"/>
              </a:rPr>
              <a:t>[J]</a:t>
            </a:r>
            <a:r>
              <a:rPr lang="zh-CN" altLang="en-US" sz="1600"/>
              <a:t>.科技与法律,</a:t>
            </a:r>
            <a:r>
              <a:rPr lang="zh-CN" altLang="en-US" sz="1600">
                <a:latin typeface="Times New Roman Regular" panose="02020503050405090304" charset="0"/>
                <a:cs typeface="Times New Roman Regular" panose="02020503050405090304" charset="0"/>
              </a:rPr>
              <a:t>2020(04):77-85.</a:t>
            </a:r>
            <a:endParaRPr lang="zh-CN" altLang="en-US" sz="16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708389" y="615735"/>
            <a:ext cx="1678305" cy="3597835"/>
          </a:xfrm>
          <a:prstGeom prst="rect">
            <a:avLst/>
          </a:prstGeom>
          <a:noFill/>
        </p:spPr>
        <p:txBody>
          <a:bodyPr vert="eaVert" wrap="square" lIns="0" tIns="0" rIns="0" bIns="0" rtlCol="0" anchor="ctr" anchorCtr="0">
            <a:spAutoFit/>
          </a:bodyPr>
          <a:lstStyle/>
          <a:p>
            <a:pPr algn="ctr" defTabSz="866775" fontAlgn="base">
              <a:spcBef>
                <a:spcPct val="0"/>
              </a:spcBef>
              <a:spcAft>
                <a:spcPct val="0"/>
              </a:spcAft>
            </a:pPr>
            <a:r>
              <a:rPr lang="zh-CN" altLang="en-US" sz="10905" b="1"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rPr>
              <a:t>目录</a:t>
            </a:r>
            <a:endParaRPr lang="zh-CN" altLang="en-US" sz="10905" b="1"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9" name="MH_Others_2"/>
          <p:cNvSpPr txBox="1"/>
          <p:nvPr>
            <p:custDataLst>
              <p:tags r:id="rId2"/>
            </p:custDataLst>
          </p:nvPr>
        </p:nvSpPr>
        <p:spPr>
          <a:xfrm rot="5400000">
            <a:off x="-1043406" y="2093636"/>
            <a:ext cx="3128221" cy="640715"/>
          </a:xfrm>
          <a:prstGeom prst="rect">
            <a:avLst/>
          </a:prstGeom>
          <a:noFill/>
        </p:spPr>
        <p:txBody>
          <a:bodyPr wrap="square" lIns="0" tIns="0" rIns="0" bIns="0">
            <a:spAutoFit/>
          </a:bodyPr>
          <a:lstStyle/>
          <a:p>
            <a:pPr algn="ctr" defTabSz="866775" fontAlgn="base">
              <a:spcBef>
                <a:spcPct val="0"/>
              </a:spcBef>
              <a:spcAft>
                <a:spcPct val="0"/>
              </a:spcAft>
              <a:defRPr/>
            </a:pPr>
            <a:r>
              <a:rPr lang="en-US" altLang="zh-CN" sz="4170" b="1"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rPr>
              <a:t>CONTENTS</a:t>
            </a:r>
            <a:endParaRPr lang="zh-CN" altLang="en-US" sz="4170" b="1"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MH_Number_1"/>
          <p:cNvSpPr/>
          <p:nvPr>
            <p:custDataLst>
              <p:tags r:id="rId3"/>
            </p:custDataLst>
          </p:nvPr>
        </p:nvSpPr>
        <p:spPr>
          <a:xfrm>
            <a:off x="3068278" y="1658118"/>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503050405090304" pitchFamily="18" charset="0"/>
                <a:sym typeface="Arial" panose="020B0604020202090204" pitchFamily="34" charset="0"/>
              </a:rPr>
              <a:t>1</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503050405090304" pitchFamily="18" charset="0"/>
              <a:sym typeface="Arial" panose="020B0604020202090204" pitchFamily="34" charset="0"/>
            </a:endParaRPr>
          </a:p>
        </p:txBody>
      </p:sp>
      <p:sp>
        <p:nvSpPr>
          <p:cNvPr id="21" name="MH_Entry_1"/>
          <p:cNvSpPr/>
          <p:nvPr>
            <p:custDataLst>
              <p:tags r:id="rId4"/>
            </p:custDataLst>
          </p:nvPr>
        </p:nvSpPr>
        <p:spPr>
          <a:xfrm>
            <a:off x="3896258" y="1618466"/>
            <a:ext cx="4988997" cy="5594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rPr>
              <a:t>人脸识别技术描述</a:t>
            </a:r>
            <a:endParaRPr lang="zh-CN" altLang="en-US" sz="2800"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2" name="MH_Number_2"/>
          <p:cNvSpPr/>
          <p:nvPr>
            <p:custDataLst>
              <p:tags r:id="rId5"/>
            </p:custDataLst>
          </p:nvPr>
        </p:nvSpPr>
        <p:spPr>
          <a:xfrm>
            <a:off x="3068278" y="2479342"/>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503050405090304" pitchFamily="18" charset="0"/>
                <a:sym typeface="Arial" panose="020B0604020202090204" pitchFamily="34" charset="0"/>
              </a:rPr>
              <a:t>2</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503050405090304" pitchFamily="18" charset="0"/>
              <a:sym typeface="Arial" panose="020B0604020202090204" pitchFamily="34" charset="0"/>
            </a:endParaRPr>
          </a:p>
        </p:txBody>
      </p:sp>
      <p:sp>
        <p:nvSpPr>
          <p:cNvPr id="23" name="MH_Entry_2"/>
          <p:cNvSpPr/>
          <p:nvPr>
            <p:custDataLst>
              <p:tags r:id="rId6"/>
            </p:custDataLst>
          </p:nvPr>
        </p:nvSpPr>
        <p:spPr>
          <a:xfrm>
            <a:off x="3896257" y="2442897"/>
            <a:ext cx="5280065" cy="5594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rPr>
              <a:t>相关技术现行挑战</a:t>
            </a:r>
            <a:endParaRPr lang="zh-CN" altLang="en-US" sz="2800"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4" name="MH_Number_3"/>
          <p:cNvSpPr/>
          <p:nvPr>
            <p:custDataLst>
              <p:tags r:id="rId7"/>
            </p:custDataLst>
          </p:nvPr>
        </p:nvSpPr>
        <p:spPr>
          <a:xfrm>
            <a:off x="3068278" y="3303772"/>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503050405090304" pitchFamily="18" charset="0"/>
                <a:sym typeface="Arial" panose="020B0604020202090204" pitchFamily="34" charset="0"/>
              </a:rPr>
              <a:t>3</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503050405090304" pitchFamily="18" charset="0"/>
              <a:sym typeface="Arial" panose="020B0604020202090204" pitchFamily="34" charset="0"/>
            </a:endParaRPr>
          </a:p>
        </p:txBody>
      </p:sp>
      <p:sp>
        <p:nvSpPr>
          <p:cNvPr id="25" name="MH_Entry_3"/>
          <p:cNvSpPr/>
          <p:nvPr>
            <p:custDataLst>
              <p:tags r:id="rId8"/>
            </p:custDataLst>
          </p:nvPr>
        </p:nvSpPr>
        <p:spPr>
          <a:xfrm>
            <a:off x="3896257" y="3267327"/>
            <a:ext cx="5280065" cy="5594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rPr>
              <a:t>我国的法律规制进展及问题</a:t>
            </a:r>
            <a:endParaRPr lang="zh-CN" altLang="en-US" sz="2800"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6" name="MH_Number_4"/>
          <p:cNvSpPr/>
          <p:nvPr>
            <p:custDataLst>
              <p:tags r:id="rId9"/>
            </p:custDataLst>
          </p:nvPr>
        </p:nvSpPr>
        <p:spPr>
          <a:xfrm>
            <a:off x="3068278" y="4128202"/>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503050405090304" pitchFamily="18" charset="0"/>
                <a:sym typeface="Arial" panose="020B0604020202090204" pitchFamily="34" charset="0"/>
              </a:rPr>
              <a:t>4</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503050405090304" pitchFamily="18" charset="0"/>
              <a:sym typeface="Arial" panose="020B0604020202090204" pitchFamily="34" charset="0"/>
            </a:endParaRPr>
          </a:p>
        </p:txBody>
      </p:sp>
      <p:sp>
        <p:nvSpPr>
          <p:cNvPr id="27" name="MH_Entry_4"/>
          <p:cNvSpPr/>
          <p:nvPr>
            <p:custDataLst>
              <p:tags r:id="rId10"/>
            </p:custDataLst>
          </p:nvPr>
        </p:nvSpPr>
        <p:spPr>
          <a:xfrm>
            <a:off x="3896257" y="4091756"/>
            <a:ext cx="5280065" cy="5594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rPr>
              <a:t>对法律规制的建议</a:t>
            </a:r>
            <a:endParaRPr lang="zh-CN" altLang="en-US" sz="2800" dirty="0">
              <a:solidFill>
                <a:srgbClr val="000000">
                  <a:lumMod val="50000"/>
                  <a:lumOff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7" name="Freeform 7"/>
          <p:cNvSpPr/>
          <p:nvPr/>
        </p:nvSpPr>
        <p:spPr bwMode="auto">
          <a:xfrm>
            <a:off x="1306195" y="4846320"/>
            <a:ext cx="7837170" cy="201168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11" cstate="screen"/>
            <a:srcRect/>
            <a:stretch>
              <a:fillRect/>
            </a:stretch>
          </a:blipFill>
          <a:ln w="0">
            <a:noFill/>
            <a:prstDash val="solid"/>
            <a:round/>
          </a:ln>
        </p:spPr>
        <p:txBody>
          <a:bodyPr vert="horz" wrap="square" lIns="121913" tIns="60956" rIns="121913" bIns="60956" numCol="1" anchor="t" anchorCtr="0" compatLnSpc="1"/>
          <a:lstStyle/>
          <a:p>
            <a:pPr defTabSz="866775" fontAlgn="base">
              <a:spcBef>
                <a:spcPct val="0"/>
              </a:spcBef>
              <a:spcAft>
                <a:spcPct val="0"/>
              </a:spcAft>
            </a:pPr>
            <a:endParaRPr lang="zh-CN" altLang="en-US" sz="1705">
              <a:solidFill>
                <a:srgbClr val="000000"/>
              </a:solidFill>
              <a:latin typeface="Arial" panose="020B0604020202090204" pitchFamily="34" charset="0"/>
              <a:ea typeface="微软雅黑" panose="020B0503020204020204" pitchFamily="34" charset="-122"/>
              <a:sym typeface="Arial" panose="020B0604020202090204" pitchFamily="34" charset="0"/>
            </a:endParaRPr>
          </a:p>
        </p:txBody>
      </p:sp>
      <p:sp>
        <p:nvSpPr>
          <p:cNvPr id="16" name="Freeform 6"/>
          <p:cNvSpPr/>
          <p:nvPr/>
        </p:nvSpPr>
        <p:spPr bwMode="auto">
          <a:xfrm>
            <a:off x="0" y="4845685"/>
            <a:ext cx="3394710" cy="2012315"/>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2" cstate="screen"/>
            <a:srcRect/>
            <a:stretch>
              <a:fillRect/>
            </a:stretch>
          </a:blipFill>
          <a:ln w="0">
            <a:noFill/>
            <a:prstDash val="solid"/>
            <a:round/>
          </a:ln>
        </p:spPr>
        <p:txBody>
          <a:bodyPr vert="horz" wrap="square" lIns="121913" tIns="60956" rIns="121913" bIns="60956" numCol="1" anchor="t" anchorCtr="0" compatLnSpc="1"/>
          <a:lstStyle/>
          <a:p>
            <a:pPr defTabSz="866775" fontAlgn="base">
              <a:spcBef>
                <a:spcPct val="0"/>
              </a:spcBef>
              <a:spcAft>
                <a:spcPct val="0"/>
              </a:spcAft>
            </a:pPr>
            <a:endParaRPr lang="zh-CN" altLang="en-US" sz="1705">
              <a:solidFill>
                <a:srgbClr val="000000"/>
              </a:solidFill>
              <a:latin typeface="Arial" panose="020B0604020202090204" pitchFamily="34" charset="0"/>
              <a:ea typeface="微软雅黑" panose="020B0503020204020204" pitchFamily="34" charset="-122"/>
              <a:sym typeface="Arial" panose="020B0604020202090204" pitchFamily="34" charset="0"/>
            </a:endParaRPr>
          </a:p>
        </p:txBody>
      </p:sp>
      <p:pic>
        <p:nvPicPr>
          <p:cNvPr id="15" name="图片 4" descr="横版组合——透明.png"/>
          <p:cNvPicPr>
            <a:picLocks noChangeAspect="1"/>
          </p:cNvPicPr>
          <p:nvPr/>
        </p:nvPicPr>
        <p:blipFill>
          <a:blip r:embed="rId13" cstate="screen"/>
          <a:srcRect/>
          <a:stretch>
            <a:fillRect/>
          </a:stretch>
        </p:blipFill>
        <p:spPr bwMode="auto">
          <a:xfrm>
            <a:off x="5514340" y="193848"/>
            <a:ext cx="3261286" cy="68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4000">
        <p15:prstTrans prst="pageCurlDouble"/>
      </p:transition>
    </mc:Choice>
    <mc:Fallback>
      <p:transition spd="slow" advTm="4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970" y="793750"/>
            <a:ext cx="8608060" cy="3032760"/>
          </a:xfrm>
        </p:spPr>
        <p:txBody>
          <a:bodyPr>
            <a:normAutofit/>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上海市部分居民小区开始加装人脸识别门禁设施，在给人们带来便利的同时，也带来一系列问题。人脸识别设施安装过程是否合法、合理？是否能够强制所有居民必须使用人脸识别？采集的数据是否能安全保存？</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一些居民对人脸识别持</a:t>
            </a:r>
            <a:r>
              <a:rPr lang="zh-CN" altLang="en-US" sz="2000" b="1">
                <a:solidFill>
                  <a:srgbClr val="FF0000"/>
                </a:solidFill>
                <a:sym typeface="+mn-ea"/>
              </a:rPr>
              <a:t>消极态度</a:t>
            </a:r>
            <a:r>
              <a:rPr lang="zh-CN" altLang="en-US" sz="2000">
                <a:sym typeface="+mn-ea"/>
              </a:rPr>
              <a:t>，认为技术在好人手里是工具，在坏人手里就是祸害。他们由于担心个人信息会被泄露，一直都不配合街道、社区及小区的人脸识别推广工作。</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2" name="文本框 1"/>
          <p:cNvSpPr txBox="1"/>
          <p:nvPr/>
        </p:nvSpPr>
        <p:spPr>
          <a:xfrm>
            <a:off x="268605" y="3826510"/>
            <a:ext cx="8607425" cy="2584450"/>
          </a:xfrm>
          <a:prstGeom prst="rect">
            <a:avLst/>
          </a:prstGeom>
          <a:noFill/>
        </p:spPr>
        <p:txBody>
          <a:bodyPr wrap="square" rtlCol="0">
            <a:spAutoFit/>
          </a:bodyPr>
          <a:p>
            <a:pPr indent="290195" fontAlgn="auto">
              <a:lnSpc>
                <a:spcPct val="150000"/>
              </a:lnSpc>
              <a:extLst>
                <a:ext uri="{35155182-B16C-46BC-9424-99874614C6A1}">
                  <wpsdc:indentchars xmlns:wpsdc="http://www.wps.cn/officeDocument/2017/drawingmlCustomData" val="127" checksum="2721088284"/>
                </a:ext>
              </a:extLst>
            </a:pPr>
            <a:r>
              <a:rPr lang="zh-CN" altLang="en-US"/>
              <a:t>实践中，居民在使用人脸识别设施之前还需要向小区登记个人信息，</a:t>
            </a:r>
            <a:r>
              <a:rPr lang="zh-CN" altLang="en-US" b="1">
                <a:solidFill>
                  <a:srgbClr val="FF0000"/>
                </a:solidFill>
              </a:rPr>
              <a:t>包括但不限于身份证号、姓名、户籍地址、居住地址以及手机号等个人信息</a:t>
            </a:r>
            <a:r>
              <a:rPr lang="zh-CN" altLang="en-US"/>
              <a:t>。这几乎囊括了最为重要的公民基本信息，收集、使用更应当尊重个人意愿，十分谨慎为之。而让居民们最感担忧的，还在于提供信息后有何影响，个人信息数据如何储存、管理，系统的安全性是否达标。换句话说，一旦信息泄露，造成不良后果，小区能够负责、负得起责吗？</a:t>
            </a:r>
            <a:endParaRPr lang="zh-CN" altLang="en-US"/>
          </a:p>
        </p:txBody>
      </p:sp>
      <p:sp>
        <p:nvSpPr>
          <p:cNvPr id="5" name="文本框 4"/>
          <p:cNvSpPr txBox="1"/>
          <p:nvPr/>
        </p:nvSpPr>
        <p:spPr>
          <a:xfrm>
            <a:off x="347980" y="6362700"/>
            <a:ext cx="879538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4</a:t>
            </a:r>
            <a:r>
              <a:rPr lang="zh-CN" altLang="en-US" sz="1600">
                <a:latin typeface="Times New Roman Regular" panose="02020503050405090304" charset="0"/>
                <a:cs typeface="Times New Roman Regular" panose="02020503050405090304" charset="0"/>
              </a:rPr>
              <a:t>]</a:t>
            </a:r>
            <a:r>
              <a:rPr lang="zh-CN" altLang="en-US" sz="1600"/>
              <a:t>金泽刚. 小区门禁推行人脸识别，便利与风险都要考虑</a:t>
            </a:r>
            <a:r>
              <a:rPr lang="zh-CN" altLang="en-US" sz="1600">
                <a:latin typeface="Times New Roman Regular" panose="02020503050405090304" charset="0"/>
                <a:cs typeface="Times New Roman Regular" panose="02020503050405090304" charset="0"/>
              </a:rPr>
              <a:t>[N].</a:t>
            </a:r>
            <a:r>
              <a:rPr lang="zh-CN" altLang="en-US" sz="1600"/>
              <a:t> 鄂州日报,</a:t>
            </a:r>
            <a:r>
              <a:rPr lang="zh-CN" altLang="en-US" sz="1600">
                <a:latin typeface="Times New Roman Regular" panose="02020503050405090304" charset="0"/>
                <a:cs typeface="Times New Roman Regular" panose="02020503050405090304" charset="0"/>
              </a:rPr>
              <a:t>2021-07-28(007).</a:t>
            </a:r>
            <a:endParaRPr lang="zh-CN" altLang="en-US" sz="1600">
              <a:latin typeface="Times New Roman Regular" panose="02020503050405090304" charset="0"/>
              <a:cs typeface="Times New Roman Regular" panose="0202050305040509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605" y="920115"/>
            <a:ext cx="8608060" cy="3693160"/>
          </a:xfrm>
        </p:spPr>
        <p:txBody>
          <a:bodyPr>
            <a:normAutofit/>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借鉴：</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《杭州市物业管理条例（修订草案）》中规定，物业服务人员</a:t>
            </a:r>
            <a:r>
              <a:rPr lang="zh-CN" altLang="en-US" sz="2000" b="1">
                <a:solidFill>
                  <a:srgbClr val="FF0000"/>
                </a:solidFill>
                <a:sym typeface="+mn-ea"/>
              </a:rPr>
              <a:t>不得强制</a:t>
            </a:r>
            <a:r>
              <a:rPr lang="zh-CN" altLang="en-US" sz="2000">
                <a:sym typeface="+mn-ea"/>
              </a:rPr>
              <a:t>业主通过指纹、人脸识别等生物信息方式进入物业管理区域或者使用共有部分。所以，就出入小区的方式而言，智能门禁系统的具体操作模式完全可以多样化，业主可以选择刷卡、电话呼叫或者人脸识别等不同方式进出楼栋。</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6" name="文本框 5"/>
          <p:cNvSpPr txBox="1"/>
          <p:nvPr/>
        </p:nvSpPr>
        <p:spPr>
          <a:xfrm>
            <a:off x="347980" y="6362700"/>
            <a:ext cx="879538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4</a:t>
            </a:r>
            <a:r>
              <a:rPr lang="zh-CN" altLang="en-US" sz="1600">
                <a:latin typeface="Times New Roman Regular" panose="02020503050405090304" charset="0"/>
                <a:cs typeface="Times New Roman Regular" panose="02020503050405090304" charset="0"/>
              </a:rPr>
              <a:t>]</a:t>
            </a:r>
            <a:r>
              <a:rPr lang="zh-CN" altLang="en-US" sz="1600"/>
              <a:t>金泽刚. 小区门禁推行人脸识别，便利与风险都要考虑</a:t>
            </a:r>
            <a:r>
              <a:rPr lang="zh-CN" altLang="en-US" sz="1600">
                <a:latin typeface="Times New Roman Regular" panose="02020503050405090304" charset="0"/>
                <a:cs typeface="Times New Roman Regular" panose="02020503050405090304" charset="0"/>
              </a:rPr>
              <a:t>[N].</a:t>
            </a:r>
            <a:r>
              <a:rPr lang="zh-CN" altLang="en-US" sz="1600"/>
              <a:t> 鄂州日报,</a:t>
            </a:r>
            <a:r>
              <a:rPr lang="zh-CN" altLang="en-US" sz="1600">
                <a:latin typeface="Times New Roman Regular" panose="02020503050405090304" charset="0"/>
                <a:cs typeface="Times New Roman Regular" panose="02020503050405090304" charset="0"/>
              </a:rPr>
              <a:t>2021-07-28(007).</a:t>
            </a:r>
            <a:endParaRPr lang="zh-CN" altLang="en-US" sz="1600">
              <a:latin typeface="Times New Roman Regular" panose="02020503050405090304" charset="0"/>
              <a:cs typeface="Times New Roman Regular" panose="02020503050405090304" charset="0"/>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970" y="793750"/>
            <a:ext cx="8608060" cy="4926965"/>
          </a:xfrm>
        </p:spPr>
        <p:txBody>
          <a:bodyPr>
            <a:normAutofit/>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在利用人脸识别技术侵犯个人信息的场合，控辩双方容易发生的争点是：</a:t>
            </a:r>
            <a:r>
              <a:rPr lang="zh-CN" altLang="en-US" sz="2000" b="1">
                <a:solidFill>
                  <a:srgbClr val="FF0000"/>
                </a:solidFill>
                <a:sym typeface="+mn-ea"/>
              </a:rPr>
              <a:t>当事人是否有真实、有效的同意</a:t>
            </a:r>
            <a:r>
              <a:rPr lang="zh-CN" altLang="en-US" sz="2000">
                <a:sym typeface="+mn-ea"/>
              </a:rPr>
              <a:t>。</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为平衡数据利用和个人权益保护之间的关系，我国并不禁止企业从事所有涉及他人个人信息的相关业务，法律禁止的仅是违反国家规定，</a:t>
            </a:r>
            <a:r>
              <a:rPr lang="zh-CN" altLang="en-US" sz="2000" b="1">
                <a:solidFill>
                  <a:srgbClr val="FF0000"/>
                </a:solidFill>
                <a:sym typeface="+mn-ea"/>
              </a:rPr>
              <a:t>未取得个人同意，非法获取、出售、提供公民个人信息的行为</a:t>
            </a:r>
            <a:r>
              <a:rPr lang="zh-CN" altLang="en-US" sz="2000">
                <a:sym typeface="+mn-ea"/>
              </a:rPr>
              <a:t>，并不是只要从事与个人信息相关的业务就涉嫌犯罪。由于本罪是以归属于个人的信息权益为保护对象的，因此，无论对于本罪的保护法益持个人法益说、社会法益说还是双重法益说的见解，都应该认为本罪中的违反国家有关规定一般仍应以是否经过信息主体同意为标准，也就是说，取得特定信息主体同意后，对其人脸识别信息进行验证，并不属于违反国家有关规定的情况。</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6" name="文本框 5"/>
          <p:cNvSpPr txBox="1"/>
          <p:nvPr/>
        </p:nvSpPr>
        <p:spPr>
          <a:xfrm>
            <a:off x="347980" y="6362700"/>
            <a:ext cx="879538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5</a:t>
            </a:r>
            <a:r>
              <a:rPr lang="zh-CN" altLang="en-US" sz="1600">
                <a:latin typeface="Times New Roman Regular" panose="02020503050405090304" charset="0"/>
                <a:cs typeface="Times New Roman Regular" panose="02020503050405090304" charset="0"/>
              </a:rPr>
              <a:t>]</a:t>
            </a:r>
            <a:r>
              <a:rPr lang="zh-CN" altLang="en-US" sz="1600"/>
              <a:t>周光权.涉人脸识别犯罪的关键问题</a:t>
            </a:r>
            <a:r>
              <a:rPr lang="zh-CN" altLang="en-US" sz="1600">
                <a:latin typeface="Times New Roman Regular" panose="02020503050405090304" charset="0"/>
                <a:cs typeface="Times New Roman Regular" panose="02020503050405090304" charset="0"/>
              </a:rPr>
              <a:t>[J/OL].</a:t>
            </a:r>
            <a:r>
              <a:rPr lang="zh-CN" altLang="en-US" sz="1600"/>
              <a:t>比较法研究:</a:t>
            </a:r>
            <a:r>
              <a:rPr lang="zh-CN" altLang="en-US" sz="1600">
                <a:latin typeface="Times New Roman Regular" panose="02020503050405090304" charset="0"/>
                <a:cs typeface="Times New Roman Regular" panose="02020503050405090304" charset="0"/>
              </a:rPr>
              <a:t>1-19[2021-11-20].</a:t>
            </a:r>
            <a:endParaRPr lang="zh-CN" altLang="en-US" sz="1600">
              <a:latin typeface="Times New Roman Regular" panose="02020503050405090304" charset="0"/>
              <a:cs typeface="Times New Roman Regular" panose="02020503050405090304" charset="0"/>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970" y="806450"/>
            <a:ext cx="8608060" cy="4914265"/>
          </a:xfrm>
        </p:spPr>
        <p:txBody>
          <a:bodyPr>
            <a:normAutofit/>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知情同意权由</a:t>
            </a:r>
            <a:r>
              <a:rPr lang="zh-CN" altLang="en-US" sz="2000" b="1">
                <a:solidFill>
                  <a:srgbClr val="FF0000"/>
                </a:solidFill>
                <a:sym typeface="+mn-ea"/>
              </a:rPr>
              <a:t>知情权</a:t>
            </a:r>
            <a:r>
              <a:rPr lang="zh-CN" altLang="en-US" sz="2000">
                <a:sym typeface="+mn-ea"/>
              </a:rPr>
              <a:t>和</a:t>
            </a:r>
            <a:r>
              <a:rPr lang="zh-CN" altLang="en-US" sz="2000" b="1">
                <a:solidFill>
                  <a:srgbClr val="FF0000"/>
                </a:solidFill>
                <a:sym typeface="+mn-ea"/>
              </a:rPr>
              <a:t>同意权</a:t>
            </a:r>
            <a:r>
              <a:rPr lang="zh-CN" altLang="en-US" sz="2000">
                <a:sym typeface="+mn-ea"/>
              </a:rPr>
              <a:t>两个密切相连的权利组成，知情权是同意权得以存在的前提和基础，同意权又是知情权的价值体现。</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用户的知情同意某种意义上是个体本人事物，但在当前的技术背景下，在诸多因素，例如企业将隐私政策等界面的刻意设计、信息的过载和不足同时存在、用户固有的认知局限等因素的共同作用下，用户在与企业就行为信息的采集的潜在角力过程中，几乎必然</a:t>
            </a:r>
            <a:r>
              <a:rPr lang="zh-CN" altLang="en-US" sz="2000" b="1">
                <a:solidFill>
                  <a:srgbClr val="FF0000"/>
                </a:solidFill>
                <a:sym typeface="+mn-ea"/>
              </a:rPr>
              <a:t>落于下风</a:t>
            </a:r>
            <a:r>
              <a:rPr lang="zh-CN" altLang="en-US" sz="2000">
                <a:sym typeface="+mn-ea"/>
              </a:rPr>
              <a:t>。因而，用户很难真正地在知情和理解的基础上自由地行使对于自身行为信息采集和后续处理过程的自决权利。</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6" name="文本框 5"/>
          <p:cNvSpPr txBox="1"/>
          <p:nvPr/>
        </p:nvSpPr>
        <p:spPr>
          <a:xfrm>
            <a:off x="347980" y="6362700"/>
            <a:ext cx="879538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6</a:t>
            </a:r>
            <a:r>
              <a:rPr lang="zh-CN" altLang="en-US" sz="1600">
                <a:latin typeface="Times New Roman Regular" panose="02020503050405090304" charset="0"/>
                <a:cs typeface="Times New Roman Regular" panose="02020503050405090304" charset="0"/>
              </a:rPr>
              <a:t>]</a:t>
            </a:r>
            <a:r>
              <a:rPr lang="zh-CN" altLang="en-US" sz="1600"/>
              <a:t>郑佳宁.知情同意原则在信息采集中的适用与规则构建</a:t>
            </a:r>
            <a:r>
              <a:rPr lang="en-US" altLang="zh-CN" sz="1600">
                <a:latin typeface="Times New Roman Regular" panose="02020503050405090304" charset="0"/>
                <a:cs typeface="Times New Roman Regular" panose="02020503050405090304" charset="0"/>
              </a:rPr>
              <a:t>[J]</a:t>
            </a:r>
            <a:r>
              <a:rPr lang="zh-CN" altLang="en-US" sz="1600"/>
              <a:t>.东方法学,</a:t>
            </a:r>
            <a:r>
              <a:rPr lang="en-US" altLang="zh-CN" sz="1600">
                <a:latin typeface="Times New Roman Regular" panose="02020503050405090304" charset="0"/>
                <a:cs typeface="Times New Roman Regular" panose="02020503050405090304" charset="0"/>
              </a:rPr>
              <a:t>2020(02):198-208.</a:t>
            </a:r>
            <a:endParaRPr lang="en-US" altLang="zh-CN" sz="1600">
              <a:latin typeface="Times New Roman Regular" panose="02020503050405090304" charset="0"/>
              <a:cs typeface="Times New Roman Regular" panose="02020503050405090304" charset="0"/>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970" y="806450"/>
            <a:ext cx="8608060" cy="4914265"/>
          </a:xfrm>
        </p:spPr>
        <p:txBody>
          <a:bodyPr>
            <a:normAutofit/>
          </a:bodyPr>
          <a:lstStyle/>
          <a:p>
            <a:pPr marL="146050" indent="194945" fontAlgn="auto">
              <a:lnSpc>
                <a:spcPct val="150000"/>
              </a:lnSpc>
              <a:extLst>
                <a:ext uri="{35155182-B16C-46BC-9424-99874614C6A1}">
                  <wpsdc:indentchars xmlns:wpsdc="http://www.wps.cn/officeDocument/2017/drawingmlCustomData" val="64" checksum="3893049514"/>
                  <wpsdc:marlchars xmlns:wpsdc="http://www.wps.cn/officeDocument/2017/drawingmlCustomData" val="64" checksum="1107311110"/>
                </a:ext>
              </a:extLst>
            </a:pPr>
            <a:r>
              <a:rPr lang="zh-CN" altLang="en-US" sz="2400" b="1">
                <a:sym typeface="+mn-ea"/>
              </a:rPr>
              <a:t>告知—知情同意原则的必备前提</a:t>
            </a:r>
            <a:endParaRPr lang="zh-CN" altLang="en-US" sz="2000" b="1">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企业往往通过行文冗长、信息混杂、用词艰涩的隐私政策等方式向用户告知其行为信息的采集情况，知情环节时常沦为形式，用户基于不充分知情所作同意在效力上亦饱受争议。</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6" name="文本框 5"/>
          <p:cNvSpPr txBox="1"/>
          <p:nvPr/>
        </p:nvSpPr>
        <p:spPr>
          <a:xfrm>
            <a:off x="347980" y="6362700"/>
            <a:ext cx="879538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6</a:t>
            </a:r>
            <a:r>
              <a:rPr lang="zh-CN" altLang="en-US" sz="1600">
                <a:latin typeface="Times New Roman Regular" panose="02020503050405090304" charset="0"/>
                <a:cs typeface="Times New Roman Regular" panose="02020503050405090304" charset="0"/>
              </a:rPr>
              <a:t>]</a:t>
            </a:r>
            <a:r>
              <a:rPr lang="zh-CN" altLang="en-US" sz="1600"/>
              <a:t>郑佳宁.知情同意原则在信息采集中的适用与规则构建</a:t>
            </a:r>
            <a:r>
              <a:rPr lang="en-US" altLang="zh-CN" sz="1600">
                <a:latin typeface="Times New Roman Regular" panose="02020503050405090304" charset="0"/>
                <a:cs typeface="Times New Roman Regular" panose="02020503050405090304" charset="0"/>
              </a:rPr>
              <a:t>[J]</a:t>
            </a:r>
            <a:r>
              <a:rPr lang="zh-CN" altLang="en-US" sz="1600"/>
              <a:t>.东方法学,</a:t>
            </a:r>
            <a:r>
              <a:rPr lang="en-US" altLang="zh-CN" sz="1600">
                <a:latin typeface="Times New Roman Regular" panose="02020503050405090304" charset="0"/>
                <a:cs typeface="Times New Roman Regular" panose="02020503050405090304" charset="0"/>
              </a:rPr>
              <a:t>2020(02):198-208.</a:t>
            </a:r>
            <a:endParaRPr lang="en-US" altLang="zh-CN" sz="1600">
              <a:latin typeface="Times New Roman Regular" panose="02020503050405090304" charset="0"/>
              <a:cs typeface="Times New Roman Regular" panose="02020503050405090304" charset="0"/>
            </a:endParaRPr>
          </a:p>
        </p:txBody>
      </p:sp>
      <p:graphicFrame>
        <p:nvGraphicFramePr>
          <p:cNvPr id="5" name="图示 4"/>
          <p:cNvGraphicFramePr/>
          <p:nvPr/>
        </p:nvGraphicFramePr>
        <p:xfrm>
          <a:off x="137160" y="2887980"/>
          <a:ext cx="8876030" cy="31095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970" y="1547495"/>
            <a:ext cx="8608060" cy="3762375"/>
          </a:xfrm>
        </p:spPr>
        <p:txBody>
          <a:bodyPr>
            <a:normAutofit lnSpcReduction="20000"/>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归结起来，就刑事领域而言，个人是否知情同意就是涉及罪与非罪的重要判断规则。</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在</a:t>
            </a:r>
            <a:r>
              <a:rPr lang="zh-CN" altLang="en-US" sz="2000" b="1">
                <a:solidFill>
                  <a:srgbClr val="FF0000"/>
                </a:solidFill>
                <a:sym typeface="+mn-ea"/>
              </a:rPr>
              <a:t>大数据时代</a:t>
            </a:r>
            <a:r>
              <a:rPr lang="zh-CN" altLang="en-US" sz="2000">
                <a:sym typeface="+mn-ea"/>
              </a:rPr>
              <a:t>，个人信息流程多元复杂，海量的数据收集、多元化的数据利用和复杂的同意条款使得建立在信息主体充分知情基础上的明示同意更加难以实现，但即便如此，也需要强化这一规则，由此才能赋予公民对其个人信息的有效控制，从源头上保护个人信息，减少后续违法处理个人信息的行为，减轻监管压力，降低法律实施成本，明确侵权者承担责任的标准。</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6" name="文本框 5"/>
          <p:cNvSpPr txBox="1"/>
          <p:nvPr/>
        </p:nvSpPr>
        <p:spPr>
          <a:xfrm>
            <a:off x="347980" y="6362700"/>
            <a:ext cx="879538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5</a:t>
            </a:r>
            <a:r>
              <a:rPr lang="zh-CN" altLang="en-US" sz="1600">
                <a:latin typeface="Times New Roman Regular" panose="02020503050405090304" charset="0"/>
                <a:cs typeface="Times New Roman Regular" panose="02020503050405090304" charset="0"/>
              </a:rPr>
              <a:t>]</a:t>
            </a:r>
            <a:r>
              <a:rPr lang="zh-CN" altLang="en-US" sz="1600"/>
              <a:t>周光权.涉人脸识别犯罪的关键问题</a:t>
            </a:r>
            <a:r>
              <a:rPr lang="zh-CN" altLang="en-US" sz="1600">
                <a:latin typeface="Times New Roman Regular" panose="02020503050405090304" charset="0"/>
                <a:cs typeface="Times New Roman Regular" panose="02020503050405090304" charset="0"/>
              </a:rPr>
              <a:t>[J/OL].</a:t>
            </a:r>
            <a:r>
              <a:rPr lang="zh-CN" altLang="en-US" sz="1600"/>
              <a:t>比较法研究:</a:t>
            </a:r>
            <a:r>
              <a:rPr lang="zh-CN" altLang="en-US" sz="1600">
                <a:latin typeface="Times New Roman Regular" panose="02020503050405090304" charset="0"/>
                <a:cs typeface="Times New Roman Regular" panose="02020503050405090304" charset="0"/>
              </a:rPr>
              <a:t>1-19[2021-11-20].</a:t>
            </a:r>
            <a:endParaRPr lang="zh-CN" altLang="en-US" sz="1600">
              <a:latin typeface="Times New Roman Regular" panose="02020503050405090304" charset="0"/>
              <a:cs typeface="Times New Roman Regular" panose="02020503050405090304" charset="0"/>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970" y="1124585"/>
            <a:ext cx="8608060" cy="4608195"/>
          </a:xfrm>
        </p:spPr>
        <p:txBody>
          <a:bodyPr>
            <a:normAutofit lnSpcReduction="10000"/>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由于人脸识别信息不同于一般个人信息，甚至其作为生物信息与指纹等其他生物信息之间也有较大区别。因此，人脸识别信息的处理应坚持特别规制即差异化规制，应坚持更强的知情同意原则。也正是考虑到这一点，《个人信息保护法》第 29 条规定，</a:t>
            </a:r>
            <a:r>
              <a:rPr lang="zh-CN" altLang="en-US" sz="2000" b="1">
                <a:solidFill>
                  <a:srgbClr val="FF0000"/>
                </a:solidFill>
                <a:sym typeface="+mn-ea"/>
              </a:rPr>
              <a:t>处理敏感个人信息应当取得个人的单独同意</a:t>
            </a:r>
            <a:r>
              <a:rPr lang="zh-CN" altLang="en-US" sz="2000">
                <a:sym typeface="+mn-ea"/>
              </a:rPr>
              <a:t>；法律、行政法规规定处理敏感个人信息应当取得书面同意的。实务中，行为人虽不是在隐秘场所擅自安装摄像头非法抓取人脸识别数据，但是，其并未将获取、处理敏感个人信息的</a:t>
            </a:r>
            <a:r>
              <a:rPr lang="zh-CN" altLang="en-US" sz="2000" b="1">
                <a:solidFill>
                  <a:srgbClr val="FF0000"/>
                </a:solidFill>
                <a:sym typeface="+mn-ea"/>
              </a:rPr>
              <a:t>真实目的</a:t>
            </a:r>
            <a:r>
              <a:rPr lang="zh-CN" altLang="en-US" sz="2000">
                <a:sym typeface="+mn-ea"/>
              </a:rPr>
              <a:t>告知被害人，或者被害人的同意明显存在瑕疵，以及 APP 过度读取、抓取人脸识别等信息的，个人真实、有效的同意并不存在，行为人有成立侵犯公民个人信息罪的余地。</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6" name="文本框 5"/>
          <p:cNvSpPr txBox="1"/>
          <p:nvPr/>
        </p:nvSpPr>
        <p:spPr>
          <a:xfrm>
            <a:off x="347980" y="6362700"/>
            <a:ext cx="879538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5</a:t>
            </a:r>
            <a:r>
              <a:rPr lang="zh-CN" altLang="en-US" sz="1600">
                <a:latin typeface="Times New Roman Regular" panose="02020503050405090304" charset="0"/>
                <a:cs typeface="Times New Roman Regular" panose="02020503050405090304" charset="0"/>
              </a:rPr>
              <a:t>]</a:t>
            </a:r>
            <a:r>
              <a:rPr lang="zh-CN" altLang="en-US" sz="1600"/>
              <a:t>周光权.涉人脸识别犯罪的关键问题</a:t>
            </a:r>
            <a:r>
              <a:rPr lang="zh-CN" altLang="en-US" sz="1600">
                <a:latin typeface="Times New Roman Regular" panose="02020503050405090304" charset="0"/>
                <a:cs typeface="Times New Roman Regular" panose="02020503050405090304" charset="0"/>
              </a:rPr>
              <a:t>[J/OL].</a:t>
            </a:r>
            <a:r>
              <a:rPr lang="zh-CN" altLang="en-US" sz="1600"/>
              <a:t>比较法研究:</a:t>
            </a:r>
            <a:r>
              <a:rPr lang="zh-CN" altLang="en-US" sz="1600">
                <a:latin typeface="Times New Roman Regular" panose="02020503050405090304" charset="0"/>
                <a:cs typeface="Times New Roman Regular" panose="02020503050405090304" charset="0"/>
              </a:rPr>
              <a:t>1-19[2021-11-20].</a:t>
            </a:r>
            <a:endParaRPr lang="zh-CN" altLang="en-US" sz="1600">
              <a:latin typeface="Times New Roman Regular" panose="02020503050405090304" charset="0"/>
              <a:cs typeface="Times New Roman Regular" panose="02020503050405090304" charset="0"/>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194945" fontAlgn="auto">
              <a:lnSpc>
                <a:spcPct val="150000"/>
              </a:lnSpc>
              <a:extLst>
                <a:ext uri="{35155182-B16C-46BC-9424-99874614C6A1}">
                  <wpsdc:indentchars xmlns:wpsdc="http://www.wps.cn/officeDocument/2017/drawingmlCustomData" val="64" checksum="3893049514"/>
                  <wpsdc:marlchars xmlns:wpsdc="http://www.wps.cn/officeDocument/2017/drawingmlCustomData" val="64" checksum="1107311110"/>
                </a:ext>
              </a:extLst>
            </a:pPr>
            <a:r>
              <a:rPr lang="zh-CN" altLang="en-US" sz="2400" b="1">
                <a:sym typeface="+mn-ea"/>
              </a:rPr>
              <a:t>立法禁止强制刷脸很有必要</a:t>
            </a:r>
            <a:endParaRPr lang="zh-CN" altLang="en-US" sz="2400" b="1">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近日，国家网信办发布《网络数据安全管理条例（征求意见稿）》，向社会公开征求意见。意见稿提出，数据处理者利用生物特征进行个人身份认证的，应当对必要性、安全性进行风险评估，不得将人脸、步态、指纹、虹膜、声纹等生物特征作为唯一的个人身份认证方式，以强制个人同意收集其个人生物特征信息。</a:t>
            </a:r>
            <a:endParaRPr lang="zh-CN" altLang="en-US" sz="2000">
              <a:sym typeface="+mn-ea"/>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sym typeface="+mn-ea"/>
              </a:rPr>
              <a:t>其明确不得将人脸等生物特征作为唯一的个人身份验证方式，有助于全面规范生物识别技术，遏制滥用现象。只有立法禁止强制刷脸，才能更好地保护公众的知情同意权和选择权，倒逼数据处理者有力规避个人信息安全风险。</a:t>
            </a:r>
            <a:endParaRPr lang="zh-CN" altLang="en-US" sz="20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sp>
        <p:nvSpPr>
          <p:cNvPr id="6" name="文本框 5"/>
          <p:cNvSpPr txBox="1"/>
          <p:nvPr/>
        </p:nvSpPr>
        <p:spPr>
          <a:xfrm>
            <a:off x="347980" y="6362700"/>
            <a:ext cx="879538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7</a:t>
            </a:r>
            <a:r>
              <a:rPr lang="zh-CN" altLang="en-US" sz="1600">
                <a:latin typeface="Times New Roman Regular" panose="02020503050405090304" charset="0"/>
                <a:cs typeface="Times New Roman Regular" panose="02020503050405090304" charset="0"/>
              </a:rPr>
              <a:t>]</a:t>
            </a:r>
            <a:r>
              <a:rPr lang="zh-CN" altLang="en-US" sz="1600"/>
              <a:t>张淳艺. 立法禁止强制刷脸很有必要</a:t>
            </a:r>
            <a:r>
              <a:rPr lang="en-US" altLang="zh-CN" sz="1600">
                <a:latin typeface="Times New Roman Regular" panose="02020503050405090304" charset="0"/>
                <a:cs typeface="Times New Roman Regular" panose="02020503050405090304" charset="0"/>
              </a:rPr>
              <a:t>[N]</a:t>
            </a:r>
            <a:r>
              <a:rPr lang="zh-CN" altLang="en-US" sz="1600"/>
              <a:t>. 江西日报,</a:t>
            </a:r>
            <a:r>
              <a:rPr lang="en-US" altLang="zh-CN" sz="1600">
                <a:latin typeface="Times New Roman Regular" panose="02020503050405090304" charset="0"/>
                <a:cs typeface="Times New Roman Regular" panose="02020503050405090304" charset="0"/>
              </a:rPr>
              <a:t>2021-11-18(010).</a:t>
            </a:r>
            <a:endParaRPr lang="en-US" altLang="zh-CN" sz="1600">
              <a:latin typeface="Times New Roman Regular" panose="02020503050405090304" charset="0"/>
              <a:cs typeface="Times New Roman Regular" panose="02020503050405090304" charset="0"/>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pic>
        <p:nvPicPr>
          <p:cNvPr id="2" name="内容占位符 1"/>
          <p:cNvPicPr>
            <a:picLocks noChangeAspect="1"/>
          </p:cNvPicPr>
          <p:nvPr>
            <p:ph idx="1"/>
          </p:nvPr>
        </p:nvPicPr>
        <p:blipFill>
          <a:blip r:embed="rId1"/>
          <a:stretch>
            <a:fillRect/>
          </a:stretch>
        </p:blipFill>
        <p:spPr>
          <a:xfrm>
            <a:off x="1075055" y="793750"/>
            <a:ext cx="6993255" cy="5383530"/>
          </a:xfrm>
          <a:prstGeom prst="rect">
            <a:avLst/>
          </a:prstGeom>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2870" y="53975"/>
            <a:ext cx="8938895" cy="554355"/>
          </a:xfrm>
        </p:spPr>
        <p:txBody>
          <a:bodyPr>
            <a:normAutofit/>
          </a:bodyPr>
          <a:lstStyle/>
          <a:p>
            <a:r>
              <a:rPr lang="zh-CN" altLang="en-US" b="1" dirty="0"/>
              <a:t>人脸识别现行挑战</a:t>
            </a:r>
            <a:endParaRPr lang="zh-CN" altLang="en-US" b="1" dirty="0"/>
          </a:p>
        </p:txBody>
      </p:sp>
      <p:pic>
        <p:nvPicPr>
          <p:cNvPr id="5" name="内容占位符 4"/>
          <p:cNvPicPr>
            <a:picLocks noChangeAspect="1"/>
          </p:cNvPicPr>
          <p:nvPr>
            <p:ph idx="1"/>
          </p:nvPr>
        </p:nvPicPr>
        <p:blipFill>
          <a:blip r:embed="rId1"/>
          <a:stretch>
            <a:fillRect/>
          </a:stretch>
        </p:blipFill>
        <p:spPr>
          <a:xfrm>
            <a:off x="730885" y="1051560"/>
            <a:ext cx="7683500" cy="1397000"/>
          </a:xfrm>
          <a:prstGeom prst="rect">
            <a:avLst/>
          </a:prstGeom>
        </p:spPr>
      </p:pic>
      <p:graphicFrame>
        <p:nvGraphicFramePr>
          <p:cNvPr id="6" name="图示 5"/>
          <p:cNvGraphicFramePr/>
          <p:nvPr/>
        </p:nvGraphicFramePr>
        <p:xfrm>
          <a:off x="508000" y="1632585"/>
          <a:ext cx="81280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Part 01</a:t>
            </a:r>
            <a:endParaRPr lang="zh-CN" altLang="en-US" dirty="0"/>
          </a:p>
        </p:txBody>
      </p:sp>
      <p:sp>
        <p:nvSpPr>
          <p:cNvPr id="3" name="文本占位符 2"/>
          <p:cNvSpPr>
            <a:spLocks noGrp="1"/>
          </p:cNvSpPr>
          <p:nvPr>
            <p:ph type="body" sz="quarter" idx="12"/>
          </p:nvPr>
        </p:nvSpPr>
        <p:spPr/>
        <p:txBody>
          <a:bodyPr/>
          <a:lstStyle/>
          <a:p>
            <a:r>
              <a:rPr lang="zh-CN" altLang="en-US" dirty="0"/>
              <a:t>人脸识别技术描述</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Part 03</a:t>
            </a:r>
            <a:endParaRPr lang="zh-CN" altLang="en-US" dirty="0"/>
          </a:p>
        </p:txBody>
      </p:sp>
      <p:sp>
        <p:nvSpPr>
          <p:cNvPr id="3" name="文本占位符 2"/>
          <p:cNvSpPr>
            <a:spLocks noGrp="1"/>
          </p:cNvSpPr>
          <p:nvPr>
            <p:ph type="body" sz="quarter" idx="12"/>
          </p:nvPr>
        </p:nvSpPr>
        <p:spPr/>
        <p:txBody>
          <a:bodyPr>
            <a:normAutofit fontScale="90000"/>
          </a:bodyPr>
          <a:lstStyle/>
          <a:p>
            <a:r>
              <a:rPr lang="zh-CN" altLang="en-US" dirty="0"/>
              <a:t>我国的法律规制进展</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fontScale="90000"/>
          </a:bodyPr>
          <a:lstStyle/>
          <a:p>
            <a:pPr marL="146050" indent="0" fontAlgn="auto">
              <a:lnSpc>
                <a:spcPct val="150000"/>
              </a:lnSpc>
              <a:buNone/>
              <a:extLst>
                <a:ext uri="{35155182-B16C-46BC-9424-99874614C6A1}">
                  <wpsdc:marlchars xmlns:wpsdc="http://www.wps.cn/officeDocument/2017/drawingmlCustomData" val="64" checksum="1107311110"/>
                </a:ext>
              </a:extLst>
            </a:pPr>
            <a:r>
              <a:rPr lang="zh-CN" altLang="en-US" sz="1800"/>
              <a:t>1.美国对人脸识别的法律规制</a:t>
            </a:r>
            <a:endParaRPr lang="zh-CN" altLang="en-US" sz="1800"/>
          </a:p>
          <a:p>
            <a:pPr marL="146050" indent="0" fontAlgn="auto">
              <a:lnSpc>
                <a:spcPct val="150000"/>
              </a:lnSpc>
              <a:buNone/>
              <a:extLst>
                <a:ext uri="{35155182-B16C-46BC-9424-99874614C6A1}">
                  <wpsdc:marlchars xmlns:wpsdc="http://www.wps.cn/officeDocument/2017/drawingmlCustomData" val="64" checksum="1107311110"/>
                </a:ext>
              </a:extLst>
            </a:pPr>
            <a:r>
              <a:rPr lang="en-US" altLang="zh-CN" sz="1800"/>
              <a:t>  </a:t>
            </a:r>
            <a:r>
              <a:rPr lang="zh-CN" altLang="en-US" sz="1800"/>
              <a:t>美国是人脸识别及其立法的先行者。从美国有限的既有立法或立法草案、建议来看，其对人脸识别的法律规制因该项技术的使用主体的不同而不同，体现出差异化的规制路径。具体言之，对于政府部门使用人脸识别的法律规制，有别于对于非政府机构使用人脸识别的法律规制，二者是分别立法、分别规制的，规制的具体方法和价值取向截然不同。</a:t>
            </a:r>
            <a:endParaRPr lang="zh-CN" altLang="en-US" sz="1800"/>
          </a:p>
          <a:p>
            <a:pPr marL="146050" indent="0" fontAlgn="auto">
              <a:lnSpc>
                <a:spcPct val="150000"/>
              </a:lnSpc>
              <a:buNone/>
              <a:extLst>
                <a:ext uri="{35155182-B16C-46BC-9424-99874614C6A1}">
                  <wpsdc:marlchars xmlns:wpsdc="http://www.wps.cn/officeDocument/2017/drawingmlCustomData" val="64" checksum="1107311110"/>
                </a:ext>
              </a:extLst>
            </a:pPr>
            <a:r>
              <a:rPr lang="zh-CN" altLang="en-US" sz="1800"/>
              <a:t>（1）对政府部门使用人脸识别的法律规制</a:t>
            </a:r>
            <a:endParaRPr lang="zh-CN" altLang="en-US" sz="1800"/>
          </a:p>
          <a:p>
            <a:pPr marL="146050" indent="0" fontAlgn="auto">
              <a:lnSpc>
                <a:spcPct val="150000"/>
              </a:lnSpc>
              <a:buNone/>
              <a:extLst>
                <a:ext uri="{35155182-B16C-46BC-9424-99874614C6A1}">
                  <wpsdc:marlchars xmlns:wpsdc="http://www.wps.cn/officeDocument/2017/drawingmlCustomData" val="64" checksum="1107311110"/>
                </a:ext>
              </a:extLst>
            </a:pPr>
            <a:r>
              <a:rPr lang="en-US" altLang="zh-CN" sz="1800"/>
              <a:t>   </a:t>
            </a:r>
            <a:r>
              <a:rPr lang="zh-CN" altLang="en-US" sz="1800"/>
              <a:t>从美国现有立法和立法建议来看，对政府部门使用人脸识别的法律规制主要分为三种：</a:t>
            </a:r>
            <a:r>
              <a:rPr lang="zh-CN" altLang="en-US" sz="1800">
                <a:solidFill>
                  <a:srgbClr val="FF0000"/>
                </a:solidFill>
              </a:rPr>
              <a:t>第一种是禁止使用制度，第二种是特别许可使用制度，第三种是任意使用制度</a:t>
            </a:r>
            <a:r>
              <a:rPr lang="zh-CN" altLang="en-US" sz="1800"/>
              <a:t>。禁止使用制度为美国旧金山市所首创，并被美国不少城市所效仿，在目前备受关注。特别许可使用制度目前尚处于民间建议阶段。任意使用制度即对政府使用人脸识别尚未特别立法，政府部门可以任意使用人脸识别。目前，美国大多联邦和地方政府都没有对政府使用人脸识别进行特别立法，没有进行专门限制。</a:t>
            </a:r>
            <a:endParaRPr lang="zh-CN" altLang="en-US" sz="18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国外相关法律规制</a:t>
            </a:r>
            <a:endParaRPr lang="zh-CN" altLang="en-US"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0" fontAlgn="auto">
              <a:lnSpc>
                <a:spcPct val="150000"/>
              </a:lnSpc>
              <a:buNone/>
              <a:extLst>
                <a:ext uri="{35155182-B16C-46BC-9424-99874614C6A1}">
                  <wpsdc:marlchars xmlns:wpsdc="http://www.wps.cn/officeDocument/2017/drawingmlCustomData" val="64" checksum="1107311110"/>
                </a:ext>
              </a:extLst>
            </a:pPr>
            <a:r>
              <a:rPr lang="zh-CN" altLang="en-US" sz="1800"/>
              <a:t>（2）对非政府机构使用人脸识别的法律规制</a:t>
            </a:r>
            <a:endParaRPr lang="zh-CN" altLang="en-US" sz="1800"/>
          </a:p>
          <a:p>
            <a:pPr marL="146050" indent="0" fontAlgn="auto">
              <a:lnSpc>
                <a:spcPct val="150000"/>
              </a:lnSpc>
              <a:buNone/>
              <a:extLst>
                <a:ext uri="{35155182-B16C-46BC-9424-99874614C6A1}">
                  <wpsdc:marlchars xmlns:wpsdc="http://www.wps.cn/officeDocument/2017/drawingmlCustomData" val="64" checksum="1107311110"/>
                </a:ext>
              </a:extLst>
            </a:pPr>
            <a:r>
              <a:rPr lang="en-US" altLang="zh-CN" sz="1800"/>
              <a:t>   </a:t>
            </a:r>
            <a:r>
              <a:rPr lang="zh-CN" altLang="en-US" sz="1800"/>
              <a:t>美国对非政府机构使用人脸识别的法律规制，主要是将人脸信息作为生物信息之一加以规制，它可以分为两种路径：一种是比对一般个人信息的保护更为严格的高强度规制路径或特别规制路径，另一种是与对一般个人信息的保护没有区分的、同等程度保护的普通规制路径。</a:t>
            </a:r>
            <a:endParaRPr lang="zh-CN" altLang="en-US" sz="1800"/>
          </a:p>
          <a:p>
            <a:pPr marL="146050" indent="0" fontAlgn="auto">
              <a:lnSpc>
                <a:spcPct val="150000"/>
              </a:lnSpc>
              <a:buNone/>
              <a:extLst>
                <a:ext uri="{35155182-B16C-46BC-9424-99874614C6A1}">
                  <wpsdc:marlchars xmlns:wpsdc="http://www.wps.cn/officeDocument/2017/drawingmlCustomData" val="64" checksum="1107311110"/>
                </a:ext>
              </a:extLst>
            </a:pPr>
            <a:r>
              <a:rPr lang="zh-CN" altLang="en-US" sz="1800"/>
              <a:t>2.欧盟对人脸识别的法律规制</a:t>
            </a:r>
            <a:endParaRPr lang="zh-CN" altLang="en-US" sz="1800"/>
          </a:p>
          <a:p>
            <a:pPr marL="146050" indent="0" fontAlgn="auto">
              <a:lnSpc>
                <a:spcPct val="150000"/>
              </a:lnSpc>
              <a:buNone/>
              <a:extLst>
                <a:ext uri="{35155182-B16C-46BC-9424-99874614C6A1}">
                  <wpsdc:marlchars xmlns:wpsdc="http://www.wps.cn/officeDocument/2017/drawingmlCustomData" val="64" checksum="1107311110"/>
                </a:ext>
              </a:extLst>
            </a:pPr>
            <a:r>
              <a:rPr lang="zh-CN" altLang="en-US" sz="1800"/>
              <a:t>与美国对政府部门和商业部门使用人脸识别技术分别进行立法不同，欧盟《通用数据保护条例》（以下简称GDPR）是对公私部门一体适用的。这就意味着，无论是政府部门还是非政府部门，只要使用人脸识别技术，就必须遵守相同的规范。</a:t>
            </a:r>
            <a:endParaRPr lang="zh-CN" altLang="en-US" sz="18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国外相关法律规制</a:t>
            </a:r>
            <a:endParaRPr lang="zh-CN" alt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fontScale="80000"/>
          </a:bodyPr>
          <a:lstStyle/>
          <a:p>
            <a:pPr marL="146050" indent="0" fontAlgn="auto">
              <a:lnSpc>
                <a:spcPct val="150000"/>
              </a:lnSpc>
              <a:buNone/>
              <a:extLst>
                <a:ext uri="{35155182-B16C-46BC-9424-99874614C6A1}">
                  <wpsdc:marlchars xmlns:wpsdc="http://www.wps.cn/officeDocument/2017/drawingmlCustomData" val="64" checksum="1107311110"/>
                </a:ext>
              </a:extLst>
            </a:pPr>
            <a:r>
              <a:rPr lang="en-US" altLang="zh-CN" sz="1800"/>
              <a:t>   </a:t>
            </a:r>
            <a:r>
              <a:rPr lang="zh-CN" altLang="en-US" sz="1800"/>
              <a:t>GDPR第4条定义条款对“</a:t>
            </a:r>
            <a:r>
              <a:rPr lang="zh-CN" altLang="en-US" sz="1800">
                <a:solidFill>
                  <a:srgbClr val="FF0000"/>
                </a:solidFill>
              </a:rPr>
              <a:t>生物数据</a:t>
            </a:r>
            <a:r>
              <a:rPr lang="zh-CN" altLang="en-US" sz="1800"/>
              <a:t>”（biometric data）进行的界定包括“</a:t>
            </a:r>
            <a:r>
              <a:rPr lang="zh-CN" altLang="en-US" sz="1800">
                <a:solidFill>
                  <a:srgbClr val="FF0000"/>
                </a:solidFill>
              </a:rPr>
              <a:t>面部图像</a:t>
            </a:r>
            <a:r>
              <a:rPr lang="zh-CN" altLang="en-US" sz="1800"/>
              <a:t>”（facial images）。GDPR第9条规定了特殊种类的个人数据处理，其中就包括生物数据。GDPR对于生物数据的处理，遵循“原则禁止，特殊例外”的原则。数据控制者可援引“数据主体的同意”作为个人生物数据处理的例外，但该同意必须是“自由给予、明确、具体、不含混”的，数据主体的任何被动同意均不符合GDPR的规定。</a:t>
            </a:r>
            <a:endParaRPr lang="zh-CN" altLang="en-US" sz="1800"/>
          </a:p>
          <a:p>
            <a:pPr marL="146050" indent="0" fontAlgn="auto">
              <a:lnSpc>
                <a:spcPct val="150000"/>
              </a:lnSpc>
              <a:buNone/>
              <a:extLst>
                <a:ext uri="{35155182-B16C-46BC-9424-99874614C6A1}">
                  <wpsdc:marlchars xmlns:wpsdc="http://www.wps.cn/officeDocument/2017/drawingmlCustomData" val="64" checksum="1107311110"/>
                </a:ext>
              </a:extLst>
            </a:pPr>
            <a:r>
              <a:rPr lang="en-US" altLang="zh-CN" sz="1800"/>
              <a:t>   </a:t>
            </a:r>
            <a:r>
              <a:rPr lang="zh-CN" altLang="en-US" sz="1800"/>
              <a:t>2019年7月，欧洲数据保护委员会（EDPB）颁布了《关于通过视频设备处理个人数据的3/2019指引》提供了尽量降低风险的措施，例如，对原始数据进行分离存储和传输；对生物识别数据尤其是分离出的片段数据进行加密并制定加密和秘钥管理政策；整合关于反欺诈的组织性和技术性措施；为数据分配整合代码（例如标识符和哈希表）；禁止外部访问生物识别数据；及时删除原始数据，如果必须保存则采取添加干扰（noise-additive）的保护方法。</a:t>
            </a:r>
            <a:endParaRPr lang="zh-CN" altLang="en-US" sz="1800"/>
          </a:p>
          <a:p>
            <a:pPr marL="146050" indent="0" fontAlgn="auto">
              <a:lnSpc>
                <a:spcPct val="150000"/>
              </a:lnSpc>
              <a:buNone/>
              <a:extLst>
                <a:ext uri="{35155182-B16C-46BC-9424-99874614C6A1}">
                  <wpsdc:marlchars xmlns:wpsdc="http://www.wps.cn/officeDocument/2017/drawingmlCustomData" val="64" checksum="1107311110"/>
                </a:ext>
              </a:extLst>
            </a:pPr>
            <a:r>
              <a:rPr lang="en-US" altLang="zh-CN" sz="1800"/>
              <a:t>  </a:t>
            </a:r>
            <a:r>
              <a:rPr lang="zh-CN" altLang="en-US" sz="1800"/>
              <a:t>最近，瑞典的执法部门曾对当地一市政部门处以近2万欧元的罚款，原因是该市政当局通过捕捉影像，使用了人脸识别技术，将其与学生进行匹配，来监督学生的考勤。瑞典执法部门认为，学校使用人脸识别技术存在以下问题：第一，将其用于前述目的过于侵犯隐私；第二，缺乏GDPR第9条下所述的有效法律依据；第三，不满足GDPR第35条、第36条关于数据保护影响评估以及事前协商的要求。</a:t>
            </a:r>
            <a:endParaRPr lang="zh-CN" altLang="en-US" sz="18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国外相关法律规制</a:t>
            </a:r>
            <a:endParaRPr lang="zh-CN" alt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r>
              <a:rPr lang="zh-CN" altLang="en-US" sz="2200" b="1">
                <a:sym typeface="+mn-ea"/>
              </a:rPr>
              <a:t>（一）国内人脸识别技术应用的现有法律规制</a:t>
            </a:r>
            <a:endParaRPr lang="zh-CN" altLang="en-US" sz="2200" b="1">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en-US" altLang="zh-CN" sz="1800"/>
              <a:t>  </a:t>
            </a:r>
            <a:r>
              <a:rPr lang="zh-CN" altLang="en-US" sz="1800"/>
              <a:t>当前我国对人脸识别技术应用并未进行专门性立法，有关规定分散在宪法、民法典、刑法、网络安全法以及其他法律、行政法规和司法解释中。《中华人民共和国宪法》第三十三条提到“</a:t>
            </a:r>
            <a:r>
              <a:rPr lang="zh-CN" altLang="en-US" sz="1800">
                <a:solidFill>
                  <a:srgbClr val="FF0000"/>
                </a:solidFill>
              </a:rPr>
              <a:t>国家尊重和保障人权</a:t>
            </a:r>
            <a:r>
              <a:rPr lang="zh-CN" altLang="en-US" sz="1800"/>
              <a:t>”，第三十七条和第三十八条规定“</a:t>
            </a:r>
            <a:r>
              <a:rPr lang="zh-CN" altLang="en-US" sz="1800">
                <a:solidFill>
                  <a:srgbClr val="FF0000"/>
                </a:solidFill>
              </a:rPr>
              <a:t>人身自由和人格尊严不受侵犯</a:t>
            </a:r>
            <a:r>
              <a:rPr lang="zh-CN" altLang="en-US" sz="1800"/>
              <a:t>”。在关于人格权的法律构造上，人身自由、人格尊严被具体化为生命权、健康权、身体权、姓名权、肖像权、名誉权、隐私权等具体人格权[9]。这从根本大法的层面为个人权利的保护提供了法律依据。</a:t>
            </a:r>
            <a:endParaRPr lang="zh-CN" altLang="en-US" sz="1800"/>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我国的法律规制进展及问题</a:t>
            </a:r>
            <a:endParaRPr lang="zh-CN" altLang="en-US"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en-US" altLang="zh-CN" sz="1800">
                <a:sym typeface="+mn-ea"/>
              </a:rPr>
              <a:t>    </a:t>
            </a:r>
            <a:r>
              <a:rPr lang="zh-CN" altLang="en-US" sz="1800">
                <a:sym typeface="+mn-ea"/>
              </a:rPr>
              <a:t>民事领域对个人生物特征信息的保护主要集中在个人信息项下。《民法典》在民事权利一章中，第一百一十条原则性的规定了自然人的个人信息受法律保护。人格权编的第六章对隐私权和个人信息保护进行规定。值得注意的是，</a:t>
            </a:r>
            <a:r>
              <a:rPr lang="zh-CN" altLang="en-US" sz="1800">
                <a:solidFill>
                  <a:srgbClr val="FF0000"/>
                </a:solidFill>
                <a:sym typeface="+mn-ea"/>
              </a:rPr>
              <a:t>《民法典》将隐私权与个人信息保护并列规定，并且在民事权利章中将个人信息保护单独提出</a:t>
            </a:r>
            <a:r>
              <a:rPr lang="zh-CN" altLang="en-US" sz="1800">
                <a:sym typeface="+mn-ea"/>
              </a:rPr>
              <a:t>，表明了隐私权与个人信息保护是独立的两个概念，二者虽有范围交涉，但应区别对待。</a:t>
            </a:r>
            <a:endParaRPr lang="zh-CN" altLang="en-US" sz="1800">
              <a:sym typeface="+mn-ea"/>
            </a:endParaRPr>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en-US" altLang="zh-CN" sz="1800">
                <a:sym typeface="+mn-ea"/>
              </a:rPr>
              <a:t>   </a:t>
            </a:r>
            <a:r>
              <a:rPr lang="zh-CN" altLang="en-US" sz="1800">
                <a:sym typeface="+mn-ea"/>
              </a:rPr>
              <a:t>虽然个人信息保护未被确权，但对其利益进行保护已被确立。这在一定程度上为学界争论的个人信息保护权，以及隐私权与个人信息保护之间的关系给予明确指向。《民法典》第一千零三十四条至一千零三十九条对个人信息保护进行了具体规定。这六条规定包括了概念界定、主要遵循原则、免责条款、信息主体的权利界定、信息处理者的义务概括和保密条款等。这六条是民事领域规制个人信息保护的基本条款和立法宗旨，其所具有的立法意义和地位是毋庸置疑的。</a:t>
            </a:r>
            <a:endParaRPr lang="zh-CN" altLang="en-US" sz="18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我国的法律规制进展及问题</a:t>
            </a:r>
            <a:endParaRPr lang="zh-CN" alt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endParaRPr lang="zh-CN" altLang="en-US" sz="2200" b="1">
              <a:sym typeface="+mn-ea"/>
            </a:endParaRPr>
          </a:p>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endParaRPr lang="zh-CN" altLang="en-US" sz="2200"/>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我国的法律规制进展及问题</a:t>
            </a:r>
            <a:endParaRPr lang="zh-CN" altLang="en-US" b="1" dirty="0"/>
          </a:p>
        </p:txBody>
      </p:sp>
      <p:sp>
        <p:nvSpPr>
          <p:cNvPr id="5" name="内容占位符 2"/>
          <p:cNvSpPr>
            <a:spLocks noGrp="1"/>
          </p:cNvSpPr>
          <p:nvPr/>
        </p:nvSpPr>
        <p:spPr>
          <a:xfrm>
            <a:off x="395176" y="920630"/>
            <a:ext cx="8607648" cy="5383333"/>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146050" indent="130175" fontAlgn="auto">
              <a:lnSpc>
                <a:spcPct val="150000"/>
              </a:lnSpc>
              <a:extLst>
                <a:ext uri="{35155182-B16C-46BC-9424-99874614C6A1}">
                  <wpsdc:indentchars xmlns:wpsdc="http://www.wps.cn/officeDocument/2017/drawingmlCustomData" val="64" checksum="2474215281"/>
                  <wpsdc:marlchars xmlns:wpsdc="http://www.wps.cn/officeDocument/2017/drawingmlCustomData" val="64" checksum="1107311110"/>
                </a:ext>
              </a:extLst>
            </a:pPr>
            <a:r>
              <a:rPr lang="en-US" altLang="zh-CN" sz="1800">
                <a:sym typeface="+mn-ea"/>
              </a:rPr>
              <a:t>   </a:t>
            </a:r>
            <a:r>
              <a:rPr sz="1800">
                <a:sym typeface="+mn-ea"/>
              </a:rPr>
              <a:t>2020 年《中华人民共和国个人信息保护法（草 案）》的公布，为个人信息保护的制度雏形提供了法律框架和方向指引。《草案》共有八章，包含了总则、个人信息处理规则、个人信息跨境提供的规则、个人在个人信息处理活动中的权利、个人信息处理者的义务、履行个人信息保护职责的部门、法律责任和附则。总则明确了自然人依法享有个人信息权益，指明了立法目的、适用范围、个人信息和个人信息处理的概念、处理个人信息应遵循的原则和范围、国家建立个人信息保护制度的原则和国际合作机制。从概念界定来看， 《草案》确定的个人信息范围与GDPR相似，都是与已识别或可识别的自然人有关的各种信息，要比《民法典》确定的范围更广。</a:t>
            </a:r>
            <a:endParaRPr sz="1800">
              <a:sym typeface="+mn-ea"/>
            </a:endParaRPr>
          </a:p>
          <a:p>
            <a:pPr marL="146050" indent="130175" fontAlgn="auto">
              <a:lnSpc>
                <a:spcPct val="150000"/>
              </a:lnSpc>
              <a:extLst>
                <a:ext uri="{35155182-B16C-46BC-9424-99874614C6A1}">
                  <wpsdc:indentchars xmlns:wpsdc="http://www.wps.cn/officeDocument/2017/drawingmlCustomData" val="64" checksum="2474215281"/>
                  <wpsdc:marlchars xmlns:wpsdc="http://www.wps.cn/officeDocument/2017/drawingmlCustomData" val="64" checksum="1107311110"/>
                </a:ext>
              </a:extLst>
            </a:pPr>
            <a:r>
              <a:rPr sz="1800">
                <a:solidFill>
                  <a:srgbClr val="FF0000"/>
                </a:solidFill>
                <a:sym typeface="+mn-ea"/>
              </a:rPr>
              <a:t>个人信息处理的范围则与《民法典》相统一，包含了个人信息全生命周期的活动。</a:t>
            </a:r>
            <a:r>
              <a:rPr sz="1800">
                <a:sym typeface="+mn-ea"/>
              </a:rPr>
              <a:t> 与《民法典》的规定相衔接，确定了处理个人信息要遵循合法原则、正当原则、诚信原则、必要性原则、公开透明原则、准确及时原则，并确定了个信息处理者应承担个人信息安全义务和责任。《草案》进一步将个人信息处理范围限定在法律法规、国家利益与公共利益允许的范围内。</a:t>
            </a:r>
            <a:endParaRPr sz="18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endParaRPr lang="zh-CN" altLang="en-US" sz="2200" b="1">
              <a:sym typeface="+mn-ea"/>
            </a:endParaRPr>
          </a:p>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endParaRPr lang="zh-CN" altLang="en-US" sz="2200"/>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我国的法律规制进展及问题</a:t>
            </a:r>
            <a:endParaRPr lang="zh-CN" altLang="en-US" b="1" dirty="0"/>
          </a:p>
        </p:txBody>
      </p:sp>
      <p:sp>
        <p:nvSpPr>
          <p:cNvPr id="5" name="内容占位符 2"/>
          <p:cNvSpPr>
            <a:spLocks noGrp="1"/>
          </p:cNvSpPr>
          <p:nvPr/>
        </p:nvSpPr>
        <p:spPr>
          <a:xfrm>
            <a:off x="395176" y="920630"/>
            <a:ext cx="8607648" cy="5383333"/>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146050" indent="130175" fontAlgn="auto">
              <a:lnSpc>
                <a:spcPct val="150000"/>
              </a:lnSpc>
              <a:extLst>
                <a:ext uri="{35155182-B16C-46BC-9424-99874614C6A1}">
                  <wpsdc:indentchars xmlns:wpsdc="http://www.wps.cn/officeDocument/2017/drawingmlCustomData" val="64" checksum="2474215281"/>
                  <wpsdc:marlchars xmlns:wpsdc="http://www.wps.cn/officeDocument/2017/drawingmlCustomData" val="64" checksum="1107311110"/>
                </a:ext>
              </a:extLst>
            </a:pPr>
            <a:r>
              <a:rPr lang="en-US" altLang="zh-CN" sz="1800">
                <a:sym typeface="+mn-ea"/>
              </a:rPr>
              <a:t>   </a:t>
            </a:r>
            <a:r>
              <a:rPr sz="1800">
                <a:sym typeface="+mn-ea"/>
              </a:rPr>
              <a:t>2020 年《中华人民共和国个人信息保护法（草 案）》的公布，为个人信息保护的制度雏形提供了法律框架和方向指引。《草案》共有八章，包含了总则、个人信息处理规则、个人信息跨境提供的规则、个人在个人信息处理活动中的权利、个人信息处理者的义务、履行个人信息保护职责的部门、法律责任和附则。总则明确了自然人依法享有个人信息权益，指明了立法目的、适用范围、个人信息和个人信息处理的概念、处理个人信息应遵循的原则和范围、国家建立个人信息保护制度的原则和国际合作机制。从概念界定来看， 《草案》确定的个人信息范围与GDPR相似，都是与已识别或可识别的自然人有关的各种信息，要比《民法典》确定的范围更广。</a:t>
            </a:r>
            <a:endParaRPr sz="1800">
              <a:sym typeface="+mn-ea"/>
            </a:endParaRPr>
          </a:p>
          <a:p>
            <a:pPr marL="146050" indent="130175" fontAlgn="auto">
              <a:lnSpc>
                <a:spcPct val="150000"/>
              </a:lnSpc>
              <a:extLst>
                <a:ext uri="{35155182-B16C-46BC-9424-99874614C6A1}">
                  <wpsdc:indentchars xmlns:wpsdc="http://www.wps.cn/officeDocument/2017/drawingmlCustomData" val="64" checksum="2474215281"/>
                  <wpsdc:marlchars xmlns:wpsdc="http://www.wps.cn/officeDocument/2017/drawingmlCustomData" val="64" checksum="1107311110"/>
                </a:ext>
              </a:extLst>
            </a:pPr>
            <a:r>
              <a:rPr sz="1800">
                <a:solidFill>
                  <a:srgbClr val="FF0000"/>
                </a:solidFill>
                <a:sym typeface="+mn-ea"/>
              </a:rPr>
              <a:t>个人信息处理的范围则与《民法典》相统一，包含了个人信息全生命周期的活动。</a:t>
            </a:r>
            <a:r>
              <a:rPr sz="1800">
                <a:sym typeface="+mn-ea"/>
              </a:rPr>
              <a:t> 与《民法典》的规定相衔接，确定了处理个人信息要遵循合法原则、正当原则、诚信原则、必要性原则、公开透明原则、准确及时原则，并确定了个信息处理者应承担个人信息安全义务和责任。《草案》进一步将个人信息处理范围限定在法律法规、国家利益与公共利益允许的范围内。</a:t>
            </a:r>
            <a:endParaRPr sz="18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endParaRPr lang="zh-CN" altLang="en-US" sz="2200" b="1">
              <a:sym typeface="+mn-ea"/>
            </a:endParaRPr>
          </a:p>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endParaRPr lang="zh-CN" altLang="en-US" sz="2200"/>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我国的法律规制进展及问题</a:t>
            </a:r>
            <a:endParaRPr lang="zh-CN" altLang="en-US" b="1" dirty="0"/>
          </a:p>
        </p:txBody>
      </p:sp>
      <p:sp>
        <p:nvSpPr>
          <p:cNvPr id="5" name="内容占位符 2"/>
          <p:cNvSpPr>
            <a:spLocks noGrp="1"/>
          </p:cNvSpPr>
          <p:nvPr/>
        </p:nvSpPr>
        <p:spPr>
          <a:xfrm>
            <a:off x="395176" y="920630"/>
            <a:ext cx="8607648" cy="5383333"/>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146050" indent="130175" fontAlgn="auto">
              <a:lnSpc>
                <a:spcPct val="150000"/>
              </a:lnSpc>
              <a:extLst>
                <a:ext uri="{35155182-B16C-46BC-9424-99874614C6A1}">
                  <wpsdc:indentchars xmlns:wpsdc="http://www.wps.cn/officeDocument/2017/drawingmlCustomData" val="64" checksum="2474215281"/>
                  <wpsdc:marlchars xmlns:wpsdc="http://www.wps.cn/officeDocument/2017/drawingmlCustomData" val="64" checksum="1107311110"/>
                </a:ext>
              </a:extLst>
            </a:pPr>
            <a:r>
              <a:rPr lang="en-US" altLang="zh-CN" sz="1800">
                <a:sym typeface="+mn-ea"/>
              </a:rPr>
              <a:t>   </a:t>
            </a:r>
            <a:r>
              <a:rPr sz="1800">
                <a:sym typeface="+mn-ea"/>
              </a:rPr>
              <a:t>第二章是个人信息处理规则，包括一般规定，敏感个人信息处理规则、国家机关处理个人信息的特别规定。关于个人信息处理的一般规定，《草案》确定了“</a:t>
            </a:r>
            <a:r>
              <a:rPr sz="1800">
                <a:solidFill>
                  <a:srgbClr val="FF0000"/>
                </a:solidFill>
                <a:sym typeface="+mn-ea"/>
              </a:rPr>
              <a:t>告知-同意</a:t>
            </a:r>
            <a:r>
              <a:rPr sz="1800">
                <a:sym typeface="+mn-ea"/>
              </a:rPr>
              <a:t>”为核心的一系列规定。其最大亮点是扩大了处理个人信息的合法性基础，与《民法典》进行衔接，增添了个人同意除外的其他合法性基础。《草 案》中的同意规则是个人自愿、明确的意思表示，包括单独同意、书面同意、重新同意，以及其他特殊同意情形，还包括撤回同意的情形，并强调个人信息处理者不得以不同意或撤回同意为由拒绝提供产品和服务。 《草案》确定了告知的原则和例外情形，具体规定了告知的时间、语言和内容要求，并且未对告知主体进行限定，这就意味着所有个人信息处理者均要受其限制。关于敏感个人信息处理规则，《草案》进行了严格限定。首先是敏感个人信息的范围进行了严格限定，身份证号码等个人信息不在敏感个人信息范围内；其次是只有具备特定目的和充分必要的情形才能进行处理；最后是单独同意的要求和特殊告知要求，进一步严格对敏感个人信息处理的限定。关于国家机关处理个人信息的情形进行了特别规定，一定程度上有利于信息公开，增强社会监督。第三章完善个人信息跨境提供规则，表明了国家对个人信息境外提供的严格限制，维护国家利益的坚决态度，以及与国外合</a:t>
            </a:r>
            <a:r>
              <a:rPr lang="zh-CN" sz="1800">
                <a:sym typeface="+mn-ea"/>
              </a:rPr>
              <a:t>作</a:t>
            </a:r>
            <a:r>
              <a:rPr sz="1800">
                <a:sym typeface="+mn-ea"/>
              </a:rPr>
              <a:t>的前提条件。</a:t>
            </a:r>
            <a:endParaRPr sz="18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Autofit/>
          </a:bodyPr>
          <a:lstStyle/>
          <a:p>
            <a:pPr marL="146050" indent="138430" fontAlgn="auto">
              <a:lnSpc>
                <a:spcPct val="150000"/>
              </a:lnSpc>
              <a:extLst>
                <a:ext uri="{35155182-B16C-46BC-9424-99874614C6A1}">
                  <wpsdc:indentchars xmlns:wpsdc="http://www.wps.cn/officeDocument/2017/drawingmlCustomData" val="64" checksum="3532768848"/>
                  <wpsdc:marlchars xmlns:wpsdc="http://www.wps.cn/officeDocument/2017/drawingmlCustomData" val="64" checksum="1107311110"/>
                </a:ext>
              </a:extLst>
            </a:pPr>
            <a:r>
              <a:rPr lang="en-US" altLang="zh-CN" sz="1700" b="1">
                <a:sym typeface="+mn-ea"/>
              </a:rPr>
              <a:t>  </a:t>
            </a:r>
            <a:r>
              <a:rPr lang="zh-CN" altLang="en-US" sz="1700" b="1">
                <a:sym typeface="+mn-ea"/>
              </a:rPr>
              <a:t>第四章和第五章确定了个人信息主体的权利和信息处理者的义务。个人信息处理活动中的个人具有知情权、决定权、查阅复制权、更正补充权、删除权等，个人信息处理者具有信息安全保护义务、信息安全合规审计义务、风险评估义务、信息泄露通知和补救义务等。第六章规定了履行个人信息保护职责的部门，以及履行职责时可以采取的措施，包括约谈制度、投诉举报制度。第七章法律责任包括民事责任、刑事责任和行政责任，包括罚款、信用惩戒、处分等惩罚措施。第八章附则主要是对法律用语的含义界定和特殊个人信息处理场景的法律适用。</a:t>
            </a:r>
            <a:endParaRPr lang="zh-CN" altLang="en-US" sz="1700" b="1">
              <a:sym typeface="+mn-ea"/>
            </a:endParaRPr>
          </a:p>
          <a:p>
            <a:pPr marL="146050" indent="138430" fontAlgn="auto">
              <a:lnSpc>
                <a:spcPct val="150000"/>
              </a:lnSpc>
              <a:extLst>
                <a:ext uri="{35155182-B16C-46BC-9424-99874614C6A1}">
                  <wpsdc:indentchars xmlns:wpsdc="http://www.wps.cn/officeDocument/2017/drawingmlCustomData" val="64" checksum="3532768848"/>
                  <wpsdc:marlchars xmlns:wpsdc="http://www.wps.cn/officeDocument/2017/drawingmlCustomData" val="64" checksum="1107311110"/>
                </a:ext>
              </a:extLst>
            </a:pPr>
            <a:r>
              <a:rPr lang="en-US" altLang="zh-CN" sz="1700" b="1">
                <a:sym typeface="+mn-ea"/>
              </a:rPr>
              <a:t>  </a:t>
            </a:r>
            <a:r>
              <a:rPr lang="zh-CN" altLang="en-US" sz="1700" b="1">
                <a:sym typeface="+mn-ea"/>
              </a:rPr>
              <a:t>刑事领域关于人脸识别的法律规制较为分散，且涵盖范围较广。《刑法修正案（九）》将《中华人民共和国刑法》中的“</a:t>
            </a:r>
            <a:r>
              <a:rPr lang="zh-CN" altLang="en-US" sz="1700" b="1">
                <a:solidFill>
                  <a:srgbClr val="FF0000"/>
                </a:solidFill>
                <a:sym typeface="+mn-ea"/>
              </a:rPr>
              <a:t>出售、非法提供公民个人信息罪”和“非法获取公民个人信息罪”整合为“侵犯公民个人信息罪”</a:t>
            </a:r>
            <a:r>
              <a:rPr lang="zh-CN" altLang="en-US" sz="1700" b="1">
                <a:sym typeface="+mn-ea"/>
              </a:rPr>
              <a:t>。其在形式上将犯罪行为方式抽象为“</a:t>
            </a:r>
            <a:r>
              <a:rPr lang="zh-CN" altLang="en-US" sz="1700" b="1">
                <a:solidFill>
                  <a:srgbClr val="FF0000"/>
                </a:solidFill>
                <a:sym typeface="+mn-ea"/>
              </a:rPr>
              <a:t>侵犯</a:t>
            </a:r>
            <a:r>
              <a:rPr lang="zh-CN" altLang="en-US" sz="1700" b="1">
                <a:sym typeface="+mn-ea"/>
              </a:rPr>
              <a:t>”，实质上将罪名主体从特殊主体扩展为年满16周岁的一般主体。此外，2017年两高出台的《关于办理侵犯公民个人信息刑事案件适用法律若干问题的解释》对侵犯公民个人信息罪进行了进一步解释。与此同时，由于人脸识别技术应用广泛，尤其是深度伪造技术引发的视频换脸风波，进一步扩大了该技术的受制范围，如故意传播虚假信息罪、传播淫秽物品罪等都可对不同情景下的人脸识别技术应用进行归罪。</a:t>
            </a:r>
            <a:endParaRPr lang="zh-CN" altLang="en-US" sz="1700" b="1">
              <a:sym typeface="+mn-ea"/>
            </a:endParaRPr>
          </a:p>
          <a:p>
            <a:pPr marL="146050" indent="81280" fontAlgn="auto">
              <a:lnSpc>
                <a:spcPct val="150000"/>
              </a:lnSpc>
              <a:extLst>
                <a:ext uri="{35155182-B16C-46BC-9424-99874614C6A1}">
                  <wpsdc:indentchars xmlns:wpsdc="http://www.wps.cn/officeDocument/2017/drawingmlCustomData" val="64" checksum="2728598973"/>
                  <wpsdc:marlchars xmlns:wpsdc="http://www.wps.cn/officeDocument/2017/drawingmlCustomData" val="64" checksum="1107311110"/>
                </a:ext>
              </a:extLst>
            </a:pPr>
            <a:endParaRPr lang="zh-CN" altLang="en-US" sz="1000" b="1">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我国的法律规制进展及问题</a:t>
            </a:r>
            <a:endParaRPr lang="zh-CN" alt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r>
              <a:rPr lang="zh-CN" altLang="en-US" sz="2200"/>
              <a:t>人脸识别，是基于人的脸部特征信息进行身份识别的一种生物识别技术。用摄像机或摄像头采集含有人脸的图像或视频流，并自动在图像中检测和跟踪人脸，进而对检测到的人脸进行脸部识别的一系列相关技术，通常也叫做人像识别、面部识别。</a:t>
            </a:r>
            <a:endParaRPr lang="zh-CN" altLang="en-US" sz="22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人脸识别技术描述</a:t>
            </a:r>
            <a:endParaRPr lang="zh-CN" altLang="en-US" b="1" dirty="0"/>
          </a:p>
        </p:txBody>
      </p:sp>
      <p:pic>
        <p:nvPicPr>
          <p:cNvPr id="2" name="图片 1"/>
          <p:cNvPicPr>
            <a:picLocks noChangeAspect="1"/>
          </p:cNvPicPr>
          <p:nvPr/>
        </p:nvPicPr>
        <p:blipFill>
          <a:blip r:embed="rId1"/>
          <a:stretch>
            <a:fillRect/>
          </a:stretch>
        </p:blipFill>
        <p:spPr>
          <a:xfrm>
            <a:off x="1319530" y="3051810"/>
            <a:ext cx="2350135" cy="3125470"/>
          </a:xfrm>
          <a:prstGeom prst="rect">
            <a:avLst/>
          </a:prstGeom>
        </p:spPr>
      </p:pic>
      <p:pic>
        <p:nvPicPr>
          <p:cNvPr id="5" name="图片 4"/>
          <p:cNvPicPr>
            <a:picLocks noChangeAspect="1"/>
          </p:cNvPicPr>
          <p:nvPr/>
        </p:nvPicPr>
        <p:blipFill>
          <a:blip r:embed="rId2"/>
          <a:stretch>
            <a:fillRect/>
          </a:stretch>
        </p:blipFill>
        <p:spPr>
          <a:xfrm>
            <a:off x="5149215" y="3051810"/>
            <a:ext cx="2802890" cy="312610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179070" fontAlgn="auto">
              <a:lnSpc>
                <a:spcPct val="150000"/>
              </a:lnSpc>
              <a:extLst>
                <a:ext uri="{35155182-B16C-46BC-9424-99874614C6A1}">
                  <wpsdc:marlchars xmlns:wpsdc="http://www.wps.cn/officeDocument/2017/drawingmlCustomData" val="64" checksum="1107311110"/>
                </a:ext>
              </a:extLst>
            </a:pPr>
            <a:r>
              <a:rPr lang="zh-CN" altLang="en-US" sz="2200" b="1">
                <a:sym typeface="+mn-ea"/>
              </a:rPr>
              <a:t>（二）我国法律规制中的问题</a:t>
            </a:r>
            <a:endParaRPr lang="zh-CN" altLang="en-US" sz="2200" b="1">
              <a:sym typeface="+mn-ea"/>
            </a:endParaRPr>
          </a:p>
          <a:p>
            <a:pPr marL="146050" indent="179070" fontAlgn="auto">
              <a:lnSpc>
                <a:spcPct val="150000"/>
              </a:lnSpc>
              <a:extLst>
                <a:ext uri="{35155182-B16C-46BC-9424-99874614C6A1}">
                  <wpsdc:marlchars xmlns:wpsdc="http://www.wps.cn/officeDocument/2017/drawingmlCustomData" val="64" checksum="1107311110"/>
                </a:ext>
              </a:extLst>
            </a:pPr>
            <a:r>
              <a:rPr lang="zh-CN" altLang="en-US" sz="1800">
                <a:sym typeface="+mn-ea"/>
              </a:rPr>
              <a:t>我国对人脸识别技术的应用并未设置专项法律规范，针对个人信息和数据安全的法律并不健全。</a:t>
            </a:r>
            <a:r>
              <a:rPr lang="zh-CN" altLang="en-US" sz="1800">
                <a:solidFill>
                  <a:srgbClr val="FF0000"/>
                </a:solidFill>
                <a:sym typeface="+mn-ea"/>
              </a:rPr>
              <a:t>《民法典》《网络安全法》《消费者权益保护法》 《刑法》</a:t>
            </a:r>
            <a:r>
              <a:rPr lang="zh-CN" altLang="en-US" sz="1800">
                <a:sym typeface="+mn-ea"/>
              </a:rPr>
              <a:t>等法律对人脸识别技术的应用有一定的规制作用，但涵盖内容并不充足。</a:t>
            </a:r>
            <a:endParaRPr lang="zh-CN" altLang="en-US" sz="1800">
              <a:sym typeface="+mn-ea"/>
            </a:endParaRPr>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我国的法律规制进展及问题</a:t>
            </a:r>
            <a:endParaRPr lang="zh-CN" altLang="en-US" b="1" dirty="0"/>
          </a:p>
        </p:txBody>
      </p:sp>
      <p:pic>
        <p:nvPicPr>
          <p:cNvPr id="5" name="图片 4"/>
          <p:cNvPicPr>
            <a:picLocks noChangeAspect="1"/>
          </p:cNvPicPr>
          <p:nvPr>
            <p:custDataLst>
              <p:tags r:id="rId1"/>
            </p:custDataLst>
          </p:nvPr>
        </p:nvPicPr>
        <p:blipFill>
          <a:blip r:embed="rId2"/>
          <a:stretch>
            <a:fillRect/>
          </a:stretch>
        </p:blipFill>
        <p:spPr>
          <a:xfrm>
            <a:off x="1619250" y="3103880"/>
            <a:ext cx="6069965" cy="32283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fontScale="90000"/>
          </a:bodyPr>
          <a:lstStyle/>
          <a:p>
            <a:pPr marL="146050" indent="194945" fontAlgn="auto">
              <a:lnSpc>
                <a:spcPct val="150000"/>
              </a:lnSpc>
              <a:extLst>
                <a:ext uri="{35155182-B16C-46BC-9424-99874614C6A1}">
                  <wpsdc:indentchars xmlns:wpsdc="http://www.wps.cn/officeDocument/2017/drawingmlCustomData" val="64" checksum="3893049514"/>
                  <wpsdc:marlchars xmlns:wpsdc="http://www.wps.cn/officeDocument/2017/drawingmlCustomData" val="64" checksum="1107311110"/>
                </a:ext>
              </a:extLst>
            </a:pPr>
            <a:r>
              <a:rPr lang="en-US" altLang="zh-CN" sz="2700"/>
              <a:t>1</a:t>
            </a:r>
            <a:r>
              <a:rPr lang="zh-CN" altLang="en-US" sz="2700"/>
              <a:t>．没有设置成为信息处理者的具体标准</a:t>
            </a:r>
            <a:endParaRPr lang="zh-CN" altLang="en-US" sz="2700"/>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2000"/>
              <a:t>《民法典》第一千零三十五条和一千零三十八条规定了个人信息处理的相关的原则和条件，</a:t>
            </a:r>
            <a:r>
              <a:rPr lang="zh-CN" altLang="en-US" sz="2000">
                <a:solidFill>
                  <a:srgbClr val="FF0000"/>
                </a:solidFill>
              </a:rPr>
              <a:t>但其中作为行为主体的信息处理者的主体资格却没有明确规定</a:t>
            </a:r>
            <a:r>
              <a:rPr lang="zh-CN" altLang="en-US" sz="2000"/>
              <a:t>，没有设置成为个人信息处理者所需要通过的标准和门槛，人人都可能成为公民个人信息的收集者、传播者，容易导致公民的信息安全受到威胁，极易被滥用。</a:t>
            </a:r>
            <a:endParaRPr lang="zh-CN" altLang="en-US" sz="2000"/>
          </a:p>
          <a:p>
            <a:pPr marL="146050" indent="194945" algn="l" fontAlgn="auto">
              <a:lnSpc>
                <a:spcPct val="150000"/>
              </a:lnSpc>
              <a:buClrTx/>
              <a:buSzTx/>
              <a:extLst>
                <a:ext uri="{35155182-B16C-46BC-9424-99874614C6A1}">
                  <wpsdc:indentchars xmlns:wpsdc="http://www.wps.cn/officeDocument/2017/drawingmlCustomData" val="64" checksum="3893049514"/>
                  <wpsdc:marlchars xmlns:wpsdc="http://www.wps.cn/officeDocument/2017/drawingmlCustomData" val="64" checksum="1107311110"/>
                </a:ext>
              </a:extLst>
            </a:pPr>
            <a:r>
              <a:rPr lang="en-US" altLang="zh-CN" sz="2700"/>
              <a:t>2．未明确规定公权力机构的信息收集权力范围</a:t>
            </a:r>
            <a:endParaRPr lang="en-US" altLang="zh-CN" sz="2700"/>
          </a:p>
          <a:p>
            <a:pPr marL="146050" indent="146050" algn="l" fontAlgn="auto">
              <a:lnSpc>
                <a:spcPct val="150000"/>
              </a:lnSpc>
              <a:buClrTx/>
              <a:buSzTx/>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en-US" altLang="zh-CN" sz="2000"/>
              <a:t>我国目前重点限制企业采集个人信息，但对公权力收集个人信息的限制相对比较薄弱，公权力机构在具体应用人脸识别技术时，应当注意保证“法无规定不可为”。对公权力在人脸识别技术方面的应用，法律应该规定公权力应用的范围和权限，让公权力机构在法律规定的范围内行使权力。</a:t>
            </a:r>
            <a:endParaRPr lang="en-US" altLang="zh-CN" sz="2000"/>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我国的法律规制进展及存在问题</a:t>
            </a: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fontScale="25000"/>
          </a:bodyPr>
          <a:lstStyle/>
          <a:p>
            <a:pPr marL="146050" indent="194945" fontAlgn="auto">
              <a:lnSpc>
                <a:spcPct val="150000"/>
              </a:lnSpc>
              <a:extLst>
                <a:ext uri="{35155182-B16C-46BC-9424-99874614C6A1}">
                  <wpsdc:indentchars xmlns:wpsdc="http://www.wps.cn/officeDocument/2017/drawingmlCustomData" val="64" checksum="3893049514"/>
                  <wpsdc:marlchars xmlns:wpsdc="http://www.wps.cn/officeDocument/2017/drawingmlCustomData" val="64" checksum="1107311110"/>
                </a:ext>
              </a:extLst>
            </a:pPr>
            <a:r>
              <a:rPr lang="en-US" altLang="zh-CN" sz="9600"/>
              <a:t>3</a:t>
            </a:r>
            <a:r>
              <a:rPr lang="zh-CN" altLang="en-US" sz="9600"/>
              <a:t>．信息被收集者的同意认定不明确</a:t>
            </a:r>
            <a:endParaRPr lang="zh-CN" altLang="en-US" sz="9600"/>
          </a:p>
          <a:p>
            <a:pPr marL="146050" indent="146050" fontAlgn="auto">
              <a:lnSpc>
                <a:spcPct val="150000"/>
              </a:lnSpc>
              <a:extLst>
                <a:ext uri="{35155182-B16C-46BC-9424-99874614C6A1}">
                  <wpsdc:indentchars xmlns:wpsdc="http://www.wps.cn/officeDocument/2017/drawingmlCustomData" val="64" checksum="1090285827"/>
                  <wpsdc:marlchars xmlns:wpsdc="http://www.wps.cn/officeDocument/2017/drawingmlCustomData" val="64" checksum="1107311110"/>
                </a:ext>
              </a:extLst>
            </a:pPr>
            <a:r>
              <a:rPr lang="zh-CN" altLang="en-US" sz="7200"/>
              <a:t>《网络安全法》第四十一条规定，</a:t>
            </a:r>
            <a:r>
              <a:rPr lang="zh-CN" altLang="en-US" sz="7200">
                <a:solidFill>
                  <a:srgbClr val="FF0000"/>
                </a:solidFill>
              </a:rPr>
              <a:t>信息收集者收集信息需经被收集者同意。</a:t>
            </a:r>
            <a:r>
              <a:rPr lang="zh-CN" altLang="en-US" sz="7200"/>
              <a:t>但目前，对于经被收集者同意并非被收集者主动作出。一是在网上APP 的下载使用中，很多都存在着“同意协议才可使用”的情况，而协议里面又需要公民同意企业对个人信息进行收集，公民想使用该 APP，就必须要同意协议，这实际是一种变相的强迫同意。二是存在着如线下刷脸支付之类的情况下，被收集者因使用这些功能，在未被提示进行同意的不知情的情况下，而作出同意的情况。法律对被收集者的同意应该有明确规定，比如应规定被收集者作出的同意应是主观的、非强迫的；以及收集者运用合法手段对公民进行信息收集，需要征求被收集者同意时，不应具有暗示性、引导性。</a:t>
            </a:r>
            <a:endParaRPr lang="zh-CN" altLang="en-US" sz="7200"/>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我国的法律规制进展及存在问题</a:t>
            </a:r>
            <a:endParaRPr lang="zh-CN" altLang="en-US"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0" fontAlgn="auto">
              <a:lnSpc>
                <a:spcPct val="150000"/>
              </a:lnSpc>
              <a:buNone/>
              <a:extLst>
                <a:ext uri="{35155182-B16C-46BC-9424-99874614C6A1}">
                  <wpsdc:marlchars xmlns:wpsdc="http://www.wps.cn/officeDocument/2017/drawingmlCustomData" val="64" checksum="1107311110"/>
                </a:ext>
              </a:extLst>
            </a:pPr>
            <a:r>
              <a:rPr lang="en-US" altLang="zh-CN" sz="1800"/>
              <a:t>       </a:t>
            </a:r>
            <a:r>
              <a:rPr lang="zh-CN" altLang="en-US" sz="1800"/>
              <a:t>2019 年 7 月，杭州野生动物世界引入的“智慧旅游”项目要求所有持年卡用户需办理人脸识别，如不办理则不能入园。浙江理工大学特聘副教授郭兵作为动物世界年卡用户，认为动物世界强制注册的行为侵犯其个人隐私而欲办理退卡，遭到野生动物世界拒绝。郭兵遂将野生动物世界起诉至法院。2019 年 11 月 1 日，杭州市富阳区人民法院正式立案。此案被称为中国“人脸识别第一案”。在我国尚未出台人脸信息安全保护的相关法律的情况下，原告将审理对象限定为“</a:t>
            </a:r>
            <a:r>
              <a:rPr lang="zh-CN" altLang="en-US" sz="1800">
                <a:solidFill>
                  <a:srgbClr val="FF0000"/>
                </a:solidFill>
              </a:rPr>
              <a:t>个人生物信息的保护</a:t>
            </a:r>
            <a:r>
              <a:rPr lang="zh-CN" altLang="en-US" sz="1800"/>
              <a:t>”，中国日报网将此案称为“个人信息保护领域的标志性事件，代表普通公民捍卫个人信息的决心。……借由这场诉讼，机构组织收集个人信息的权限可以进一步厘清，为类似场景下人脸识别技术的应用划定边界”。</a:t>
            </a:r>
            <a:endParaRPr lang="zh-CN" altLang="en-US" sz="1800"/>
          </a:p>
        </p:txBody>
      </p:sp>
      <p:sp>
        <p:nvSpPr>
          <p:cNvPr id="4" name="标题 1"/>
          <p:cNvSpPr>
            <a:spLocks noGrp="1"/>
          </p:cNvSpPr>
          <p:nvPr>
            <p:ph type="title"/>
          </p:nvPr>
        </p:nvSpPr>
        <p:spPr>
          <a:xfrm>
            <a:off x="102870" y="53975"/>
            <a:ext cx="8938895" cy="554355"/>
          </a:xfrm>
        </p:spPr>
        <p:txBody>
          <a:bodyPr>
            <a:normAutofit/>
          </a:bodyPr>
          <a:lstStyle/>
          <a:p>
            <a:r>
              <a:rPr lang="zh-CN" altLang="en-US" dirty="0">
                <a:sym typeface="+mn-ea"/>
              </a:rPr>
              <a:t>人脸识别第一案</a:t>
            </a:r>
            <a:endParaRPr lang="zh-CN" altLang="en-US" b="1" dirty="0"/>
          </a:p>
        </p:txBody>
      </p:sp>
      <p:pic>
        <p:nvPicPr>
          <p:cNvPr id="2" name="图片 1"/>
          <p:cNvPicPr>
            <a:picLocks noChangeAspect="1"/>
          </p:cNvPicPr>
          <p:nvPr>
            <p:custDataLst>
              <p:tags r:id="rId1"/>
            </p:custDataLst>
          </p:nvPr>
        </p:nvPicPr>
        <p:blipFill>
          <a:blip r:embed="rId2"/>
          <a:stretch>
            <a:fillRect/>
          </a:stretch>
        </p:blipFill>
        <p:spPr>
          <a:xfrm>
            <a:off x="2451100" y="4493260"/>
            <a:ext cx="3557905" cy="23647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人脸识别第一案</a:t>
            </a:r>
            <a:endParaRPr lang="zh-CN" altLang="en-US"/>
          </a:p>
        </p:txBody>
      </p:sp>
      <p:sp>
        <p:nvSpPr>
          <p:cNvPr id="3" name="内容占位符 2"/>
          <p:cNvSpPr>
            <a:spLocks noGrp="1"/>
          </p:cNvSpPr>
          <p:nvPr>
            <p:ph idx="1"/>
          </p:nvPr>
        </p:nvSpPr>
        <p:spPr/>
        <p:txBody>
          <a:bodyPr>
            <a:normAutofit fontScale="60000"/>
          </a:bodyPr>
          <a:p>
            <a:pPr fontAlgn="auto">
              <a:lnSpc>
                <a:spcPct val="150000"/>
              </a:lnSpc>
            </a:pPr>
            <a:r>
              <a:rPr lang="en-US" altLang="zh-CN"/>
              <a:t>   </a:t>
            </a:r>
            <a:r>
              <a:rPr lang="zh-CN" altLang="en-US"/>
              <a:t>2019 年 4 月 27 日，郭兵购买野生动物世界双人年卡，留存相关个人身份信息，并录入指纹和拍照。后野生动物世界将年卡入园方式由指纹识别调整为人脸识别，并向郭兵发送短信通知相关事宜，要求其进行人脸激活，之后双方协商未果。2020年 11月 20日，杭州市富阳区人民法院做出一审判决，对于郭兵要求删除个人面部信息诉请，法院判令野生动物世界删除郭兵办理年卡时提交的包括照片在内的面部信息。之后，郭兵与野生动物世界均不服，向杭州市中级人民法院提起上诉。</a:t>
            </a:r>
            <a:endParaRPr lang="zh-CN" altLang="en-US"/>
          </a:p>
          <a:p>
            <a:pPr fontAlgn="auto">
              <a:lnSpc>
                <a:spcPct val="150000"/>
              </a:lnSpc>
            </a:pPr>
            <a:r>
              <a:rPr lang="en-US" altLang="zh-CN"/>
              <a:t>   </a:t>
            </a:r>
            <a:r>
              <a:rPr lang="zh-CN" altLang="en-US"/>
              <a:t>2020年12月11日，杭州中院立案受理该案，经过长达四个月的审理于2021年4月9日依法公开宣判。杭州中院经审理认为，郭兵在知悉野生动物世界指纹识别店堂告示内容的情况下，自主做出办理年卡的决定并提供相关个人信息，该店堂告示对双方均具约束力，且不符合格式条款无效的法定情形。而人脸识别店堂告示并非双方的合同条款，对郭兵不发生效力。野生动物世界欲将其已收集的郭兵照片激活处理为人脸识别信息，超出事前收集上述信息的使用目的，</a:t>
            </a:r>
            <a:r>
              <a:rPr lang="zh-CN" altLang="en-US">
                <a:solidFill>
                  <a:srgbClr val="FF0000"/>
                </a:solidFill>
              </a:rPr>
              <a:t>违反了个人面部信息处理的正当性原则</a:t>
            </a:r>
            <a:r>
              <a:rPr lang="zh-CN" altLang="en-US"/>
              <a:t>，故应当删除郭兵办卡时提交的包括照片在内的面部特征信息。</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人脸识别第一案</a:t>
            </a:r>
            <a:r>
              <a:rPr lang="en-US" altLang="zh-CN"/>
              <a:t>----</a:t>
            </a:r>
            <a:r>
              <a:rPr lang="zh-CN" altLang="en-US"/>
              <a:t>争议焦点</a:t>
            </a:r>
            <a:endParaRPr lang="zh-CN" altLang="en-US"/>
          </a:p>
        </p:txBody>
      </p:sp>
      <p:sp>
        <p:nvSpPr>
          <p:cNvPr id="3" name="内容占位符 2"/>
          <p:cNvSpPr>
            <a:spLocks noGrp="1"/>
          </p:cNvSpPr>
          <p:nvPr>
            <p:ph idx="1"/>
          </p:nvPr>
        </p:nvSpPr>
        <p:spPr/>
        <p:txBody>
          <a:bodyPr>
            <a:normAutofit fontScale="60000"/>
          </a:bodyPr>
          <a:p>
            <a:r>
              <a:rPr lang="zh-CN" altLang="en-US"/>
              <a:t>一、关于个人面部信息收集的许可方式问题</a:t>
            </a:r>
            <a:endParaRPr lang="zh-CN" altLang="en-US"/>
          </a:p>
          <a:p>
            <a:pPr fontAlgn="auto">
              <a:lnSpc>
                <a:spcPct val="150000"/>
              </a:lnSpc>
            </a:pPr>
            <a:r>
              <a:rPr lang="en-US" altLang="zh-CN"/>
              <a:t>   </a:t>
            </a:r>
            <a:r>
              <a:rPr lang="zh-CN" altLang="en-US"/>
              <a:t>本案中，在郭兵与野生动物世界已经达成采取指纹识别方式入园合意的情况下，野生动物世界在履行合同期间向郭兵发送案涉两条短信，拟将原已达成的指纹识别入园方式变更为人脸识别入园方式，该行为属于</a:t>
            </a:r>
            <a:r>
              <a:rPr lang="zh-CN" altLang="en-US">
                <a:solidFill>
                  <a:srgbClr val="FF0000"/>
                </a:solidFill>
              </a:rPr>
              <a:t>单方变更合同的</a:t>
            </a:r>
            <a:r>
              <a:rPr lang="zh-CN" altLang="en-US"/>
              <a:t>行为。从合同缔结角度来看，该短信的内容对郭兵而言属于新的要约，鉴于郭兵在诉前已经明确表示不同意变更人脸识别入园方式，并以诉讼方式要求确认该两条短信内容无效，应当认定野生动物世界发出的前述要约已失效。野生动物世界张贴的有关人脸识别的店堂告示主要面向新办卡的不特定用户，该店堂告示内容未成为郭兵与野生动物世界之间的合同条款，对郭兵不发生法律效力。尽管野生动物世界在涉指纹识别的“年卡办理流程”中规定流程包含“至年卡中心拍照”，但其并未告知郭兵与其妻子拍照即已完成对人脸信息的收集及其收集目的，郭兵与其妻子同意拍照的行为，不应视为对野生动物世界收集两人面部信息的同意。法院从司法裁判的角度确认，</a:t>
            </a:r>
            <a:r>
              <a:rPr lang="zh-CN" altLang="en-US">
                <a:solidFill>
                  <a:srgbClr val="FF0000"/>
                </a:solidFill>
              </a:rPr>
              <a:t>个人面部信息的获取和处理应经过当事人的同意。</a:t>
            </a:r>
            <a:endParaRPr lang="zh-CN" altLang="en-US">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人脸识别第一案</a:t>
            </a:r>
            <a:r>
              <a:rPr lang="en-US" altLang="zh-CN"/>
              <a:t>----</a:t>
            </a:r>
            <a:r>
              <a:rPr lang="zh-CN" altLang="en-US"/>
              <a:t>争议焦点</a:t>
            </a:r>
            <a:endParaRPr lang="zh-CN" altLang="en-US"/>
          </a:p>
        </p:txBody>
      </p:sp>
      <p:sp>
        <p:nvSpPr>
          <p:cNvPr id="3" name="内容占位符 2"/>
          <p:cNvSpPr>
            <a:spLocks noGrp="1"/>
          </p:cNvSpPr>
          <p:nvPr>
            <p:ph idx="1"/>
          </p:nvPr>
        </p:nvSpPr>
        <p:spPr/>
        <p:txBody>
          <a:bodyPr>
            <a:normAutofit fontScale="70000"/>
          </a:bodyPr>
          <a:p>
            <a:r>
              <a:rPr lang="zh-CN" altLang="en-US"/>
              <a:t>二，单方面做出的个人面部信息处理行为不合法。</a:t>
            </a:r>
            <a:endParaRPr lang="zh-CN" altLang="en-US"/>
          </a:p>
          <a:p>
            <a:pPr fontAlgn="auto">
              <a:lnSpc>
                <a:spcPct val="150000"/>
              </a:lnSpc>
            </a:pPr>
            <a:r>
              <a:rPr lang="en-US" altLang="zh-CN"/>
              <a:t>  </a:t>
            </a:r>
            <a:r>
              <a:rPr lang="zh-CN" altLang="en-US"/>
              <a:t>上述案件，在合同履行过程中，被告野生动物世界在未与原告郭兵进行任何协商，亦未征得其同意的情况下，发送短信告知郭兵未注册人脸识别将无法正常入园。野生动物世界仅通过短信告知方式，擅自改变双方当事人之间的合同履行方式，该行为违反合同法，有违契约严格遵守的契约精神，侵害了消费者的合理信赖利益。该案是从</a:t>
            </a:r>
            <a:r>
              <a:rPr lang="zh-CN" altLang="en-US">
                <a:solidFill>
                  <a:srgbClr val="FF0000"/>
                </a:solidFill>
              </a:rPr>
              <a:t>合同法</a:t>
            </a:r>
            <a:r>
              <a:rPr lang="zh-CN" altLang="en-US"/>
              <a:t>的角度确立了个人面部信息处理的同意知情规则，并没有将该规则推广至侵权责任类案的适用情形下。实际中，合同项下的个人面部信息处理毕竟是少数，大多数个人面部信息使用纠纷发生在侵权领域，特别是不特定的第三方主体对个人面部信息的收集和处理，而这个过程中缺乏有效的个人面部信息处理的</a:t>
            </a:r>
            <a:r>
              <a:rPr lang="zh-CN" altLang="en-US">
                <a:solidFill>
                  <a:srgbClr val="FF0000"/>
                </a:solidFill>
              </a:rPr>
              <a:t>知情同意</a:t>
            </a:r>
            <a:r>
              <a:rPr lang="zh-CN" altLang="en-US"/>
              <a:t>模式。</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人脸识别第一案</a:t>
            </a:r>
            <a:r>
              <a:rPr lang="en-US" altLang="zh-CN"/>
              <a:t>----</a:t>
            </a:r>
            <a:r>
              <a:rPr lang="zh-CN" altLang="en-US"/>
              <a:t>争议焦点</a:t>
            </a:r>
            <a:endParaRPr lang="zh-CN" altLang="en-US"/>
          </a:p>
        </p:txBody>
      </p:sp>
      <p:sp>
        <p:nvSpPr>
          <p:cNvPr id="3" name="内容占位符 2"/>
          <p:cNvSpPr>
            <a:spLocks noGrp="1"/>
          </p:cNvSpPr>
          <p:nvPr>
            <p:ph idx="1"/>
          </p:nvPr>
        </p:nvSpPr>
        <p:spPr/>
        <p:txBody>
          <a:bodyPr>
            <a:normAutofit fontScale="70000"/>
          </a:bodyPr>
          <a:p>
            <a:r>
              <a:rPr lang="zh-CN" altLang="en-US"/>
              <a:t>三、涉及个人面部信息被侵害的救济方式问题</a:t>
            </a:r>
            <a:endParaRPr lang="zh-CN" altLang="en-US"/>
          </a:p>
          <a:p>
            <a:pPr fontAlgn="auto">
              <a:lnSpc>
                <a:spcPct val="150000"/>
              </a:lnSpc>
            </a:pPr>
            <a:r>
              <a:rPr lang="en-US" altLang="zh-CN"/>
              <a:t>   </a:t>
            </a:r>
            <a:r>
              <a:rPr lang="zh-CN" altLang="en-US"/>
              <a:t>关于野生动物世界收集的郭兵及其妻子的人脸识别信息，法院审理认为其超出了必要原则的要求，个人面部信息处理不具有正当性。郭兵要求野生动物世界删除收集的个人面部信息，具有充足的理由，应当予以支持。但郭兵要求在第三方技术机构见证的情况下删除信息，而法院认为郭兵此项诉请的法律依据不足，不予支持。实践中，在不特定第三人侵害个人面部信息后，信息所有者有权要求侵权者承担侵权责任，包括但不限于停止侵害、消除影响、赔偿损失等责任形式。其中，最主要的民事责任方式表现为对相关主体面部信息的删除。然而，个人面部信息被侵害后的删除行为，</a:t>
            </a:r>
            <a:r>
              <a:rPr lang="zh-CN" altLang="en-US">
                <a:solidFill>
                  <a:srgbClr val="FF0000"/>
                </a:solidFill>
              </a:rPr>
              <a:t>是作为简单的物理删除行为，还是需要第三方专业机构见证、监督下的技术删除</a:t>
            </a:r>
            <a:r>
              <a:rPr lang="zh-CN" altLang="en-US"/>
              <a:t>，则是值得我们研究的另一个问题。</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Part 01</a:t>
            </a:r>
            <a:endParaRPr lang="zh-CN" altLang="en-US" dirty="0"/>
          </a:p>
        </p:txBody>
      </p:sp>
      <p:sp>
        <p:nvSpPr>
          <p:cNvPr id="3" name="文本占位符 2"/>
          <p:cNvSpPr>
            <a:spLocks noGrp="1"/>
          </p:cNvSpPr>
          <p:nvPr>
            <p:ph type="body" sz="quarter" idx="12"/>
          </p:nvPr>
        </p:nvSpPr>
        <p:spPr/>
        <p:txBody>
          <a:bodyPr>
            <a:normAutofit fontScale="90000"/>
          </a:bodyPr>
          <a:lstStyle/>
          <a:p>
            <a:r>
              <a:rPr lang="zh-CN" altLang="en-US" dirty="0"/>
              <a:t>对法律规制的建议</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fontScale="90000"/>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200"/>
              <a:t>（一）完善立法，明确主体责任标准，设置强制性法律义务</a:t>
            </a:r>
            <a:endParaRPr lang="zh-CN" altLang="en-US" sz="2200"/>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200"/>
              <a:t>现阶段我国对人脸识别技术应用的立法尚未完善，目前仅有《民法典》《网络安全法》等有零星的法律规定。现行的《个人信息保护法》和 《数据安全法》仅同样原则性地规定了“推进针对小型个人信息处理者、处理敏感个人信息以及人脸识别、人工智能等新技术、新应用，</a:t>
            </a:r>
            <a:r>
              <a:rPr lang="zh-CN" altLang="en-US" sz="2200">
                <a:solidFill>
                  <a:srgbClr val="FF0000"/>
                </a:solidFill>
              </a:rPr>
              <a:t>制定专门的个人信息保护规则、标准</a:t>
            </a:r>
            <a:r>
              <a:rPr lang="zh-CN" altLang="en-US" sz="2200"/>
              <a:t>”。以上立法并未形成专门体系，缺少可操作性。我们应当整合并细化相关立法，借鉴欧盟的《通用数据保护法规》的人本化立法，明确保护公民的个人信息安全，规定公民个人信息的收集使用的范围，同时规定禁止技术应用的黑色领域、不可以应用技术的具体情形、进行监督管理的部门以及部门职责措施、违反法规的惩罚措施等，从而加强对人脸识别技术领域的规制力度。</a:t>
            </a:r>
            <a:endParaRPr lang="zh-CN" altLang="en-US" sz="22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对法律规制的建议</a:t>
            </a:r>
            <a:endParaRPr lang="zh-CN" alt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lnSpcReduction="20000"/>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r>
              <a:rPr lang="zh-CN" altLang="en-US" sz="2200"/>
              <a:t>传统的人脸识别技术主要是基于</a:t>
            </a:r>
            <a:r>
              <a:rPr lang="zh-CN" altLang="en-US" sz="2200" b="1">
                <a:solidFill>
                  <a:srgbClr val="FF0000"/>
                </a:solidFill>
              </a:rPr>
              <a:t>可见光图像</a:t>
            </a:r>
            <a:r>
              <a:rPr lang="zh-CN" altLang="en-US" sz="2200"/>
              <a:t>的人脸识别，这也是人们熟悉的识别方式，已有30多年的研发历史。但这种方式有着难以克服的缺陷，尤其在环境光照发生变化时，识别效果会急剧下降，无法满足实际系统的需要。解决光照问题的方案有三维图像人脸识别，和热成像人脸识别。但这两种技术还远不成熟，识别效果不尽人意。</a:t>
            </a:r>
            <a:endParaRPr lang="zh-CN" altLang="en-US" sz="2200"/>
          </a:p>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endParaRPr lang="zh-CN" altLang="en-US" sz="22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人脸识别技术特点</a:t>
            </a:r>
            <a:endParaRPr lang="zh-CN" altLang="en-US" b="1" dirty="0"/>
          </a:p>
        </p:txBody>
      </p:sp>
      <p:pic>
        <p:nvPicPr>
          <p:cNvPr id="7" name="图片 6"/>
          <p:cNvPicPr>
            <a:picLocks noChangeAspect="1"/>
          </p:cNvPicPr>
          <p:nvPr/>
        </p:nvPicPr>
        <p:blipFill>
          <a:blip r:embed="rId1"/>
          <a:stretch>
            <a:fillRect/>
          </a:stretch>
        </p:blipFill>
        <p:spPr>
          <a:xfrm>
            <a:off x="2191385" y="3336925"/>
            <a:ext cx="4762500" cy="28860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fontScale="90000"/>
          </a:bodyPr>
          <a:lstStyle/>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200"/>
              <a:t>目前地下灰色数据交易链暗潮涌动，对我国信息安全有着重大隐患，故需设置人脸识别应用标准以及人脸识别技术市场准入标准，明确违法惩罚，增加技术滥用后的违法成本。由于法律的不完善性，主体责任难以确认，鉴于人脸识别信息作为生物信息特征具有唯一性的特点，法律应当对数据控制者施加强制的收集、使用、存储以及销毁方面的强制性法定义务，以保障数据安全。在当公共执法机构基于公权力强制审查相关内容，则此种不区分特定场景和合理事由，没有限制地向第三方公开个人面部信息的做法，会被迫强制数据控制者披露信息。故此，</a:t>
            </a:r>
            <a:r>
              <a:rPr lang="zh-CN" altLang="en-US" sz="2200">
                <a:solidFill>
                  <a:srgbClr val="FF0000"/>
                </a:solidFill>
              </a:rPr>
              <a:t>应确定数据控制者披露信息的法律义务，规定除数据主体同意外，数据控制者只有存在政府或司法机关强制命令之时，才可向执法部门公开披露人脸识别信息。</a:t>
            </a:r>
            <a:endParaRPr lang="zh-CN" altLang="en-US" sz="2200">
              <a:solidFill>
                <a:srgbClr val="FF0000"/>
              </a:solidFill>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对法律规制的建议</a:t>
            </a:r>
            <a:endParaRPr lang="zh-CN" altLang="en-US"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r>
              <a:rPr lang="zh-CN" altLang="en-US" sz="2200"/>
              <a:t>（二）厘清人脸识别技术应用边界，推动监管完善</a:t>
            </a:r>
            <a:endParaRPr lang="zh-CN" altLang="en-US" sz="2200"/>
          </a:p>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r>
              <a:rPr lang="zh-CN" altLang="en-US" sz="2200">
                <a:solidFill>
                  <a:srgbClr val="FF0000"/>
                </a:solidFill>
              </a:rPr>
              <a:t>1．明确技术应用范围</a:t>
            </a:r>
            <a:endParaRPr lang="zh-CN" altLang="en-US" sz="2200">
              <a:solidFill>
                <a:srgbClr val="FF0000"/>
              </a:solidFill>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t>在我国，对于该项技术而言，法律并没有明确技术应用的范围。目前因没有明确技术应用范围而难以决断的情况有：该技术是否能被私人应用于获取他人的面部特征信息，例如私人企业通过人脸识别技术手段，收集入访者的面部信息的合法性；该技术是否能被应用获取面部信息进行交易获利，例如应用该技术获取公众人物面部照片用于转卖的应用行为。立法应当明确以保护公民个人信息权利为前提，符合市场和科技形势，合理合法的技术应用范围，坚持特定范围内的“合法、必要、正当”原 则，从而可以避免公私随意采集、使用、出售个人信息，保障公众信息安全。</a:t>
            </a:r>
            <a:endParaRPr lang="zh-CN" altLang="en-US" sz="20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对法律规制的建议</a:t>
            </a:r>
            <a:endParaRPr lang="zh-CN" altLang="en-US"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r>
              <a:rPr lang="zh-CN" altLang="en-US" sz="2200">
                <a:solidFill>
                  <a:srgbClr val="FF0000"/>
                </a:solidFill>
              </a:rPr>
              <a:t>2．明确信息收集权利的机构部门</a:t>
            </a:r>
            <a:endParaRPr lang="zh-CN" altLang="en-US" sz="2200">
              <a:solidFill>
                <a:srgbClr val="FF0000"/>
              </a:solidFill>
            </a:endParaRPr>
          </a:p>
          <a:p>
            <a:pPr marL="146050" indent="162560" fontAlgn="auto">
              <a:lnSpc>
                <a:spcPct val="150000"/>
              </a:lnSpc>
              <a:extLst>
                <a:ext uri="{35155182-B16C-46BC-9424-99874614C6A1}">
                  <wpsdc:indentchars xmlns:wpsdc="http://www.wps.cn/officeDocument/2017/drawingmlCustomData" val="64" checksum="852771616"/>
                  <wpsdc:marlchars xmlns:wpsdc="http://www.wps.cn/officeDocument/2017/drawingmlCustomData" val="64" checksum="1107311110"/>
                </a:ext>
              </a:extLst>
            </a:pPr>
            <a:r>
              <a:rPr lang="zh-CN" altLang="en-US" sz="2000"/>
              <a:t>我国应当明确规定有权力收集公民个人信息的部门机构。未来法律应当明确规定工信部门和公安机关可以进行公民个人信息的收集，原因在于：工信部门是维护我国信息安全的重要部门，而公安机关是维护我国社会治安的重要部门，工信部门和公安机关收集公民信息，都能对公民个人信息的安全提供有效保障，降低信息泄露的可能性；赋权给工信部门后，有利于促进其出台有关采集、使用和处理公民生物信息特征的规则和标准；赋权给公安部门收集公民信息，可以使获知违法犯罪人员的较为具体的情况，有利于其抓捕罪犯，打击违法犯罪行为，维护社会治安秩序。为了不使部门权力膨胀，可以借鉴美国华盛顿州的《人脸识别专门法案》，使用技术收集公民个人信息时，向司法部门进行报备，从而达到限制权力的目的。</a:t>
            </a:r>
            <a:endParaRPr lang="zh-CN" altLang="en-US" sz="20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对法律规制的建议</a:t>
            </a:r>
            <a:endParaRPr lang="zh-CN" alt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r>
              <a:rPr lang="en-US" altLang="zh-CN" sz="2200"/>
              <a:t>  </a:t>
            </a:r>
            <a:r>
              <a:rPr lang="zh-CN" altLang="en-US" sz="2200"/>
              <a:t>明确技术应用范围和信息收集部门机构，对于监督主体来说，有利于强化监察力度，明确监管范围，避免出现难以判断技术应用是否违规的情况。除此之外，有利于统筹监管数据库，加强监管保护和加固技术措施的维护，避免企业或其他部门滥用职权，从而可以降低不必要的危险因素。</a:t>
            </a:r>
            <a:r>
              <a:rPr lang="zh-CN" altLang="en-US" sz="2200">
                <a:solidFill>
                  <a:srgbClr val="FF0000"/>
                </a:solidFill>
              </a:rPr>
              <a:t>。</a:t>
            </a:r>
            <a:endParaRPr lang="zh-CN" altLang="en-US" sz="2200">
              <a:solidFill>
                <a:srgbClr val="FF0000"/>
              </a:solidFill>
            </a:endParaRPr>
          </a:p>
        </p:txBody>
      </p:sp>
      <p:sp>
        <p:nvSpPr>
          <p:cNvPr id="4" name="标题 1"/>
          <p:cNvSpPr>
            <a:spLocks noGrp="1"/>
          </p:cNvSpPr>
          <p:nvPr>
            <p:ph type="title"/>
          </p:nvPr>
        </p:nvSpPr>
        <p:spPr>
          <a:xfrm>
            <a:off x="102870" y="53975"/>
            <a:ext cx="8938895" cy="554355"/>
          </a:xfrm>
        </p:spPr>
        <p:txBody>
          <a:bodyPr>
            <a:normAutofit/>
          </a:bodyPr>
          <a:lstStyle/>
          <a:p>
            <a:r>
              <a:rPr lang="zh-CN" altLang="en-US" b="1" dirty="0"/>
              <a:t>对法律规制的建议</a:t>
            </a:r>
            <a:endParaRPr lang="zh-CN" altLang="en-US"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normAutofit fontScale="75000"/>
          </a:bodyPr>
          <a:lstStyle/>
          <a:p>
            <a:pPr marL="146050" indent="138430" fontAlgn="auto">
              <a:lnSpc>
                <a:spcPct val="150000"/>
              </a:lnSpc>
              <a:extLst>
                <a:ext uri="{35155182-B16C-46BC-9424-99874614C6A1}">
                  <wpsdc:indentchars xmlns:wpsdc="http://www.wps.cn/officeDocument/2017/drawingmlCustomData" val="64" checksum="3532768848"/>
                  <wpsdc:marlchars xmlns:wpsdc="http://www.wps.cn/officeDocument/2017/drawingmlCustomData" val="64" checksum="1107311110"/>
                </a:ext>
              </a:extLst>
            </a:pPr>
            <a:r>
              <a:rPr lang="zh-CN" altLang="en-US" sz="2200"/>
              <a:t>（三</a:t>
            </a:r>
            <a:r>
              <a:rPr lang="zh-CN" altLang="en-US" sz="2200">
                <a:solidFill>
                  <a:srgbClr val="FF0000"/>
                </a:solidFill>
              </a:rPr>
              <a:t>）尊重个人信息主体权利，坚持“合法、正当、必要”原则</a:t>
            </a:r>
            <a:endParaRPr lang="zh-CN" altLang="en-US" sz="2200">
              <a:solidFill>
                <a:srgbClr val="FF0000"/>
              </a:solidFill>
            </a:endParaRPr>
          </a:p>
          <a:p>
            <a:pPr marL="146050" indent="138430" fontAlgn="auto">
              <a:lnSpc>
                <a:spcPct val="150000"/>
              </a:lnSpc>
              <a:extLst>
                <a:ext uri="{35155182-B16C-46BC-9424-99874614C6A1}">
                  <wpsdc:indentchars xmlns:wpsdc="http://www.wps.cn/officeDocument/2017/drawingmlCustomData" val="64" checksum="3532768848"/>
                  <wpsdc:marlchars xmlns:wpsdc="http://www.wps.cn/officeDocument/2017/drawingmlCustomData" val="64" checksum="1107311110"/>
                </a:ext>
              </a:extLst>
            </a:pPr>
            <a:r>
              <a:rPr lang="zh-CN" altLang="en-US" sz="2200"/>
              <a:t>对于公民的人脸信息数据的收集、控制者，需要在一定范围内为其运用该数据的权利进行限制，以保障个人信息主体的权利不受侵害。数据收集、控制者在必要收集个人面部数据的情况下，原则上不得对不相关人士或其他方面披露；且应赋予个人信息主体一系列数据权利，例如获取人脸识别技术使用目的的知情权，将其人脸信息收纳在人脸识别数据库中的同意权等。在条件允许的情况下，需要取得用户的面部识别信息时，应当及时征求个人同意，可以借鉴欧盟“GDPR”法案中“自由给予、明确、具体、不含混”的要求，明确主体的同意性质，对非自愿情况下的被动同意表示应不认为是实质同意。人脸所蕴含信息具有较高的安全风险，而且潜在存有更为广泛的数据信息内容。所以，在应用人脸识别技术，采集个人面部信息时，应当谨慎评估其采集、应用的行为，认定有无必要情况，坚持“合法、有序、正当、必 要”的原则。</a:t>
            </a:r>
            <a:endParaRPr lang="zh-CN" altLang="en-US" sz="22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对法律规制的建议</a:t>
            </a:r>
            <a:endParaRPr lang="zh-CN" altLang="en-US"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2870" y="53975"/>
            <a:ext cx="8938895" cy="554355"/>
          </a:xfrm>
        </p:spPr>
        <p:txBody>
          <a:bodyPr>
            <a:normAutofit/>
          </a:bodyPr>
          <a:lstStyle/>
          <a:p>
            <a:r>
              <a:rPr lang="zh-CN" altLang="en-US" b="1" dirty="0"/>
              <a:t>参考文献</a:t>
            </a:r>
            <a:endParaRPr lang="zh-CN" altLang="en-US" b="1" dirty="0"/>
          </a:p>
        </p:txBody>
      </p:sp>
      <p:sp>
        <p:nvSpPr>
          <p:cNvPr id="3" name="内容占位符 2"/>
          <p:cNvSpPr/>
          <p:nvPr>
            <p:ph idx="1"/>
          </p:nvPr>
        </p:nvSpPr>
        <p:spPr/>
        <p:txBody>
          <a:bodyPr/>
          <a:p>
            <a:r>
              <a:rPr lang="zh-CN" altLang="en-US" sz="2000">
                <a:latin typeface="Times New Roman Regular" panose="02020503050405090304" charset="0"/>
                <a:cs typeface="Times New Roman Regular" panose="02020503050405090304" charset="0"/>
                <a:sym typeface="+mn-ea"/>
              </a:rPr>
              <a:t>[</a:t>
            </a:r>
            <a:r>
              <a:rPr lang="en-US" altLang="zh-CN" sz="2000">
                <a:latin typeface="Times New Roman Regular" panose="02020503050405090304" charset="0"/>
                <a:cs typeface="Times New Roman Regular" panose="02020503050405090304" charset="0"/>
                <a:sym typeface="+mn-ea"/>
              </a:rPr>
              <a:t>1</a:t>
            </a:r>
            <a:r>
              <a:rPr lang="zh-CN" altLang="en-US" sz="2000">
                <a:latin typeface="Times New Roman Regular" panose="02020503050405090304" charset="0"/>
                <a:cs typeface="Times New Roman Regular" panose="02020503050405090304" charset="0"/>
                <a:sym typeface="+mn-ea"/>
              </a:rPr>
              <a:t>]</a:t>
            </a:r>
            <a:r>
              <a:rPr lang="zh-CN" altLang="en-US" sz="2000">
                <a:sym typeface="+mn-ea"/>
              </a:rPr>
              <a:t>文铭,刘博.人脸识别技术应用中的法律规制研究</a:t>
            </a:r>
            <a:r>
              <a:rPr lang="zh-CN" altLang="en-US" sz="2000">
                <a:latin typeface="Times New Roman Regular" panose="02020503050405090304" charset="0"/>
                <a:cs typeface="Times New Roman Regular" panose="02020503050405090304" charset="0"/>
                <a:sym typeface="+mn-ea"/>
              </a:rPr>
              <a:t>[J]</a:t>
            </a:r>
            <a:r>
              <a:rPr lang="zh-CN" altLang="en-US" sz="2000">
                <a:sym typeface="+mn-ea"/>
              </a:rPr>
              <a:t>.科技与法律,</a:t>
            </a:r>
            <a:r>
              <a:rPr lang="zh-CN" altLang="en-US" sz="2000">
                <a:latin typeface="Times New Roman Regular" panose="02020503050405090304" charset="0"/>
                <a:cs typeface="Times New Roman Regular" panose="02020503050405090304" charset="0"/>
                <a:sym typeface="+mn-ea"/>
              </a:rPr>
              <a:t>2020(04):77-85</a:t>
            </a:r>
            <a:r>
              <a:rPr lang="en-US" altLang="zh-CN" sz="2000">
                <a:latin typeface="Times New Roman Regular" panose="02020503050405090304" charset="0"/>
                <a:cs typeface="Times New Roman Regular" panose="02020503050405090304" charset="0"/>
                <a:sym typeface="+mn-ea"/>
              </a:rPr>
              <a:t>.</a:t>
            </a:r>
            <a:endParaRPr lang="zh-CN" altLang="en-US" sz="2000">
              <a:latin typeface="Times New Roman Regular" panose="02020503050405090304" charset="0"/>
              <a:cs typeface="Times New Roman Regular" panose="02020503050405090304" charset="0"/>
              <a:sym typeface="+mn-ea"/>
            </a:endParaRPr>
          </a:p>
          <a:p>
            <a:r>
              <a:rPr lang="zh-CN" altLang="en-US" sz="2000">
                <a:latin typeface="Times New Roman Regular" panose="02020503050405090304" charset="0"/>
                <a:cs typeface="Times New Roman Regular" panose="02020503050405090304" charset="0"/>
                <a:sym typeface="+mn-ea"/>
              </a:rPr>
              <a:t>[</a:t>
            </a:r>
            <a:r>
              <a:rPr lang="en-US" altLang="zh-CN" sz="2000">
                <a:latin typeface="Times New Roman Regular" panose="02020503050405090304" charset="0"/>
                <a:cs typeface="Times New Roman Regular" panose="02020503050405090304" charset="0"/>
                <a:sym typeface="+mn-ea"/>
              </a:rPr>
              <a:t>2</a:t>
            </a:r>
            <a:r>
              <a:rPr lang="zh-CN" altLang="en-US" sz="2000">
                <a:latin typeface="Times New Roman Regular" panose="02020503050405090304" charset="0"/>
                <a:cs typeface="Times New Roman Regular" panose="02020503050405090304" charset="0"/>
                <a:sym typeface="+mn-ea"/>
              </a:rPr>
              <a:t>]</a:t>
            </a:r>
            <a:r>
              <a:rPr lang="zh-CN" altLang="en-US" sz="2000">
                <a:sym typeface="+mn-ea"/>
              </a:rPr>
              <a:t>魏燕. “刷脸”不能没有底线</a:t>
            </a:r>
            <a:r>
              <a:rPr lang="zh-CN" altLang="en-US" sz="2000">
                <a:latin typeface="Times New Roman Regular" panose="02020503050405090304" charset="0"/>
                <a:cs typeface="Times New Roman Regular" panose="02020503050405090304" charset="0"/>
                <a:sym typeface="+mn-ea"/>
              </a:rPr>
              <a:t>[N]</a:t>
            </a:r>
            <a:r>
              <a:rPr lang="zh-CN" altLang="en-US" sz="2000">
                <a:sym typeface="+mn-ea"/>
              </a:rPr>
              <a:t>. 海南日报,</a:t>
            </a:r>
            <a:r>
              <a:rPr lang="zh-CN" altLang="en-US" sz="2000">
                <a:latin typeface="Times New Roman Regular" panose="02020503050405090304" charset="0"/>
                <a:cs typeface="Times New Roman Regular" panose="02020503050405090304" charset="0"/>
                <a:sym typeface="+mn-ea"/>
              </a:rPr>
              <a:t>2021-11-18(A08)</a:t>
            </a:r>
            <a:r>
              <a:rPr lang="zh-CN" altLang="en-US" sz="2000">
                <a:sym typeface="+mn-ea"/>
              </a:rPr>
              <a:t>.</a:t>
            </a:r>
            <a:endParaRPr lang="zh-CN" altLang="en-US" sz="2000">
              <a:sym typeface="+mn-ea"/>
            </a:endParaRPr>
          </a:p>
          <a:p>
            <a:r>
              <a:rPr lang="zh-CN" altLang="en-US" sz="2000">
                <a:latin typeface="Times New Roman Regular" panose="02020503050405090304" charset="0"/>
                <a:cs typeface="Times New Roman Regular" panose="02020503050405090304" charset="0"/>
                <a:sym typeface="+mn-ea"/>
              </a:rPr>
              <a:t>[</a:t>
            </a:r>
            <a:r>
              <a:rPr lang="en-US" altLang="zh-CN" sz="2000">
                <a:latin typeface="Times New Roman Regular" panose="02020503050405090304" charset="0"/>
                <a:cs typeface="Times New Roman Regular" panose="02020503050405090304" charset="0"/>
                <a:sym typeface="+mn-ea"/>
              </a:rPr>
              <a:t>3</a:t>
            </a:r>
            <a:r>
              <a:rPr lang="zh-CN" altLang="en-US" sz="2000">
                <a:latin typeface="Times New Roman Regular" panose="02020503050405090304" charset="0"/>
                <a:cs typeface="Times New Roman Regular" panose="02020503050405090304" charset="0"/>
                <a:sym typeface="+mn-ea"/>
              </a:rPr>
              <a:t>]</a:t>
            </a:r>
            <a:r>
              <a:rPr lang="zh-CN" altLang="en-US" sz="2000">
                <a:sym typeface="+mn-ea"/>
              </a:rPr>
              <a:t>王鑫媛.人脸识别技术应用的风险与法律规制</a:t>
            </a:r>
            <a:r>
              <a:rPr lang="zh-CN" altLang="en-US" sz="2000">
                <a:latin typeface="Times New Roman Regular" panose="02020503050405090304" charset="0"/>
                <a:cs typeface="Times New Roman Regular" panose="02020503050405090304" charset="0"/>
                <a:sym typeface="+mn-ea"/>
              </a:rPr>
              <a:t>[J].</a:t>
            </a:r>
            <a:r>
              <a:rPr lang="zh-CN" altLang="en-US" sz="2000">
                <a:sym typeface="+mn-ea"/>
              </a:rPr>
              <a:t>科技与法律(中英文),</a:t>
            </a:r>
            <a:r>
              <a:rPr lang="zh-CN" altLang="en-US" sz="2000">
                <a:latin typeface="Times New Roman Regular" panose="02020503050405090304" charset="0"/>
                <a:cs typeface="Times New Roman Regular" panose="02020503050405090304" charset="0"/>
                <a:sym typeface="+mn-ea"/>
              </a:rPr>
              <a:t>2021(05):93-101.</a:t>
            </a:r>
            <a:endParaRPr lang="zh-CN" altLang="en-US" sz="2000">
              <a:latin typeface="Times New Roman Regular" panose="02020503050405090304" charset="0"/>
              <a:cs typeface="Times New Roman Regular" panose="02020503050405090304" charset="0"/>
              <a:sym typeface="+mn-ea"/>
            </a:endParaRPr>
          </a:p>
          <a:p>
            <a:r>
              <a:rPr lang="zh-CN" altLang="en-US" sz="2000">
                <a:latin typeface="Times New Roman Regular" panose="02020503050405090304" charset="0"/>
                <a:cs typeface="Times New Roman Regular" panose="02020503050405090304" charset="0"/>
                <a:sym typeface="+mn-ea"/>
              </a:rPr>
              <a:t>[</a:t>
            </a:r>
            <a:r>
              <a:rPr lang="en-US" altLang="zh-CN" sz="2000">
                <a:latin typeface="Times New Roman Regular" panose="02020503050405090304" charset="0"/>
                <a:cs typeface="Times New Roman Regular" panose="02020503050405090304" charset="0"/>
                <a:sym typeface="+mn-ea"/>
              </a:rPr>
              <a:t>4</a:t>
            </a:r>
            <a:r>
              <a:rPr lang="zh-CN" altLang="en-US" sz="2000">
                <a:latin typeface="Times New Roman Regular" panose="02020503050405090304" charset="0"/>
                <a:cs typeface="Times New Roman Regular" panose="02020503050405090304" charset="0"/>
                <a:sym typeface="+mn-ea"/>
              </a:rPr>
              <a:t>]</a:t>
            </a:r>
            <a:r>
              <a:rPr lang="zh-CN" altLang="en-US" sz="2000">
                <a:sym typeface="+mn-ea"/>
              </a:rPr>
              <a:t>金泽刚. 小区门禁推行人脸识别，便利与风险都要考虑</a:t>
            </a:r>
            <a:r>
              <a:rPr lang="zh-CN" altLang="en-US" sz="2000">
                <a:latin typeface="Times New Roman Regular" panose="02020503050405090304" charset="0"/>
                <a:cs typeface="Times New Roman Regular" panose="02020503050405090304" charset="0"/>
                <a:sym typeface="+mn-ea"/>
              </a:rPr>
              <a:t>[N].</a:t>
            </a:r>
            <a:r>
              <a:rPr lang="zh-CN" altLang="en-US" sz="2000">
                <a:sym typeface="+mn-ea"/>
              </a:rPr>
              <a:t> 鄂州日报,</a:t>
            </a:r>
            <a:r>
              <a:rPr lang="zh-CN" altLang="en-US" sz="2000">
                <a:latin typeface="Times New Roman Regular" panose="02020503050405090304" charset="0"/>
                <a:cs typeface="Times New Roman Regular" panose="02020503050405090304" charset="0"/>
                <a:sym typeface="+mn-ea"/>
              </a:rPr>
              <a:t>2021-07-28(007).</a:t>
            </a:r>
            <a:endParaRPr lang="zh-CN" altLang="en-US" sz="2000">
              <a:latin typeface="Times New Roman Regular" panose="02020503050405090304" charset="0"/>
              <a:cs typeface="Times New Roman Regular" panose="02020503050405090304" charset="0"/>
            </a:endParaRPr>
          </a:p>
          <a:p>
            <a:r>
              <a:rPr lang="zh-CN" altLang="en-US" sz="2000">
                <a:latin typeface="Times New Roman Regular" panose="02020503050405090304" charset="0"/>
                <a:cs typeface="Times New Roman Regular" panose="02020503050405090304" charset="0"/>
                <a:sym typeface="+mn-ea"/>
              </a:rPr>
              <a:t>[</a:t>
            </a:r>
            <a:r>
              <a:rPr lang="en-US" altLang="zh-CN" sz="2000">
                <a:latin typeface="Times New Roman Regular" panose="02020503050405090304" charset="0"/>
                <a:cs typeface="Times New Roman Regular" panose="02020503050405090304" charset="0"/>
                <a:sym typeface="+mn-ea"/>
              </a:rPr>
              <a:t>5</a:t>
            </a:r>
            <a:r>
              <a:rPr lang="zh-CN" altLang="en-US" sz="2000">
                <a:latin typeface="Times New Roman Regular" panose="02020503050405090304" charset="0"/>
                <a:cs typeface="Times New Roman Regular" panose="02020503050405090304" charset="0"/>
                <a:sym typeface="+mn-ea"/>
              </a:rPr>
              <a:t>]</a:t>
            </a:r>
            <a:r>
              <a:rPr lang="zh-CN" altLang="en-US" sz="2000">
                <a:sym typeface="+mn-ea"/>
              </a:rPr>
              <a:t>周光权.涉人脸识别犯罪的关键问题</a:t>
            </a:r>
            <a:r>
              <a:rPr lang="zh-CN" altLang="en-US" sz="2000">
                <a:latin typeface="Times New Roman Regular" panose="02020503050405090304" charset="0"/>
                <a:cs typeface="Times New Roman Regular" panose="02020503050405090304" charset="0"/>
                <a:sym typeface="+mn-ea"/>
              </a:rPr>
              <a:t>[J/OL].</a:t>
            </a:r>
            <a:r>
              <a:rPr lang="zh-CN" altLang="en-US" sz="2000">
                <a:sym typeface="+mn-ea"/>
              </a:rPr>
              <a:t>比较法研究:</a:t>
            </a:r>
            <a:r>
              <a:rPr lang="zh-CN" altLang="en-US" sz="2000">
                <a:latin typeface="Times New Roman Regular" panose="02020503050405090304" charset="0"/>
                <a:cs typeface="Times New Roman Regular" panose="02020503050405090304" charset="0"/>
                <a:sym typeface="+mn-ea"/>
              </a:rPr>
              <a:t>1-19[2021-11-20].</a:t>
            </a:r>
            <a:endParaRPr lang="zh-CN" altLang="en-US" sz="2000">
              <a:latin typeface="Times New Roman Regular" panose="02020503050405090304" charset="0"/>
              <a:cs typeface="Times New Roman Regular" panose="02020503050405090304" charset="0"/>
              <a:sym typeface="+mn-ea"/>
            </a:endParaRPr>
          </a:p>
          <a:p>
            <a:r>
              <a:rPr lang="zh-CN" altLang="en-US" sz="2000">
                <a:latin typeface="Times New Roman Regular" panose="02020503050405090304" charset="0"/>
                <a:cs typeface="Times New Roman Regular" panose="02020503050405090304" charset="0"/>
                <a:sym typeface="+mn-ea"/>
              </a:rPr>
              <a:t>[</a:t>
            </a:r>
            <a:r>
              <a:rPr lang="en-US" altLang="zh-CN" sz="2000">
                <a:latin typeface="Times New Roman Regular" panose="02020503050405090304" charset="0"/>
                <a:cs typeface="Times New Roman Regular" panose="02020503050405090304" charset="0"/>
                <a:sym typeface="+mn-ea"/>
              </a:rPr>
              <a:t>6</a:t>
            </a:r>
            <a:r>
              <a:rPr lang="zh-CN" altLang="en-US" sz="2000">
                <a:latin typeface="Times New Roman Regular" panose="02020503050405090304" charset="0"/>
                <a:cs typeface="Times New Roman Regular" panose="02020503050405090304" charset="0"/>
                <a:sym typeface="+mn-ea"/>
              </a:rPr>
              <a:t>]</a:t>
            </a:r>
            <a:r>
              <a:rPr lang="zh-CN" altLang="en-US" sz="2000">
                <a:sym typeface="+mn-ea"/>
              </a:rPr>
              <a:t>郑佳宁.知情同意原则在信息采集中的适用与规则构建</a:t>
            </a:r>
            <a:r>
              <a:rPr lang="en-US" altLang="zh-CN" sz="2000">
                <a:latin typeface="Times New Roman Regular" panose="02020503050405090304" charset="0"/>
                <a:cs typeface="Times New Roman Regular" panose="02020503050405090304" charset="0"/>
                <a:sym typeface="+mn-ea"/>
              </a:rPr>
              <a:t>[J]</a:t>
            </a:r>
            <a:r>
              <a:rPr lang="zh-CN" altLang="en-US" sz="2000">
                <a:sym typeface="+mn-ea"/>
              </a:rPr>
              <a:t>.东方法学,</a:t>
            </a:r>
            <a:r>
              <a:rPr lang="en-US" altLang="zh-CN" sz="2000">
                <a:latin typeface="Times New Roman Regular" panose="02020503050405090304" charset="0"/>
                <a:cs typeface="Times New Roman Regular" panose="02020503050405090304" charset="0"/>
                <a:sym typeface="+mn-ea"/>
              </a:rPr>
              <a:t>2020(02):198-208.</a:t>
            </a:r>
            <a:endParaRPr lang="zh-CN" altLang="en-US" sz="2000">
              <a:latin typeface="Times New Roman Regular" panose="02020503050405090304" charset="0"/>
              <a:cs typeface="Times New Roman Regular" panose="02020503050405090304" charset="0"/>
            </a:endParaRPr>
          </a:p>
          <a:p>
            <a:r>
              <a:rPr lang="zh-CN" altLang="en-US" sz="2000">
                <a:latin typeface="Times New Roman Regular" panose="02020503050405090304" charset="0"/>
                <a:cs typeface="Times New Roman Regular" panose="02020503050405090304" charset="0"/>
                <a:sym typeface="+mn-ea"/>
              </a:rPr>
              <a:t>[</a:t>
            </a:r>
            <a:r>
              <a:rPr lang="en-US" altLang="zh-CN" sz="2000">
                <a:latin typeface="Times New Roman Regular" panose="02020503050405090304" charset="0"/>
                <a:cs typeface="Times New Roman Regular" panose="02020503050405090304" charset="0"/>
                <a:sym typeface="+mn-ea"/>
              </a:rPr>
              <a:t>7</a:t>
            </a:r>
            <a:r>
              <a:rPr lang="zh-CN" altLang="en-US" sz="2000">
                <a:latin typeface="Times New Roman Regular" panose="02020503050405090304" charset="0"/>
                <a:cs typeface="Times New Roman Regular" panose="02020503050405090304" charset="0"/>
                <a:sym typeface="+mn-ea"/>
              </a:rPr>
              <a:t>]</a:t>
            </a:r>
            <a:r>
              <a:rPr lang="zh-CN" altLang="en-US" sz="2000">
                <a:sym typeface="+mn-ea"/>
              </a:rPr>
              <a:t>张淳艺. 立法禁止强制刷脸很有必要</a:t>
            </a:r>
            <a:r>
              <a:rPr lang="en-US" altLang="zh-CN" sz="2000">
                <a:latin typeface="Times New Roman Regular" panose="02020503050405090304" charset="0"/>
                <a:cs typeface="Times New Roman Regular" panose="02020503050405090304" charset="0"/>
                <a:sym typeface="+mn-ea"/>
              </a:rPr>
              <a:t>[N]</a:t>
            </a:r>
            <a:r>
              <a:rPr lang="zh-CN" altLang="en-US" sz="2000">
                <a:sym typeface="+mn-ea"/>
              </a:rPr>
              <a:t>. 江西日报,</a:t>
            </a:r>
            <a:r>
              <a:rPr lang="en-US" altLang="zh-CN" sz="2000">
                <a:latin typeface="Times New Roman Regular" panose="02020503050405090304" charset="0"/>
                <a:cs typeface="Times New Roman Regular" panose="02020503050405090304" charset="0"/>
                <a:sym typeface="+mn-ea"/>
              </a:rPr>
              <a:t>2021-11-18(010).</a:t>
            </a:r>
            <a:endParaRPr lang="en-US" altLang="zh-CN" sz="2000">
              <a:latin typeface="Times New Roman Regular" panose="02020503050405090304" charset="0"/>
              <a:cs typeface="Times New Roman Regular" panose="02020503050405090304" charset="0"/>
            </a:endParaRPr>
          </a:p>
          <a:p>
            <a:endParaRPr lang="zh-CN" altLang="en-US" sz="2000"/>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lstStyle/>
          <a:p>
            <a:endParaRPr lang="zh-CN" altLang="en-US" dirty="0"/>
          </a:p>
        </p:txBody>
      </p:sp>
      <p:pic>
        <p:nvPicPr>
          <p:cNvPr id="42" name="图片 41"/>
          <p:cNvPicPr>
            <a:picLocks noChangeAspect="1"/>
          </p:cNvPicPr>
          <p:nvPr/>
        </p:nvPicPr>
        <p:blipFill>
          <a:blip r:embed="rId2"/>
          <a:stretch>
            <a:fillRect/>
          </a:stretch>
        </p:blipFill>
        <p:spPr>
          <a:xfrm>
            <a:off x="1462770" y="2081667"/>
            <a:ext cx="6218459" cy="26946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176" y="793630"/>
            <a:ext cx="8607648" cy="5383333"/>
          </a:xfrm>
        </p:spPr>
        <p:txBody>
          <a:bodyPr/>
          <a:lstStyle/>
          <a:p>
            <a:pPr marL="146050" indent="179070" fontAlgn="auto">
              <a:lnSpc>
                <a:spcPct val="150000"/>
              </a:lnSpc>
              <a:extLst>
                <a:ext uri="{35155182-B16C-46BC-9424-99874614C6A1}">
                  <wpsdc:indentchars xmlns:wpsdc="http://www.wps.cn/officeDocument/2017/drawingmlCustomData" val="64" checksum="4067585619"/>
                  <wpsdc:marlchars xmlns:wpsdc="http://www.wps.cn/officeDocument/2017/drawingmlCustomData" val="64" checksum="1107311110"/>
                </a:ext>
              </a:extLst>
            </a:pPr>
            <a:r>
              <a:rPr lang="zh-CN" altLang="en-US" sz="2200">
                <a:sym typeface="+mn-ea"/>
              </a:rPr>
              <a:t>迅速发展起来的一种解决方案是基于主动近红外图像的</a:t>
            </a:r>
            <a:r>
              <a:rPr lang="zh-CN" altLang="en-US" sz="2200" b="1">
                <a:solidFill>
                  <a:srgbClr val="FF0000"/>
                </a:solidFill>
                <a:sym typeface="+mn-ea"/>
              </a:rPr>
              <a:t>多光源人脸识别技术</a:t>
            </a:r>
            <a:r>
              <a:rPr lang="zh-CN" altLang="en-US" sz="2200">
                <a:sym typeface="+mn-ea"/>
              </a:rPr>
              <a:t>。它可以克服光线变化的影响，已经取得了卓越的识别性能，在精度、稳定性和速度方面的整体系统性能超过三维图像人脸识别。这项技术在近两三年发展迅速，使人脸识别技术逐渐走向实用化。</a:t>
            </a:r>
            <a:endParaRPr lang="zh-CN" altLang="en-US" sz="2200"/>
          </a:p>
        </p:txBody>
      </p:sp>
      <p:sp>
        <p:nvSpPr>
          <p:cNvPr id="4" name="标题 1"/>
          <p:cNvSpPr>
            <a:spLocks noGrp="1"/>
          </p:cNvSpPr>
          <p:nvPr>
            <p:ph type="title"/>
          </p:nvPr>
        </p:nvSpPr>
        <p:spPr>
          <a:xfrm>
            <a:off x="102870" y="53975"/>
            <a:ext cx="8938895" cy="554355"/>
          </a:xfrm>
        </p:spPr>
        <p:txBody>
          <a:bodyPr>
            <a:normAutofit/>
          </a:bodyPr>
          <a:lstStyle/>
          <a:p>
            <a:r>
              <a:rPr lang="zh-CN" altLang="en-US" b="1" dirty="0"/>
              <a:t>人脸识别技术特点</a:t>
            </a:r>
            <a:endParaRPr lang="zh-CN" altLang="en-US" b="1" dirty="0"/>
          </a:p>
        </p:txBody>
      </p:sp>
      <p:pic>
        <p:nvPicPr>
          <p:cNvPr id="6" name="图片 5"/>
          <p:cNvPicPr>
            <a:picLocks noChangeAspect="1"/>
          </p:cNvPicPr>
          <p:nvPr/>
        </p:nvPicPr>
        <p:blipFill>
          <a:blip r:embed="rId1"/>
          <a:stretch>
            <a:fillRect/>
          </a:stretch>
        </p:blipFill>
        <p:spPr>
          <a:xfrm>
            <a:off x="2190750" y="3208020"/>
            <a:ext cx="4762500" cy="31813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2870" y="53975"/>
            <a:ext cx="8938895" cy="554355"/>
          </a:xfrm>
        </p:spPr>
        <p:txBody>
          <a:bodyPr>
            <a:normAutofit/>
          </a:bodyPr>
          <a:lstStyle/>
          <a:p>
            <a:r>
              <a:rPr lang="zh-CN" altLang="en-US" b="1" dirty="0"/>
              <a:t>人脸识别技术流程</a:t>
            </a:r>
            <a:endParaRPr lang="zh-CN" altLang="en-US" b="1" dirty="0"/>
          </a:p>
        </p:txBody>
      </p:sp>
      <p:pic>
        <p:nvPicPr>
          <p:cNvPr id="2" name="C9F754DE-2CAD-44b6-B708-469DEB6407EB-1" descr="wpsoffice"/>
          <p:cNvPicPr>
            <a:picLocks noChangeAspect="1"/>
          </p:cNvPicPr>
          <p:nvPr/>
        </p:nvPicPr>
        <p:blipFill>
          <a:blip r:embed="rId1"/>
          <a:stretch>
            <a:fillRect/>
          </a:stretch>
        </p:blipFill>
        <p:spPr>
          <a:xfrm>
            <a:off x="-223520" y="619760"/>
            <a:ext cx="9646285" cy="61004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2870" y="53975"/>
            <a:ext cx="8938895" cy="554355"/>
          </a:xfrm>
        </p:spPr>
        <p:txBody>
          <a:bodyPr>
            <a:normAutofit/>
          </a:bodyPr>
          <a:lstStyle/>
          <a:p>
            <a:r>
              <a:rPr lang="zh-CN" altLang="en-US" b="1" dirty="0"/>
              <a:t>人脸识别技术流程</a:t>
            </a:r>
            <a:endParaRPr lang="zh-CN" altLang="en-US" b="1" dirty="0"/>
          </a:p>
        </p:txBody>
      </p:sp>
      <p:sp>
        <p:nvSpPr>
          <p:cNvPr id="5" name="文本框 4"/>
          <p:cNvSpPr txBox="1"/>
          <p:nvPr/>
        </p:nvSpPr>
        <p:spPr>
          <a:xfrm>
            <a:off x="3202305" y="4867275"/>
            <a:ext cx="2739390" cy="398780"/>
          </a:xfrm>
          <a:prstGeom prst="rect">
            <a:avLst/>
          </a:prstGeom>
          <a:noFill/>
        </p:spPr>
        <p:txBody>
          <a:bodyPr wrap="square" rtlCol="0">
            <a:spAutoFit/>
          </a:bodyPr>
          <a:p>
            <a:r>
              <a:rPr lang="zh-CN" altLang="en-US" sz="2000"/>
              <a:t>人脸图像预处理流程图</a:t>
            </a:r>
            <a:endParaRPr lang="zh-CN" altLang="en-US" sz="2000"/>
          </a:p>
        </p:txBody>
      </p:sp>
      <p:pic>
        <p:nvPicPr>
          <p:cNvPr id="8" name="图片 7"/>
          <p:cNvPicPr>
            <a:picLocks noChangeAspect="1"/>
          </p:cNvPicPr>
          <p:nvPr/>
        </p:nvPicPr>
        <p:blipFill>
          <a:blip r:embed="rId1"/>
          <a:stretch>
            <a:fillRect/>
          </a:stretch>
        </p:blipFill>
        <p:spPr>
          <a:xfrm>
            <a:off x="635" y="1340485"/>
            <a:ext cx="9144000" cy="3007995"/>
          </a:xfrm>
          <a:prstGeom prst="rect">
            <a:avLst/>
          </a:prstGeom>
        </p:spPr>
      </p:pic>
      <p:sp>
        <p:nvSpPr>
          <p:cNvPr id="9" name="文本框 8"/>
          <p:cNvSpPr txBox="1"/>
          <p:nvPr/>
        </p:nvSpPr>
        <p:spPr>
          <a:xfrm>
            <a:off x="473075" y="6362700"/>
            <a:ext cx="8138795" cy="337185"/>
          </a:xfrm>
          <a:prstGeom prst="rect">
            <a:avLst/>
          </a:prstGeom>
          <a:noFill/>
        </p:spPr>
        <p:txBody>
          <a:bodyPr wrap="square" rtlCol="0">
            <a:spAutoFit/>
          </a:bodyPr>
          <a:p>
            <a:r>
              <a:rPr lang="zh-CN" altLang="en-US" sz="1600">
                <a:latin typeface="Times New Roman Regular" panose="02020503050405090304" charset="0"/>
                <a:cs typeface="Times New Roman Regular" panose="02020503050405090304" charset="0"/>
              </a:rPr>
              <a:t>[</a:t>
            </a:r>
            <a:r>
              <a:rPr lang="en-US" altLang="zh-CN" sz="1600">
                <a:latin typeface="Times New Roman Regular" panose="02020503050405090304" charset="0"/>
                <a:cs typeface="Times New Roman Regular" panose="02020503050405090304" charset="0"/>
              </a:rPr>
              <a:t>1</a:t>
            </a:r>
            <a:r>
              <a:rPr lang="zh-CN" altLang="en-US" sz="1600">
                <a:latin typeface="Times New Roman Regular" panose="02020503050405090304" charset="0"/>
                <a:cs typeface="Times New Roman Regular" panose="02020503050405090304" charset="0"/>
              </a:rPr>
              <a:t>]</a:t>
            </a:r>
            <a:r>
              <a:rPr lang="zh-CN" altLang="en-US" sz="1600"/>
              <a:t>文铭,刘博.人脸识别技术应用中的法律规制研究</a:t>
            </a:r>
            <a:r>
              <a:rPr lang="zh-CN" altLang="en-US" sz="1600">
                <a:latin typeface="Times New Roman Regular" panose="02020503050405090304" charset="0"/>
                <a:cs typeface="Times New Roman Regular" panose="02020503050405090304" charset="0"/>
              </a:rPr>
              <a:t>[J]</a:t>
            </a:r>
            <a:r>
              <a:rPr lang="zh-CN" altLang="en-US" sz="1600"/>
              <a:t>.科技与法律,</a:t>
            </a:r>
            <a:r>
              <a:rPr lang="zh-CN" altLang="en-US" sz="1600">
                <a:latin typeface="Times New Roman Regular" panose="02020503050405090304" charset="0"/>
                <a:cs typeface="Times New Roman Regular" panose="02020503050405090304" charset="0"/>
              </a:rPr>
              <a:t>2020(04):77-85.</a:t>
            </a:r>
            <a:endParaRPr lang="zh-CN"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2870" y="53975"/>
            <a:ext cx="8938895" cy="554355"/>
          </a:xfrm>
        </p:spPr>
        <p:txBody>
          <a:bodyPr>
            <a:normAutofit/>
          </a:bodyPr>
          <a:lstStyle/>
          <a:p>
            <a:r>
              <a:rPr lang="zh-CN" altLang="en-US" b="1" dirty="0"/>
              <a:t>人脸识别技术流程</a:t>
            </a:r>
            <a:endParaRPr lang="zh-CN" altLang="en-US" b="1" dirty="0"/>
          </a:p>
        </p:txBody>
      </p:sp>
      <p:pic>
        <p:nvPicPr>
          <p:cNvPr id="2" name="图片 1"/>
          <p:cNvPicPr>
            <a:picLocks noChangeAspect="1"/>
          </p:cNvPicPr>
          <p:nvPr/>
        </p:nvPicPr>
        <p:blipFill>
          <a:blip r:embed="rId1"/>
          <a:stretch>
            <a:fillRect/>
          </a:stretch>
        </p:blipFill>
        <p:spPr>
          <a:xfrm>
            <a:off x="215900" y="1760220"/>
            <a:ext cx="4762500" cy="2971800"/>
          </a:xfrm>
          <a:prstGeom prst="rect">
            <a:avLst/>
          </a:prstGeom>
        </p:spPr>
      </p:pic>
      <p:sp>
        <p:nvSpPr>
          <p:cNvPr id="3" name="内容占位符 2"/>
          <p:cNvSpPr>
            <a:spLocks noGrp="1"/>
          </p:cNvSpPr>
          <p:nvPr>
            <p:ph idx="1"/>
          </p:nvPr>
        </p:nvSpPr>
        <p:spPr>
          <a:xfrm>
            <a:off x="5244465" y="1221740"/>
            <a:ext cx="3380105" cy="5029835"/>
          </a:xfrm>
        </p:spPr>
        <p:txBody>
          <a:bodyPr>
            <a:normAutofit fontScale="90000" lnSpcReduction="20000"/>
          </a:bodyPr>
          <a:p>
            <a:pPr marL="146050" indent="322580" fontAlgn="auto">
              <a:lnSpc>
                <a:spcPct val="150000"/>
              </a:lnSpc>
              <a:buNone/>
              <a:extLst>
                <a:ext uri="{35155182-B16C-46BC-9424-99874614C6A1}">
                  <wpsdc:indentchars xmlns:wpsdc="http://www.wps.cn/officeDocument/2017/drawingmlCustomData" val="127" checksum="4259393621"/>
                  <wpsdc:marlchars xmlns:wpsdc="http://www.wps.cn/officeDocument/2017/drawingmlCustomData" val="64" checksum="1107311110"/>
                </a:ext>
              </a:extLst>
            </a:pPr>
            <a:r>
              <a:rPr lang="zh-CN" altLang="en-US" sz="2200">
                <a:sym typeface="+mn-ea"/>
              </a:rPr>
              <a:t>一般来说，人脸识别系统包括图像摄取、人脸定位、图像预处理、以及人脸识别（身份确认或者身份查找）。系统输入一般是一张或者一系列含有未确定身份的人脸图像，以及人脸数据库中的若干已知身份的人脸图象或者相应的编码，而其输出则是一系列</a:t>
            </a:r>
            <a:r>
              <a:rPr lang="zh-CN" altLang="en-US" sz="2200" b="1">
                <a:solidFill>
                  <a:srgbClr val="FF0000"/>
                </a:solidFill>
                <a:sym typeface="+mn-ea"/>
              </a:rPr>
              <a:t>相似度得分</a:t>
            </a:r>
            <a:r>
              <a:rPr lang="zh-CN" altLang="en-US" sz="2200">
                <a:sym typeface="+mn-ea"/>
              </a:rPr>
              <a:t>，表明待识别的人脸的身份。</a:t>
            </a:r>
            <a:endParaRPr lang="zh-CN" altLang="en-US" sz="2200">
              <a:sym typeface="+mn-ea"/>
            </a:endParaRPr>
          </a:p>
        </p:txBody>
      </p:sp>
      <p:sp>
        <p:nvSpPr>
          <p:cNvPr id="5" name="文本框 4"/>
          <p:cNvSpPr txBox="1"/>
          <p:nvPr/>
        </p:nvSpPr>
        <p:spPr>
          <a:xfrm>
            <a:off x="2037715" y="4999990"/>
            <a:ext cx="1119505" cy="368300"/>
          </a:xfrm>
          <a:prstGeom prst="rect">
            <a:avLst/>
          </a:prstGeom>
          <a:noFill/>
        </p:spPr>
        <p:txBody>
          <a:bodyPr wrap="square" rtlCol="0">
            <a:spAutoFit/>
          </a:bodyPr>
          <a:p>
            <a:r>
              <a:rPr lang="zh-CN" altLang="en-US"/>
              <a:t>识别算法</a:t>
            </a:r>
            <a:endParaRPr lang="zh-CN" altLang="en-US"/>
          </a:p>
        </p:txBody>
      </p:sp>
    </p:spTree>
  </p:cSld>
  <p:clrMapOvr>
    <a:masterClrMapping/>
  </p:clrMapOvr>
</p:sld>
</file>

<file path=ppt/tags/tag1.xml><?xml version="1.0" encoding="utf-8"?>
<p:tagLst xmlns:p="http://schemas.openxmlformats.org/presentationml/2006/main">
  <p:tag name="MH" val="20160830110146"/>
  <p:tag name="MH_LIBRARY" val="CONTENTS"/>
  <p:tag name="MH_TYPE" val="OTHERS"/>
  <p:tag name="ID" val="553512"/>
</p:tagLst>
</file>

<file path=ppt/tags/tag10.xml><?xml version="1.0" encoding="utf-8"?>
<p:tagLst xmlns:p="http://schemas.openxmlformats.org/presentationml/2006/main">
  <p:tag name="MH" val="20160830110146"/>
  <p:tag name="MH_LIBRARY" val="CONTENTS"/>
  <p:tag name="MH_TYPE" val="ENTRY"/>
  <p:tag name="ID" val="553512"/>
  <p:tag name="MH_ORDER" val="4"/>
</p:tagLst>
</file>

<file path=ppt/tags/tag11.xml><?xml version="1.0" encoding="utf-8"?>
<p:tagLst xmlns:p="http://schemas.openxmlformats.org/presentationml/2006/main">
  <p:tag name="KSO_WM_UNIT_PLACING_PICTURE_USER_VIEWPORT" val="{&quot;height&quot;:4008,&quot;width&quot;:7536}"/>
</p:tagLst>
</file>

<file path=ppt/tags/tag12.xml><?xml version="1.0" encoding="utf-8"?>
<p:tagLst xmlns:p="http://schemas.openxmlformats.org/presentationml/2006/main">
  <p:tag name="KSO_WM_UNIT_PLACING_PICTURE_USER_VIEWPORT" val="{&quot;height&quot;:3924,&quot;width&quot;:5904}"/>
</p:tagLst>
</file>

<file path=ppt/tags/tag2.xml><?xml version="1.0" encoding="utf-8"?>
<p:tagLst xmlns:p="http://schemas.openxmlformats.org/presentationml/2006/main">
  <p:tag name="MH" val="20160830110146"/>
  <p:tag name="MH_LIBRARY" val="CONTENTS"/>
  <p:tag name="MH_TYPE" val="OTHERS"/>
  <p:tag name="ID" val="553512"/>
</p:tagLst>
</file>

<file path=ppt/tags/tag3.xml><?xml version="1.0" encoding="utf-8"?>
<p:tagLst xmlns:p="http://schemas.openxmlformats.org/presentationml/2006/main">
  <p:tag name="MH" val="20160830110146"/>
  <p:tag name="MH_LIBRARY" val="CONTENTS"/>
  <p:tag name="MH_TYPE" val="NUMBER"/>
  <p:tag name="ID" val="553512"/>
  <p:tag name="MH_ORDER" val="1"/>
</p:tagLst>
</file>

<file path=ppt/tags/tag4.xml><?xml version="1.0" encoding="utf-8"?>
<p:tagLst xmlns:p="http://schemas.openxmlformats.org/presentationml/2006/main">
  <p:tag name="MH" val="20160830110146"/>
  <p:tag name="MH_LIBRARY" val="CONTENTS"/>
  <p:tag name="MH_TYPE" val="ENTRY"/>
  <p:tag name="ID" val="553512"/>
  <p:tag name="MH_ORDER" val="1"/>
</p:tagLst>
</file>

<file path=ppt/tags/tag5.xml><?xml version="1.0" encoding="utf-8"?>
<p:tagLst xmlns:p="http://schemas.openxmlformats.org/presentationml/2006/main">
  <p:tag name="MH" val="20160830110146"/>
  <p:tag name="MH_LIBRARY" val="CONTENTS"/>
  <p:tag name="MH_TYPE" val="NUMBER"/>
  <p:tag name="ID" val="553512"/>
  <p:tag name="MH_ORDER" val="2"/>
</p:tagLst>
</file>

<file path=ppt/tags/tag6.xml><?xml version="1.0" encoding="utf-8"?>
<p:tagLst xmlns:p="http://schemas.openxmlformats.org/presentationml/2006/main">
  <p:tag name="MH" val="20160830110146"/>
  <p:tag name="MH_LIBRARY" val="CONTENTS"/>
  <p:tag name="MH_TYPE" val="ENTRY"/>
  <p:tag name="ID" val="553512"/>
  <p:tag name="MH_ORDER" val="2"/>
</p:tagLst>
</file>

<file path=ppt/tags/tag7.xml><?xml version="1.0" encoding="utf-8"?>
<p:tagLst xmlns:p="http://schemas.openxmlformats.org/presentationml/2006/main">
  <p:tag name="MH" val="20160830110146"/>
  <p:tag name="MH_LIBRARY" val="CONTENTS"/>
  <p:tag name="MH_TYPE" val="NUMBER"/>
  <p:tag name="ID" val="553512"/>
  <p:tag name="MH_ORDER" val="3"/>
</p:tagLst>
</file>

<file path=ppt/tags/tag8.xml><?xml version="1.0" encoding="utf-8"?>
<p:tagLst xmlns:p="http://schemas.openxmlformats.org/presentationml/2006/main">
  <p:tag name="MH" val="20160830110146"/>
  <p:tag name="MH_LIBRARY" val="CONTENTS"/>
  <p:tag name="MH_TYPE" val="ENTRY"/>
  <p:tag name="ID" val="553512"/>
  <p:tag name="MH_ORDER" val="3"/>
</p:tagLst>
</file>

<file path=ppt/tags/tag9.xml><?xml version="1.0" encoding="utf-8"?>
<p:tagLst xmlns:p="http://schemas.openxmlformats.org/presentationml/2006/main">
  <p:tag name="MH" val="20160830110146"/>
  <p:tag name="MH_LIBRARY" val="CONTENTS"/>
  <p:tag name="MH_TYPE" val="NUMBER"/>
  <p:tag name="ID" val="553512"/>
  <p:tag name="MH_ORDER" val="4"/>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fontScheme name="雅黑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customXml/item1.xml><?xml version="1.0" encoding="utf-8"?>
<s:customData xmlns="http://www.wps.cn/officeDocument/2013/wpsCustomData" xmlns:s="http://www.wps.cn/officeDocument/2013/wpsCustomData">
  <extobjs>
    <extobj name="C9F754DE-2CAD-44b6-B708-469DEB6407EB-1">
      <extobjdata type="C9F754DE-2CAD-44b6-B708-469DEB6407EB" data="ewogICAiRmlsZUlkIiA6ICIxNDI4NDgwNTk2MTciLAogICAiR3JvdXBJZCIgOiAiMjcxMTQ4ODYwIiwKICAgIkltYWdlIiA6ICJpVkJPUncwS0dnb0FBQUFOU1VoRVVnQUFCb3dBQUFRa0NBWUFBQUJIZFR6dEFBQUFDWEJJV1hNQUFBc1RBQUFMRXdFQW1wd1lBQUFnQUVsRVFWUjRuT3pkZFhqVjVmL0g4ZWQ2Z3dFalJWR1FGRkZBRkJHa095VUVKS1FiSkp4MGw5TGQzUTNTSlMxZDBqbHlOQWhzck9PY25kOGYyem51N0p5TkVmclYzMTZQNitLNnRrL3ZmTTc5OGZKK2ZkNzM3V0F5bVV5SWlJaUlpSWlJaUlpSWlJakkveXNPRGc0T2lkM1c4ZSs4RUJFUkVSRVJFUkVSRVJFUkVmbjNVMkFrSWlJaUlpSWlJaUlpSWlLU3hDa3dFaEVSRVJFUkVSRVJFUkVSU2VJVUdJbUlpSWlJaUlpSWlJaUlpQ1J4Q294RVJFUkVSRVJFUkVSRVJFU1NPQVZHSWlJaUlpSWlJaUlpSWlJaVNad0NJeEVSRVJFUkVSRVJFUkVSa1NST2daR0lpSWlJaUlpSWlJaUlpRWdTcDhCSVJFUkVSRVJFUkVSRVJFUWtpVk5nSkNJaUlpSWlJaUlpSWlJaWtzUXBNQklSRVJFUkVSRVJFUkVSRVVuaUZCaUppSWlJaUlpSWlJaUlpSWdrY1FxTVJFUkVSRVJFUkVSRVJFUkVramdGUmlJaUlpSWlJaUlpSWlJaUlrbWNBaU1SRVJFUkVSRVJFUkVSRVpFa1RvR1JpSWlJaUlpSWlJaUlpSWhJRXFmQVNFUkVSRVJFUkVSRVJFUkVKSWxUWUNRaUlpSWlJaUlpSWlJaUlwTEVLVEFTRVJFUkVSRVJFUkVSRVJGSjRoUVlpWWlJaUlpSWlJaUlpSWlJSkhFS2pFUkVSRVJFUkVSRVJFUkVSSkk0QlVZaUlpSWlJaUlpSWlJaUlpSkpuQUlqRVJFUkVSRVJFUkVSRVJHUkpFNkJrWWlJaUlpSWlJaUlpSWlJU0JLbndFaEVSRVJFUkVSRVJFUkVSQ1NKVTJBa0lpSWlJaUlpSWlJaUlpS1N4Q2t3RWhFUkVSRVJFUkVSRVJFUlNlSVVHSW1JaUlpSWlJaUlpSWlJaUNSeENveEVSRVJFUkVSRVJFUkVSRVNTT0FWR0lpSWlJaUlpSWlJaUlpSWlTWndDSXhFUkVSRVJFUkVSRVJFUmtTUk9nWkdJaUlpSWlJaUlpSWlJaUVnU3A4QklSRVJFUkVSRVJFUkVSRVFraVZOZ0pDSWlJaUlpSWlJaUlpSWlrc1FwTUJJUkVSRVJFUkVSRVJFUkVVbmlGQmlKaUlpSWlJaUlpSWlJaUlna2NRcU1SRVJFUkVSRVJFUkVSRVJFa2pnRlJpSWlJaUlpSWlJaUlpSWlJa21jQWlNUkVSRVJFUkVSRVJFUkVaRWtUb0dSaUlpSWlJaUlpSWlJaUloSUVxZkFTRVJFUkVSRVJFUkVSRVJFSklsVFlDUWlJaUlpSWlJaUlpSWlJcExFS1RBU0VSRVJFUkVSRVJFUkVSRko0aFFZaVlpSWlJaUlpSWlJaUlpSUpIRUtqRVJFUkVSRVJFUkVSRVJFUkpJNEJVWWlJaUlpSWlJaUlpSWlJaUpKbkFJakVSRVJFUkVSRVJFUkVSR1JKRTZCa1lpSWlJaUlpSWlJaUlpSVNCS253RWhFUkVSRVJFUkVSRVJFUkNTSlUyQWtJaUlpSWlJaUlpSWlJaUtTeENrd0VoRVJFUkVSRVJFUkVSRVJTZUlVR0ltSWlJaUlpSWlJaUlpSWlDUnhDb3hFUkVSRVJFUkVSRVJFUkVTU09BVkdJaUlpSWlJaUlpSWlJaUlpU1p3Q0l4RVJFUkVSRVJFUkVSRVJrU1JPZ1pHSWlJaUlpSWlJaUlpSWlFZ1NwOEJJUkVSRVJFUkVSRVJFUkVRa2lWTmdKQ0lpSWlJaUl2SWFqRVlqOSsvZEl6UTA5Rzg1dnNsazR2SGp4My9Mc1JQRFlERFlYZjdreVpQLzZmbmx2MEh0NC84bmc4RkFXRmdZVVZGUi8rdEwrVnU5emZ0Ny90dzVkdTNZZ2RGb3RMcytLRENRZ2YzNnNYN3QybGMrdGoyUmtaRnY1VGdKMGZQNXY4Vm9OTEo1NDBZQ0F3UGZ5dkVNQmdNaHdjRjIxejI0ZjUvZ29LQzNjaDc1MzNBd21VeW0vL1ZGaUlpSWlJaUlpUHpYaEFRSDgwbXVYSHlhTnkrYnRtOVA5SDUrZm40OGYvYk1abm5XYk5sd2RQenJ2YzRMNTg5VHZYSmw2dGFyeDhpeFkrTTkzczBiTjNpVC83WFBuQ1VMTGk0dU5zc1h6cHZINnBVcjZkRzdOeVZLbFFMZzRZTUhsQzFSZ2tLRkN6TnQxaXlTSlV2MjJ1YzFNeGdNUEhyNEVGOWZYMjVjdThhbGl4YzVlZUlFT1hQbFl2cnMyUW51MjY5WEw0cVhMRW1GU3BWd2NIREFZREF3YXRnd1VubDU4VVBuem05OGJhL0thRFF5Yjg0YzNGeGRjWEZ4c2JxZmlXRXdHZ2tORGFWVm16YVdaU3VYTDRjM3VML1ZxbGNudWFlbnpYTGYyN2VaTUc0YzlSczA0S3NpUld6VzkrblprL2ZmZjU4bXpacmhtU0xGSzU5WDdlUFYyOGZhTld2WXUzczNZeVpNd00zTkRZQ1FrSkRYYW1mWGZIeFlOSDgrTFZxM0ptdTJiRmJyTm0vY3lPcVZLNWsxYjU3bFBQWkVSa1l5WnVSSXNtVEpRc1BHalFIWXRtVUxIV0o5UCtOVDRQUFBXYlZ1SGM3T3pqYnJRa05EOGZEd2VPa3huajE5U3Y4K2ZTaFN0Q2lObXphTmQ3dFZLMVl3ZDlZc2xxNWNTYnIwNmZHNWNvVW9rd2xuWjJjY0hCemkzYzlvTUdDTWl1TGpQSGxzMXIzTis5dTNaMDgyYmRqQWtaTW5MVzB4SkRnWVZ6YzN5K2RUdVZ3NUhCMGQyYkpqUi9TMUdZMkVoNFhoNXU2T2s1T1QzZU5HUkVUZzZ1cHFzN3hjeVpJWURBYTI3ZHFWcU04NUlmK2ZuczhKZWZ6NE1WMDdkNlprbVRLMGJ0djJmM1lkODJiUDV0Q0JBMHlaT2RQdXZmdjgwMDhwVnFJRWs2Wk5lNlhqM3I5M2oySmZmVVhMMXEzcE4yalFHMS9uck9uVEdmN3p6MXowOFNGWjh1Ulc2MzdxMG9XZHYvM0c3djM3eVpBaHd4dWZTOTRPaDRRZWhuSFlQclZGUkVSRVJFUkU1S1U4a2lYRHdjR0JkOTk3NzVYMlc3MWlCY04vL3RsbWVkeU9seldyVm1FeW1UaHgvRGdta3luZWpzOEtaY3BnZklPM3ZmY2NPR0RUb1F4dzhNQUJydm40V05ZWmpVYTZlM3NUR2hwS3RlclZDUTRLc3J4RjdPam9TTnAwNmV3ZWYvYU1HZmo1K1JFYUdrcHdVQkFCQVFINCsvdmo5L3c1ejU0OXcrLzVjNnRxQlVkSFJ6dzlQUWtMQytQRzlldGt6NUhEN25GUEhqL08wc1dMdVgvL1BxWExsc1hWMVJVSEJ3Y2VQMzdNN0prenlab3RHMVdxVlh2dHorVjFHQXdHaGcwWjhzYkhpUjBZRGU3Zi80MnFkQ3BWcldwMytUVWZIOWIvK2l0bHlwYTFXV2N3R05pMFlRTnAwNmFsVGZ2MnIzVmV0WS9FdFkvWWJ0KzZ4ZWFORzVrd1pZcGxXWXNtVGNpY09UUDVDeFNnWDY5ZU52dFVybHFWYWJObTJTeWZOSDQ4V3pkdnBuakpramJYLyt6cFUvYnYyMmNWaEczYnNnV0R3Y0EzTldwWWxqazVPWEg0NEVHV0xsNU1tWExseVBqdXU1UXNWWXBEeDQvajZ1cUtrNU1URjg2ZjU1TlBQOFhCd1lIbno1OVRwMFlOVENZVEU2ZE90UnNXN2RtOW05N2R1ckZnNlZLN1FVMXN6aTR1Yk51eWhiUnAweWE0WFVod01ENVhyMXErSDkyOHZUbC83bHlDKzVobGV2OTlEaDQ3WnJQOGJkM2Y4UEJ3dG16YVJNMXZ2N1VLYnV2VXJNbmxTNWRzdHMrYUtaUFY3MXQyN0NEUEo1L1liTGR0eXhZRzlldEhyNzU5cVZXbmp0VTZvOUZJeWxTcEVoVVcvVnVmenk5ZXZHRFlrQ0c0dWJuaDlKTGd6eDZqMFVoRVJBUlZxbGFsZU1tU0w5MCtoYWNuaHc0ZUpFZXVYSzkwbnJmdDVvMGI3Tm05MjI3YkFRaVBpSWkzVWkwaDV2WVEzMzhQRXVQU3hZczRPRGpnNU9oSVlFQUFBSGZ1M01IQndZR0k4SEJTZW5tUk5rMGF0bS9aUXJrS0ZVaVRKbzFWSlZwOGY1UDgrK2hPaVlpSWlJaUlpTHdHQndjSEhCd2NYdmtOYnZlWTdXL2R2dy9BMHNXTDZkZXJGMjd1N3BadC9KNC9aL1dLRlZTc1hKazl1M2F4YmN1V2VEdlgzRnhkcWRlc0dRTUdEN1phUG1YU0pENzk5Rk5LbENwbHQ5Smw1YkpsOU9yZTNlNGI2aUhCd1J6Y3Y1ODYzMzNIQjVrell6S1o2Tk9qQjRjT0hnU2d1N2UzMWZiZjFhOGZiNVdIdjc4LzA2ZE13VE5GQ3RLblQwK0dkOTRoZmZyMDVQbmtFNXlkbk1pZEp3OFpNbVFnUTRZTXBFdWZIcS9VcWRtM1p3OWZmdlVWS2VLcGJBa0xDNk5QejU2NHViblI2Y2NmdVh2bmptVmQydzRkQ0FnSXdDdDFhbTVjdjI1WmJuNWpQMWZ1M0FsV1Zid0pOemMzVGwyNGdMdTd1OTNxaHFkUG4xS3VaRW0rTEZTSTJmUG4yK3h2aktrd2lzM0Z4WVVNNzd6RDZuWHJYdWxheG8wWnc0cWxTMGtlNSsxdk01K3JWL0h3OEtCY2hRbzI2NDRmTzBaUVlDRGVYYnUrZGllZjJzZGZFbW9mRHg4OHdOL2ZIeGNYRjh0d1VUNVhyL0w0MFNPY25aMDVkdVFJYmRxMXc4L1BENEFOVzdhUTNOT1Q4K2ZPNGQycEU1V3FWTEU1NXI0OWU5aThjU01kTzNlbVFxVktIRDk2RkNkblo3NG9XQkNJRG1JZ3V2UC8wc1dMakJreGdyMTc5cEFyZDI3S2xpOXZxWnh4ZEhTay82QkIxS3RkbTM2OWV6Tm53UUtTSlU5dUNXWXVYYnhJbXhZdCtLWkdEVWFNR1VPdjd0MEpEQXhrd1pJbGZKQTVzLzM3NGViR3MrZlA2ZHloQTV0Lyt5M0J0bWkrRG1jN0ZWNnhPY1Y4UjgzSFdyMStQUzR1TG1ULzRBTTJiZDlPdGppQjJjcmx5eGt5Y0NBMzd0NGxJaUxDNW5odjgvNXUyckNCRnk5ZThObm5uM1BqK25XTUJnTk96czdNWGJnUXg1aktvY2NQSDFvK3J5R0RCcEVxVlNwYXQyMkwwV2drNDd2djJqM3VCNWt6ODE2bVRQelVwUXZMbHkxanhPalJaTXVlSFlDb3FDamVmLy85QkQ4enMzL3I4emswTkpTMWE5Ymc3dUdCczVPVHpiTTBJREFRbzhGQTZ0U3A3VjZEd1dBZ0lpS0NYTGx5V1FWR04yL2N3QkFaYWZuT3hCVVlFR0IxWFJBOS9HVjRlRGdmWk01TXlwUXBFLzVBMzVENXV4N2ZjOWZaeWNsdXhhTTVtSWx2dno5T25NRFYxWlg4bjMzMjJ0Zm0zYmt6RCsvZng5blptZkR3Y0FBYTFxMUxWRlFVa1pHUmZGdW5Eamx5NWlRME5KUk5HemF3YWNNR3k3NGxTNWRtd1pJbHIzMXUrV2NwTUJJUkVSRVJFUkY1VFZGUlVhODhsME44d3d2RlhqNXB3Z1RDdzhQcDFyTW5xZE9rWWVTd1laUXVXOVp1NTd1OTR4MDZjSUN4STBkU3JrSUZtNDdidE9uUzRlWGw5ZGYrZGpxWU5tL2FSRmhZR0UyYk44ZGdNTkNyV3pkK1hiMmFscTFiMDd0L2Y4czVGODZieDZqaHcrbmFzMmU4ZjI5bmIyKytxMStmdTNmdVVLeEVDY3Z5cHQ5L2o3Ky9QMzBHRExEYS92NjllL3pRdGkyWnMyUmg2ODZkZHYrKy9yMTdjODNIQjREYTFhdmJQZSsrUFh2c0x6OTBpQ3dmZmhqdjliNnArRG93QWNhUEhrMW9TQWc5ZXZlMjI3SG43T3hzMDRIdTVPU0VrNU1UNlROa0lDd3NERmRYMTNpSHVqT1pURVJHUnVMaTRtTDVyc1E5ajNtSXRqOU9uT0NUdkhsNUVCUE1BR1Q1OEVPY25aM1pFRE9YU2tSRUJFc1hMN2JhUDF2MjdCVDUrdXNFUG9HL3FIMjh2SDBzV2JTSUJYUG40dUxpWXVtRWJWQ25EZ2Fqa1V5Wk1sSDFtMjhvVTY2Y1pYNmJEN05sSTJYS2xHemZ1aFZuWjJkS3g2a1ErL1BKRTNwMjdVckJRb1hvMHJVclVWRlIvRHg0TUE4ZlBtVGoxcTFXRlY5TkdqYmt3Tysva3pkL2ZpWlBuMDZWYXRWc3ZsdUZDaGVtZU1tU0JBY0ZFUjRlYnZYOXpKa3JGMThYTGNycWxTdnh1WHFWczJmT01QaVhYNnphZVZ4Rml4V2ppN2MzNDBhUFpzeUlFZlFkT0pBTDU4OWJLcFppTXc4bEdQRGlCZGQ4ZklpTWpNVEx5NHYzWXFwd3pCVTZULy84RTRBYjE2OFRHQmhJM256NUxIL0hONVVxeFhzdGpvNk91TWNLSXMzZTF2MDFHQXhNbVRnUmdLNWR1bGlXVjZ0ZW5jblRwMk15bWFoWHV6YnAwcVd6VkluZHVuR0RwMCtmMHF0dlg3dlhadlpwM3J6OHVuRWo4K2ZPWmRTd1lWUXVWNDcxVzdid2NaNDhHQXdHcTRBMUlmL1c1M1BHakJtNTV1c2I3M1hYclZtVGt5ZE9jT3JDaFpmK2piRU5IakNBL2Z2MnhidCs3Wm8xckYyenh1NjZCVXVXVUxKMDZWYzYzNnN5ZjIvanE2aHlzaE9lQlFjRjBibERCOTU5N3oxK0hqSENzdHpmMzkveThzTHBVNmZJblNlUFpXaEE4N2tjSFIzSmtTVkx2RldZRjY1ZXRWVEdiZHU1RTZQUmlJdUxpeVhJUDNYaEFnYURJZnEvUFJFUmxDMVJnanJmZlVlZi92MEI2TlNoQTBjT0hiTDhMdjhOQ294RVJFUkVSRVJFWGtOWVdCZ0F3ZkZNL1B5NlRwODZ4ZUlGQzZoZHR5NDVjdWJFdTFzM05tL2NTSitlUFJrM2NhSk5aMUhjRGw1L2YzOTZkdXNHd0s0ZE85Z1ZNeWNHUkhkK2I5dTUwNnBEM0Y3NHNHRHVYQUJ5NU1wRms0WU5PWFRnQUFCelo4OW1ycDE1Szc0cVVNRHk4K0xseTYwNkhsMWNYR2pic2lWMzc5eGh5NDRkZkpnMUt3REZpaGRuMk5DaDdOMnpoOUpseWxpMkg5aXZIK0hoNGZRZE1NQnVaK1M4MmJOWnMyb1ZBRXRXcmlSTGxpeFc2NHNYTGt6ZGV2WG9IS3NLd0dnMFlqS1pMT2YrWHpoODZCQ3JWNjZrYlBueUx4MktLejRmeDFRUXZNeXA4K2ZqWFZlcGJGa2lJeU10djVlTDlmYjlxUXNYY0hCd1lQUEdqUUNNSERiTVp2OTZEUnNtS2pCUysvaExRdTJqZTY5ZWRJOFphbTdLeEltTUhUV0tNNWN1TVdYU0pHWk1uY3JDWmN1aXJ5MU9XemgwNEFDRnYvN2Fxc3JqNlo5LzBqeG1ycUdwTTJjQ0VCZ1lTSzkrL1dqU3NDSE5HamUycWxUTGtpVUxQMjdjeU9kZmZBSEVQeWRPdndFRHlKSTFLMjV1YmdRRUJQRG5reWVXZFQ5MjY4YTVjK2M0ZStZTUpVcVZvbWl4WXBZS2pVenZ2MjgzOUdqZnNTTy83OTFMNmpScEFLajM3YmVFaElUWWJHY1d1eE8vM1E4LzBMTlBIeUM2OC8vWWtTT1c3U3JHUEVlT25EeHBxY3hKcU1Jb1BtL3IvaTVlc0FEZjI3ZjVlY1FJdm8rNUwrWVFOVGdvQ0RkM2QvTGx5OGUrdlhzeEdvMEV2SGpCaGZQbkdUTmhBdTd1N2tSRlJSRWVIbTRWaEJvTUJrSkNRa2laTWlXT2pvNjBiTjJhcjRzV1pmZk9uWmJuU2tSRVJLS3JLSlBhODNuOHBFa2tTNTRjSnljbmJseS9UdTZQUDdhc3k1b3BFODFidGJKVUl6NS85b3pUcDA1UnFrd1pBZ01ELzdiSzFEZHg0dGd4dW50NzQrdnJTODVjdVhqMDZCRVpNMllFb0lDZG9ReHp4cm9mM1h2MW9rT25Ubmg0ZUZDM1hqM0xkeFNpS3p2bno1bGpxZmdFdUhYenB0Vi9MK0N2SVJTSERoL09pV1BIY0hOelk5RFFvU1QzOU1UZjM1L2pSNDlTc1hKbGNuMzAwVnY5dStYdnBjQklSRVJFUkVSRTVEVThldmdRaU81VWVoM21UbFh6Mi9FQWp4NDlva09iTm5oNmVsbzZrVE5reU1EQUlVUG83dTJOcTRzTFA0OFlZVFVrVGV3TzdZaUlDTnEzYXNYOWUvZG8zN0VqUFhyM0J1RDgyYlBVcWw2ZDlqLzhRTTQ0Y3pURWZZLzV0MjNiTEcvdU96bzY0dDJ0RzBXTEZXUFU4T0dNSGorZWtxVktZUUlxbGk1Ti9lKy9wMFdyVmdENCtQalFxRjQ5UE9KTUJPL282TWp3MGFPcFU2TUczYjI5V2JWdUhRNE9EbnpmdURFVHg0OW43c3labGc3SjlXdlhzbnZuVGxxMGJtMlphRDYydlh2Mk1Hem9VSW9XSzhhaGd3ZHAzYXlaM1RleDEvMzZLMXMyYmJMOEhoa1pTZTQ4ZWRpNGRhdk50ditFRnk5ZTBOM2JHNVBKaEdmTTI5cWhvYUVFQkFUd3pqdnZKUG80dmZyMnhTTlpzbmlyY0tLaW9nZ0xEYlc1QjdHNXVidlRxR2xUcXlIYVpzK1l3YkNoUTNGemMyUEcxS21FaElTd2JQVnFtMkNvVk5HaWllNDBWZnQ0ZWZzSUR3L0hhRERnNnVabWRaMFh6cDluNHRpeERQbmxGOUtsUzBkd1VKQlZCVUJJY0RBbmpoOW5RSno1c2g0K2VNREZDeGR3ZFhXbFJPSENsb29senhRcFNKTW1EVDVYcnREdHh4OHRWUkpEaHcrMzJyOU5peFprenB5WklYR0N3bHk1YzF0KzNycHBFNzE3OU1DZS9mdjJXWFVvYjlpeWhYeDJoc0J5ZG5abTlmcjFsclo3NHN3WjNEMDg3SVp6NWs3OHZnTUdXQVdkQUN0aVFpUnp0Y090V05WeVpnbFZHTm56dHU1dlNFZ0lreWRPSkV1V0xKUXRWNDRYTDE1Z01wa0lDd3NqZmZyMEZDeFkwRElFSVVDT1dKVnUzcDA2NGQycGsrWDMySC9Yc0tGRFdiZG1EUjEvL0pHbXpadmo3T3pNeDNueVdJWFFvYUdoOFE1RkdWZFNlejZuaVprUGErU3dZU3hmc29STjI3ZkhPM3ppbUZHaldMVmlCZnNPSHVUOUR6NzQyNi9OSHBQSmhNRmdJRHdzekdvT0xGOWZYeWFNR2NQNnRXdEpuU1lOUTRZTm84SDMzMXRWbEI0OGRnd1BEdy8yN2QxTDF5NWRXTGgwS1o5OS9qbC9QbmxDdVpJbFNaYytQUkE5ekYyYU5HbXM1cU5LRXhQbXh2NXZUZVlzV1RoeThpUnVibTZzV2IyYVlVT0djT3I4ZVNJaUkzRjJjcklNYmJoNTQwWSt6SnFWMy9mdEl6SXlraXJWcWxtZTUxbXpaWXUzUWxiK1BSUVlpWWlJaUlpSWlMd0duNnRYQWJqbTR4UHZtL2tKaWZ1bTdyMjdkMm42L2ZjOGV2aVFIcjE3WXpLWjhIditISURTWmNwUXFVb1ZWcTFZd1preloxaThmRGtaTW1TdzJqOGlJb0ttRFJ0eSt0UXBPbmJ1ek5USmswbVZLaFhWcWxlbmJhdFdsQ2hSZ2grN2RrM3dta0pDUWhnMmRDZ1pNbVRnU1V3VndSY0ZDNUlwVXlaR0RSOGVQV1NhdXp1WExsN0UzOStmNGlWTFdvWStjbzNwcExmWFFWamc4ODlwMktnUlN4WXRZdGVPSFpTdldKRmt5Wk5UdTA0ZFBvK1pWeVVpSW9MUkkwYndRZWJNZEl0bmlLZkFnQUJxMTYxTHpkcTFPWFR3SUp1MmI3ZVpkRDFycGt3MGpqTm5qZEZvSkRRa2hLaW9xSCs4czhwb05OS3hYVHY4L2YydHdwWWVQLzNFNlZPbldMSmlSYUxmckcvYm9jTWJYNDl6UEdFVFJBY09jMmJPcEZpSkVuYXJpSXhHWTZMbk5GTDdlSG43bURkN05xUGloRGJ3VjhqUnAyZFArc1MwaFNiTm1sblcvNzV2SHdhRGdYTGx5MXZ0bHpkL2ZnWU1Ia3lXckZsNTk5MTNTWmN1SGFuVHBNSFoyUm1UeWNTczZkUDVybjU5eTNCZ216ZHV0QVFOVDU0ODRmREJnNlQrNWh2TDhaWXVYb3l6a3hOT3pzNlVLVnVXTkduVDRoSnpIMk9IR1BZQ202eVpNdGtNaS9iaXhRczhQRHh3Y1hHeCtoeVNKVS9PSFY5Zi9qaHhnbHAxNnRqOTdNMURNNzVNM08vYS9NV0xiUUtCelJzM01tSHNXRXRIdkx1SEIwNU9UbS8xL2laTGxveEZ5NVl4YXZod2lzUTg0OHlPbkR6SnN0V3I3UTdERjV2UmFDUXN6cHhtSlVxVzVNRHZ2L1B6b0VFc1diaVFJYi84WWpWSGo4bGtJalFraEZTcFVyMzBzekw3Ly9COGZ0VjlXN1JxeGNybHkrblZyUnRMWXlxaVl2TzVjb1ZWeTVmVHJFV0wvMGxZWks3Y2ljMWNPZnI3dm4xczJyZ1JEdzhQT250NzA2WmRPNnN3eVN4VHpEeFdwMDZleE12TGk2TEZpK1BrNU1UTkd6ZWkxOGVjSTc3aDcrSzZmUEhpWDIwbHBuTDArZlBubHFGUU8zdDdzM2JOR29ZTkhZcVRreE4rZm42a1RKbVNBWDM2UkZmUUJRUnc2ZnIxVjU3WFR2NTVDb3hFUkVSRVJFUkVYc01mSjA4QzBVTnY3ZHF4Z3lyVnFyM1MvdWJPVlhObjYvbHo1M2o2NTUvMEdUQ0FZVU9HMk8xSTd1enRUV1JrcEUxbk9JQ3JxeXYxR2pTZ1ZkdTJsQzFmbnRScDBqQjAwQ0FtakIzTEZ3VUxNbTMyN0pkMnVQNDhlREQzN3Q1bDdJUUplSGZ1YkZsdXJsU0kvZFk3d1BmZmZXZHpqTkE0SFp4bVAzVHBRczVjdWF6bVhGbXhiQm5oRVJIVXFGVUxWMWRYMW0zZXpNTUhEK0x0VUtwZXN5YlZhOWJrYU13d1ZIRkRCYlA1YytZd2Y4NGNtK1d4aDZyNkowUkZSZEdyV3pjT0hUakE5Tm16NmQyOXUyVmRzNVl0MmJON04zVnIxV0x4OHVWV1F5UDluUkxxSE55L2J4OG1rNG4rZ3dZUkZCaUlaNXhKN1EyUmtZa09mdFErWHQ0K0dqUnF4RGMxYXVEaTZvcWpnd01QSGp5Z2RmUG1mUExwcDR3YU96WjZ2aEdqa2ZEd2NJNGZQV3JaYjlPR0RlVE1sY3RxUGlLem1yVnJXNnE2QWdJQ0NBZ0lzS3o3cmtFRFVxZE9UZWx5NWZpc1FBRis3TmdSbzlGb1daOGxTeGE4WTRicmcraHFGcVBCUUhoNE9CdTNiWXNPakdLQ0VYUEZBRmpQSVJSYjNNL3poelp0T0hUdzRGL1hVNzgrSThlT0JhQmp1M1pjdlhLRklrV0x2blliWGJkbURWZXVYS0ZiejU2V29SQ1RKVXVHcTZzckVSRVJoSWVIRXhFUlFYQlFFUERYOEZ4YmR1d2d6eWVmdlBYNysybmV2TXlZTTRjN3ZyNVVMbGNPbjl1M0NRME54ZFBUazR6dnZwdmczREVRWFZFWU55UXVWYVlNeFVxVVlQNmNPWXdiUFJydnpwMzViZmR1MHFaTEIwQlFVQkJSVVZHVzRmNFM2Ny84ZlA1OTcxNStIanlZNmJObmt5Tm56a1R0a3o1REJycjI2TUhvNGNQeHZYM2JabDY3cVpNbmt5WnQycGVHeUgrWHJqRlZmT1loRE1QQ3d2NEtZRTBtdkx0MnBVbno1bFpEVXRwak1wbll2V3NYcGN1VnM3VEg2OWV1QVpBOWtaK1ZXWjJhTmZHSUNZd2dlcjYrdWpWcllqS1ppSWlNcEdYcjFxejg5VmZMOWxrelpXTHRwazFrejVHREc5ZXZVNjVreVgvbHNINWlTNEdSaUlpSWlJaUl5R3ZZdjI4ZjJiSm5KMVdxVk15ZE5ldVZPOFRqcWx5MUtpVkxseVpac21UVStlNDdVcVZLWlhsajJtUXk4ZkRCQTh0azcvR3BXYnMyQUVjT0gyYlhqaDA0T1R2ajR1S0NqNDhQODJiUDV0czZkUkxza0d2V29nVVpNMllrYi83OFZzc3paOG5DbFpzM3VYZjNMZ1A2OU9Id29VUE1tamZQYWxpaTQwZVBVcWh3WVV1SHNzbGs0dm16WjdpNHV1TGs2RWlxVktuNHJrRURqRWFqcFpQYTNkMGRWeGNYUzRkc3FsU3BTSlVxRmVIaDRaaE1Kb3dHQTZHaG9aYWhjK0phdTJrVEg4YnA2UHM4YjE0YU5tcGs5UmE4MFdoTThEZ0FBL3YyQmVDcklrWGUrRjVDOUZ3alBicDJaZDJhTmZUdTE0K0tsU3RiQlVaZkZDekluQVVMYU42b0VRM3ExR0hSc21VMm43czlJNGNOWThiVXFYYlhkZnJ4UjM2S2RZNzRtSWM1TW91S2lnS2dZZVBHVks1YWxSczNidkJkclZyTW1EdVh3a1dLV0xhTGVJWEFTTzBqNGZZQjRPWGxaWmt2NmRRZmY5QytWU3UrTEZTSUNWT21XRzBIY083TUdjdlBwY3FVWWZ2V3Jhei85VmZMMzJTMlp1VktoZzBkYXZmNit3NGNTS3MyYmJoMjlTb2xTNWRteGErL0p0aUJlLzdLRlJ3ZEhhT3JoV0syTXdlTzlzS0F1TXZpaHBORGhnMGpNaklTSnljbnlwY3FaVFUveW8vZHV0R3lTUk9tVEp6SXp5Tkd4SHROY2YxeDhxUmx6cUdmdW5TaFRmdjJOUHYrZXc0Zk9nUkF2ZHExY1hWMUpYbnk1Q1JMbmh4bkp5ZUNZc0trVXhjdTRPN3ViZ2xBM3ZiOWhlakF5cnpNeGNYRmFyMjd1enVkdW5UaFd6dFZWWVVLRkxBNy94TkVEK25YdWwwN1NwVXB3d3QvZjB0WUJIOE5BWmsyWnVpMStQelhuczhKZWZMa0NiZHUzcVJ1elpyTVc3eVlBcDkvYm5lN05hdFdFUkljakZOTWxhVFJhS1JWdTNZY1BIQ0Fnekh6VkYyOWZKbWxpeGZ6V1lFQ3BFdWZuZzNyMXdQUno4aklpQWp5ZlBxcDFUUHg3OUt4UzVkNDE1VXNYWm9mWWdXYUNUbDc1Z3lQSGo2a1FzV0tsbVdYTDEwaWJicDBscm1PRXV2Uzllc0V4Z3FnWTNQMzhDQThQSnhIang3aEdxdUNNQ0FnQUwvbnp5M0I5ZlZyMTBpWExwMWxhRUQ1ZDFKZ0pDSWlJaUlpSXZLS3JsNjV3cFhMbC9taGMyYysrT0FEZW5Ydnp2NTkrK3pPNi9BcS92enpUdzRmT0VDRFJvMllPRzRjeTVjczRlaXBVemc0T05DcGZYdlNwa3ZIckhuejdPNTcrZElsVml4YnhyNDllN2pqNjh2WFJZc3lkOEVDOG4zMkdaTW5UR0R5aEFtTUhqR0NYTGx6VTdOV0xjc2NCYkhsK3VnamNuMzBrVTJsd1BteloxbTZlREhyZnYyVnI0b1U0WVBNbVprL1p3Nmx5cFFoTEN5TS9yMTdzMkhkT3NaT25HanAvQXdOQ2FGZ0lnS1F4UXNYc25qaHdnUzNpVHMzU1VSTUIrWUxmMytleHd4TEZsdFlXSmpOY3FQQmdNL1ZxK1N4TXhFNHdLSUZDeXcvdjJtNDhmelpNMzVvMjVhalI0N1F0V2RQMnJSdmIzZTdJbDkvemJUWnMyblRvZ1hmMTZ2SDRoVXJ5RzluenBmWXpKM0l1MzcvM1dwNXVaSWw3ZDVUZXhiTW5XdnBaSThyNDd2djR1Ym1SbVJrSk9QSGpMRjZZendpSWlKUmI0aXJmYnk4ZlpnWkRBWm1UcHRtR1NKdDYrYk5iTjI4MldxYnM1Y3ZXLzMrWGYzNlhMbDhtUjVkdTVJcmQyNnI3N1M1Q2lGdW00a2QrbHc0ZjU2SjQ4WlpkVXI3WExuQ2l4Y3YrUEtycnl6TFlnL3haYTRxTUM5THpKQjBjV1hMbnQzcTk5Z1ZTR1hLbGlWbnJseXNYcmtTNzI3ZHJFS1ErSFR0MG9XMU1mTVlBVXlkT1pNS2xTcHg1dlJwdXZmdVRjYU1HVW5sNVlXSGh3Y2h3Y0c0dXJuaDVPVEVoclZyR1Rsc0dLbFRwd0VLUWtFQUFDQUFTVVJCVkxZNjN0dSt2MzUrZmp5NGY1L0hqeDhEMFozbEJvTUJGeGNYc3VmSWdiT1RFMkZoWVZaVllGYWZUNXpoSDM4WlBKaXdzRENjNHd6cHQzWExGc3ZQNW1xdmpldlhjL0xFQ2N2eXFLZ29ESkdSaEllSE0zcjgrUC9jOHpraGRldlZ3OVBUazg0ZE90Q29mbjNtTDFwRW9jS0ZiYmFiTjNzMnQyL2RzZ25pUWtKQ0xLSFk0VU9IT0hMNHNDWEl0VnlmMFlqQllLQlp5NWIvU0dEMHRxejc5VmVTSlV0bW1iY000TmlSSTN4WnFOQXJIK3ZLNWN2eHpnbldvM2R2UW9LRG1USnBrdFh5YjJNTmNRbFFzVXdaZmg0eGd1OGJOMzdsODhzL1I0R1JpSWlJaUlpSXlDdWFQbVVLVGs1TzFHL1lrUFFaTWpCMjlHaCtHVHJVTWtkQVFrd21FMkMvUTNYQjNMa3NuRGVQYjJyVTRKMTMzdUh4NDhjOGUvcVVOR25UY3MzSGg2K0xGWXYzdU85LzhBRy83OWxEd1MrL1pQemt5Ymc0TzFPeldqVktsQ3JGOTQwYjA3RnpaOWF2WGN1bURSc29VclFvVitOMFFzZG4yZUxGOU8zVmk0enZ2c3ZvOGVQSmxpMGJyWm8xNDhUeDQ3UnMycFRMbHk3aDcrZkh1SWtUcmVZZmNYVnpZOERnd2JpNHV1THM1SVNEb3lNT0RnNDRPRGd3WmVKRTd2ajZBdEZEQS8zNTVBbmYxcWxEa2FKRnJjNXRpSXdrTEN6TTVwcGV2SGdCUUpjZmZyRDZ2UDM4L0FEWThkdHY3TjI5Mi9wWUJnT3B2THc0RUd0b3I3L0R3ZjM3NmU3dHpaOVBueko4MUNqcWYvOTlndHVYS1Z1V01lUEg4MVBuempScDBJQmxxMWZ6eWFlZnhydTl1Y00rN3R3Z2dHVittWmVwODkxM1ZtSEJ5dVhMbVQ1bGl1WDMxR25TOEYyREJpeVlPNWVUeDQ5VE1LWnpNVHoyc0VnSlVQdDRlZnVBNk03cElRTUdjUFhLRlFDT256NXR0ZDczOW0zcTFxcGxONlRyMDc4L1J3NGRZdkNBQVZhaG52bnp0ZmY1bWI4NzV1K0pzN016VDU0OFlmYjA2U3ljUDUvVXFWT3pZOSsrQk9lL01SOGpNVVBTdmFvZk9uY21MQ3dNcnpoQlRueStLbEtFd2w5L2piKy9QOE9HREtGS3RXcjh2bmN2elJvMXN0cXVUTm15M0xoK0hkK1laNDVaMWt5WmFOK3hJejE2OTQ3M0hHOXlmdzhkT0VDUG4zNnlCRDkxYTlZa0lqS1NMd29XWk5HeVpUZzRPTEJrMFNJMnhsU3h2TXkyclZ2eGUvNGNaMmZuZU50UllHQWdEZzRPVmtNWVFreGdaRFFTRmhiRzZQSGovOTg5bnl0WHJjcU1PWE5vMzdvMXpSbzFZc0dTSlRhaDBmb3RXMndxSko4L2UwYlZpaFhKL2ZISDdOdXp4eko4Mm9EQmcyMnE5LzVySWlJaTJMQjJMVzd1N3V6WXZwMXExYXZ6NVBGakxsKzZSSU00YlNReHpNOGhlMkYwOHVUSmFkRzZOUjEvL0JGWFYxY2NIQnpJbWlrVHUzNy8zV3BJdWh0Mzcxb3FXdVhmUzRHUmlJaUlpSWlJeUNzNDljY2ZiRnkvbnJyMTZsa213KzdZcFFzRCsvWmwwdmp4Vm5PQTJCTWFFZ0xBcHUzYjhmRHdzRXpBRGxDcWRHa1d6SjNMMmJObnlWK2dBQUFYTDF3ZzAvdnZFeGdZU01YS2xlTTlib29VS2RoMytMRGw5eGN2WHRCM3dBRG16NTFMNitiTmFkV21EWDBIRHFSRjY5WUFpZTRRYjlpNE1jbVNKNmRpNWNxc1hybVNlclZyMDdKMWE5Sm55TURBZnYxbzNxb1ZDK2ZOc3drd25KMmRhZDZxbGMzeFZpeGR5aDFmWDZyWHJNbkc5ZXVwVXEwYVJ3OGY1dkRCZy9UcDN6L0J5Z0tqMFVoa1pDUVZLbFhpN09YTGVIcDZXbFZCakJzOW1za1RKbkRxL0htYm9hSE13N0NGaElTUUxGa3ltMlBIN1FSN0hidDI3S0IxOCtha1M1K2VoVXVYVWpTQkFDTzJtdDkreTZPSER4a3pjaVRYcmw1Tk1EQktxTE10b2ZsUVlrdVJNcVhWbkIxeEt5MEFtalJyeG9LNWM1azljeVlGQ3hXeWZQWWVMd21NMUQ0UzF6NEFUREh6azdSdTE0N1pNMmFRUHM3Y1MrYktFMmRuMis0N2MvdnEyYlVyOSsvZHMweHdiMmF2QXMzTVhKM1NvVTBiZHY3MkcrNGVIalJyMlpJMjdkb2xHQllCbHVIS0VqTWszYXVxVWF2V0syMy9YZjM2UUhTRmsxbUJMNzVnN3NLRnZQL0JCMFJHUmxLdFlrVUtGQ3pJOTAyYTBMSnBVMGFORzhmblgzekIwei8vcEg2ZE9oU0tWVkZsejV2YzMyclZxMU90ZW5WTFovbnBpeGV0MWtjYURMVDc0WWQ0aDZTTDI1NFBIanVXNExVR0JnWlMvS3V2K0xwWU1hYk5tcFhndHYrMTUzTmlsQzFmbmlrelp0Q2hUUnVhTjJuQ3BtM2JyS3JhNG9aRklTRWh0R3phbElpSUNFYU1HVVBoenorblJLbFM1UG5rRTdyOTlCTTRPRkR6MjI5ZjYxcitEVnhkWFZtMmVqVlRKazdFdTFNbnhvMGVUZmFZejZOY2hRcXZmRHp6dmJRWFJqczVPK1BxNnNyang0L3g4UEN3UEdPQ2c0SUlDQWl3ekJ2bTZPaG85WjJRZnljRlJpSWlJaUlpSWlLSkZCUVl5RStkT3BFcVZTcXJPUmkrYjl5WTFTdFdNSFhTSkFwKytTWEZFK2c0dlhmdkhsNWVYbnlhTnkrQTFid05YeFFzaUtPakk4ZVBIcVhUanovaTV1YkcyVE5uZVBqd0lSa3laRWd3U0lqdHQyM2J1SER1SEJXclZLRko4K1pzMmJRcDNua2RYaVlxS29yVXFWUFRvRTRkYnQ2NHdkaUpFOG45OGNlMGJOb1VnQTgvL0pDeTVjc3ovT2VmV2JaNnRjMjhKYkZ0MjdLRmZuMzZrT3VqanhnK2FoUWIxNi9IMGRHUlVXUEg4bTJOR2pSdjBvUkZ5NWJaREFka2R1N3NXWnNoYnV6SkZXZmVqTmlLRml2R2twVXJYM3FNMTFHdVFnWDZEQmhBclcrL2ZlWDVPTnI5OEFOZkZ5MUt2cGNNU1dmdXNMZFh6V0VlVnVsdHlKb3RHMlhLbHVXcm1MZjB3MEpEZ2Vpd0tUNXFINi9XUG9vV0w4N09mZnZZdm5VcllMOGpGb2kzbWlSbHpMMTQ5T2lSVFdCa0w4Q0k2L2F0Vy9UcDM1ODY5ZXFSSWtXS2wvK3gvRlVCbHRDUWRGRlJVV1NQQ1F2ZnhMMjdkd0Z3ZW9VT1pxUEJRS2YyN2FsV3ZUb1ZZb2JQS2xlK1BMay8vcGpzT1hKdytPQkI2dGFyeDZHREIwbVZLaFZGaXhkUDhIaHY4L2tINE8vdmo4bGtJblhxMUlTRmhUSGlsMThZOGNzdmRyY05qV2x6aVRWMDRFQ0Nnb1A1c1d0WGJ0KzZSYXBVcVVpZHlHRXE0Zi9IODdsQ3BVb01IVGFNZS9mdWtUVmJ0bmkzQ3dvTXBGWHo1bHc0ZjU1Rnk1Znp6anZ2V05hTkdqZU8rL2Z1NGQycEU5ZDhmUER1MXMxdWFQdFBPWFR3SUtPR0QyZitva1d2dkcrZVR6NWgycXhaWEw1MGlWOEdEMmJ2bmoxNHBrakJwWXNYcmY3bVZ4RzNFckpRVEhnZkdoSkNrUysrc0ZwWG8ycFZxOThOQnNQLzlMT1V4RkdrSnlJaUlpSWlJcElJa1pHUnRHdmRtanQzN2pCODlHaXJhZ0FuSnljbVRadUdtN3M3YlZxMDRGRE1CTnIybkQ1MWlvOCsvdGp1T3M4VUtjaVJNeWZIamg3RjJkbVpQdjM3VTZwMGFmNDRjWUtpSlVxOHREUFM3Tnpaczh5Yk00ZHZLbFdpYklrU1hQZnhzWFQwdnFvMXExYlJyRkVqMG1mSXdJNjllNG1NaktSNmxTcGt5NTZkdlBuemMvWEtGWHIyNmNQSkV5Y1lPV3hZdk1lWlAyY09uZHEzNTczMzNtUGgwcVVrUzU3Y3NpN2ZaNTh4YU9oUXpwODlTODBxVlRqMXh4OTJqNUhuazAvWTlmdnZWdi9tTGxwRXN1VEorVEJyVmhvMWFRTEErTW1UY1haMnBuakprbXpac2NOcSs5SGp4OXM5OXNDK2ZSbll0Ni9OL0RHdnFuWGJ0cTg5ZWZ2THdpTEFNZ1JVdVpJbHJmNEJkdWNMZVJOekZpNjBWTndFQmdZQ3hCc3NxSDI4WHZ1SWZjMXh2OXZ6WXlwbjRsN2JyNnRYTTJ6SUVBYjE2NGVibXhzNWN1YTBPVzdXVEptcy90bXpkZWRPbXJkcWxlaXdDS0x2YzBJT0h6cEVoelp0YlA2MjJNeEJTSHlmK2NSeDQvaXFRQUhMOXpwTDFxeUp2cjdVYWRJd2MrNWNqaDQ1UXF0bXpjaWVJd2U1WTc1UGJUdDBZTU82ZGV6WXZwM3BreWZUcEhsem0wcVh1TjdXOHcraTIyNmJGaTBZMkxjdkFOZDlmUzF6YnAyNWRNa1N1TzM2L1hkdTNiOVB1eDkrU05UZmJES1pHRDFpQkt0WHJxUnI5KzVreTU2ZDFzMmJVNlo0Y2Rhc1dwV29ZL3pibjgrdm9rR2pSblR2MVN2ZTc5ODFIeDlxMTZqQnllUEhHVHR4SWtXKy90cHF2YnU3T3d1WEx1WExyNzVpMnVUSlZLOWNtWDE3OXRnOTF2UXBVL2dvYTFZK3lwcVZXemR2dnZHMXgzYjJ6QmthTjJoQW8zcjF1SDN6SnY3Ky92RnUrK0QrZlFiMjdjdmxTNWZzcnMrWU1TUCsvdjZrUzUrZXZIbnowcUp4WTlxM2JzMnpwMDhCR0R0cWxOWHpZdXlvVWE5OHZSN0prbkgwMUNrdVhydkdsWmpQWXR1dVhWeTVlWk50dTNZQjBjT2F5citmQWlNUkVSRVJFUkdSbC9EMzk2ZHhnd1ljT25DQWJqMTdVcWxLRlp0dHNtYkx4dlJac3pBWUREUnQxSWlwa3liWkRCOTJ4OWVYQytmTzhWbk1HN24yOU96VGg1OWlodTFxMHJ3NWVmUG41NCtUSi9rcW5xR1R6QlVuc1hYdjFZcy96cDlueW93WmZKZzFLMU1uVDJiaC9QbDI5NCt5MDJrYnV5UDN1L3IxK1czUEh2cjA3MCsvM3IzeDd0U0paaTFhTUd2ZVBGS25UazFvV0JqWmMrU2cvNkJCekp3MmpRNXQyaEFVRXk1QTlQd203VnUzWnNqQWdXVFBtWk5WYTllUzhkMTNiYzdacUVrVCtnNGN5SjA3ZDZoVG93YWQycmZud3ZuelZ0dTR1Ym1SUFVjT3N1Zkl3WHVaTW5Gdy8zNjhPM1lrWThhTUxGMjVrbmN5WmdTaWgzaWJ0MmdSWjArZnBsV3padXpmdHc4dkx5K3k1OGpCdSsrOVovZHpXTFJnQVlzV0xPRFlrU04yMTc4TnJ4dEt4TmFuZjM5dTNiOXY5MS9QUG4wU2RRMHYvUDI1Y2YyNjVkK3paOC9zWGwvc0R0ZW5NUjJMOWlxTTFENWV2MzNFUHA3NXUyMys5MEhtek5IWEVCVmxkYzdiTjI4eWUrWk1rbnQ2TW0zV0xMdkR5TVh0dUUrTW1kT21NV2JrU0F5eGhrSXovN3h3M2p4Q1EwT0pqSWhJOEJpcFVxWGl0NWlod042M1UyWDA0UDU5YWxldkRzREtaY3RZdW5peHpUMHFXcnc0UWNIQlpNMldqZGJ0MmxtR25rdXNZaVZLTUduYU5DQzZFcS9wOTkvajUrZEg3YnAxS1ZTNE1HMWJ0c1ROelMzZVFPWnQzMSt6ZHExYWNmSDhlYXU1am5idjNNbkhlZkxZdlljUkVSRXZEZWdlUDM1TXEyYk5tRFo1TWgwN2Q2Wjl4NDQ0T3pzelpzSUVNcjMvUHQyOXZXblZySmtsR0lqcnYvSjhmaHNDQXdNWk8zSWsxU3BXNUk2dkwxTm16S0I2elpwMnQvVk1rWUlsSzFaUXIwRURMbCs2UlBQR2pTbFZ0Q2h6NGd6MVp6UWFpWWlJSUNJaTRxM016ZlA0MFNNQUd0V3ZUODJxVlRsLzlpdy9kZS9Pd2VQSExjUHIyVHZQa2NPSFdiUmdnZDJBOFB6WnM5U3FWbzFIang2eFpNVUtscTVhWlprRExTd3NES1BSU1BOV3JheWVGK2JoQ3UwOVB3c1ZLR0Qxejh6QndZRjMzbm1IWk1tU1dlWTdjbkZ4d2MzTmpWd2ZmY1RaeTVldGdrajU5MUlObUlpSWlJaUlpRWdDZHUvY1NkK2VQWG44K0RIZGV2YWtRNmRPOFc1Ym9sUXBacytmenc5dDJ6Sm01RWkyYnQ1TTF4NDlLRk91SEJBOWRKUEpaS0pjaFFvOHVIOGZuNnRYT1JFekwwVm9hQ2d1TGk2V2JjMzgvUHk0ZWVNR0JiNzRBcVBSU0Zob0tNazlQUzNyWXdjQWNlWCsrR01HREI3TTNUdDNTT1hsWmJYTm56RVQxWnZzZEQ2Wk80bWpvcUs0ZStjTzQwYVBadGVPSGJ6L3dRY3NYYldLd2tXS1lES1p1SEg5T2psanFodWFORzlPWUdBZzZkS254ek5GQ29LRGdwZy9keTR6cDA4bktEQ1FxdDk4dzhneFl5elhiajVIN003WlZtM2FrQzE3ZG5yODlCT2JOMjVrODhhTlZQM21HeVpPbllxVGt4TkJnWUVjT25pUUhkdTM4OXYyN1lRRUIxTzdibDBHRGhtQ1o0b1VsbU1aalVhS2x5ekpiM3YzTW16SUVJWU9Hc1RQZ3dlVE4xOCt2aTVXakE0ZE8rTDVDbFVWYjR2UmFMVGJBZmV5ZlY1SGZHOXlSeG9NckYyemhyVnIxdGllSzRFNWtQNDRjUUtBTkhHR3VGTDdlTDMyRVp2NUhzZFhDV1EwR29tSzlUMW8xS3dabGF0Vkk4OG5uOWpkSHF5SHBBdUw4MTF3akFrQ2ZXL2Z0c3hsRlI0ZXpzcmx5NG1LaXJJTUozakgxNWZPSFRxUUxuMTZ0bXplekpiTm0vbjhpeStvVzY4ZU42NWZKME5NNTNEcE1tV1lzMkFCQm9PQnJObXlNV0hLRlBKLzlobFhyMXpCdzhQRFVnRjEvdHc1V2padFNtUkVCRU9IRCtlUEV5Zm8xNnNYMDZkTTRac2FOU2hVdUREWnNtY25kKzdjbklvSkk0d0dBOEZCUVR3T0NzTGYzNS9Iang1UnNuUnBYRnhjZVB6NE1XR2hvVnkvZHMzcTc3dHgvVHJ0VzdlbWJyMTZsQzFmbmpPblQrUGw1Y1dHZGV1NGN1a1NxVktsNHZIangyelp0SW5hZGV2YXpLbnl0dS92N1Z1M0FEaCs5S2lsY2dXaTUvdjZkZlZxQnYzOHM5WDI1a0RneFBIajlPcldqUWxUcHZCRndZSlcyd1FGQmpKdnpoeG1UcCtPbzZNakU2Wk1zWm9ES3Y5bm43Rit5eGJHamhyRnpHblRxRmkyTEtQR2pyVzBuLy82ODluY1prd21VNklxQzZPaW9talhzaVdIRHgwaWM1WXNUSjA1MHpMc0pmeFZPUmM3akhGMWRXWEVtREdVcjFpUllVT0hjdS91M1VUUFMvYzZEQVlEUjJOZVdEaDM1Z3hkZS9TZ1dZc1dWcCtGdTRjSFJ3OGZadE9HRFpaUUpqSXlrdWxUcGdCUU05WjM0UDY5ZTB3YVA1NWZWNjhtUjg2Y0xGbTUwaExpdG03WGpqcjE2cEU2ZFdxTVVWR2tTWlBHNnBsaGZzNUhSRVRnNGVGaGRaMXg1L3V6OTl5SysvS0JvNk9qWlFoTitmZFRZQ1FpSWlJaUlpSVNqNUhEaGpGajZsU1NKVXZHbEJrenFKcUkrUmxLbFNuRHhtM2I4TzdVaWZQbnpyRmorM2JLbEN2SHM2ZFBXVFIvUHJrLy9waUNYMzdKczZkUGFkT2lCWkdSa1JUODhrczZ0bTNMbnQyNzR6MXV4VEpsTEQvSDdyQXhKQkFBSklhOU45ak5RMFlaREFheWZQZ2hhZE9tcFh1dlhqUnIyWkxBZ0FDV0xGckU3cDA3dVgvdkhxWExsclhzOTBQbnpwYWZYZDNjdUhuekpxNnVyb3lmUE5sbThuRExPZUtjdjB6WnN1emV2NThwRXlhd2JldFdCZzBkYXBuRDVkYXRXM1JvMHdhVHlVVHhraVg1cVh0MzhzY2F4czNjeVdudTVNcVlNU09UcGsyanM3YzNpK2JQWitQNjlXVE5udDF1WjJUY1RyQy9RMlJrSkJFdnFkQ0lLemc0K0pXR3VCczlZZ1FIOXUvbjBvVUxWc0dKV1VSNE9NMWJ0V0xBNE1HV1piTm56R0RZMEtHRWg0ZGI5b21LaW1MRUw3L3c3T2xUSHR5L3o0bmp4eWxZcUJBZnhob2VUTzNqOWR0SGJPYTVwK0pXQXQyOWM0Zm1qUnNURVI1T1pLd3c3NTEzM29sMy9wRzRBZVA2dFd1Wk5YMDZFTjBCRHRGRGpMbTZ1bEtxYUZHcmJSMGNIQmczY1NJUUhYSlVyMXlaTkduVHN2ZkFBVHlTSldQNzFxMHNYN3FVZlh2MnNEcVI4OHpNbURPSEhEbHpFaDRlVHVjT0hYamg3OCtLWDMrbHdPZWYwNmhKRStyVXE4ZW80Y09aTVhVcU02Wk9mZW54Q2hZcVJMa0tGWURvRG5GenRaSTVsRnEzWmczOWV2Zm15NisrNHBlUkl3SHc5L1BqbTBxVnVIenBFaTFhdGFKcno1NU1HaitlbmwyN01ubkNCTVpObkVqQlFvVXM1M2piOS9mcWxTczRPenN6WTg0Y1BzMlhqMTA3ZHJCcjUwN1dybDVOK1lvVmFmRDk5NVp0azN0NnNuckZDcXA4OHcyelo4emczdDI3dUx1N0F4QVNITXpwVTZmNGJkczIxcTFkUzFCZ0lKV3FWR0hna0NGMnE0S2NuWjNwMmFjUGhZc1V3YnR6WjFvMmJjcW9jZU9vVzYvZWYrNzVISmU1WFVaRVJGaUNrNFE0T2pveVkrNWNacytZUWR2MjdXMmVqY0hCd2RISHRmTjhMbHUrUEtYS2xPSFN4WXQ4bkNlUDFicU9YYnJRcUdsVENuenlpVTJZL3FyTTkrdllrU1AwR3pTSTFLbFQyMnpUc2swYmh2LzhNNTA3ZExCYTd1RGdRS3MyYmNpYlB6OEFEeDg4b0U3Tm12ejU1QWt0V3JXaVc2OWVsdlp2Wmo1KzNFQVpvR1NwVXFSTW1kSnEvclM0bFUzUG5qNWxhY3l3bWNsaVFxVkhqeDZ4ZStkT2J0MjRBV0QzdjBIeTcrZGdlaHYxMENJaUlpSWlJaUwvRDRXR2hqSjg2RkJhdDJ0bkdSNHFzYUtpb3RpOGNTT1ZxMWExekpOeDRmeDVJaUlpK0R4bVl1ZzFxMWFSTmwwNmlwY293ZEhEaC9IejgwdHdRbWlEd1VCb2FLalZFRTA1c21TaFNiTm1WZ0ZBWXF4Y3RveGUzYnV6ZS85K3kxQTNadWZQbm1YTXFGRk1uejJiWk1tUzJmeGRsY3FXeGMvUGo1KzZkYU5CbzBZSlhtOUlTSWpkTjRzZlBuaEF1WklscVZXN05qK1BHR0YzZjZQUmFOVmhCYkJwd3dieTVzdG5GVnlZTFY2NGtJM3IxakZ6N2x6U3BFMXJzejRpSW9MSWlJai9XU2RXODhhTnlac3ZIejkxNzU2bzdVTkNRcWhRdWpSWnNtUmhhU0xuSXRtMlpRdkRoZzRsUjg2YzFHL1lrSXFWSzF1dFg3UmdBWG55NUxIcUlIOXcvejYzYnQ3a3k2KytzdXBVbkRwcEVtdlhyT0hqUEhrb1Vhb1VOV3JWc3VxY1ZmdDRzL1poNW52N05xZi8rSU9hdFd0YkxROEpDZUhFc1dNVUxWNmNYVHQyTUhQYU5KYXVYSm5nc0U3bThNOGNtaDAvZXBSNnRXdVRMbjE2Tm03ZGFobnlLeUFnZ0tkLy9tbFZDZUNaSW9WVkVEVnoyalR5RnloQTRTSkZyTTRSSGg3T05SOGY3dDI5aTkvejV3U0hoQkFSSG83QllMQU1uK2ZnNElDam95Tk5XN1N3RExkMi85NDlqaDA5eXJleGhtUXp1M0g5T21mUG5PSEo0OGNFQndjVEhoYUdNYzVRZkFERmloZTNWTWtZREFhbVQ1bENuazgrb1dqeDRyaTd1L1BzNlZQbXo1M0xqMTI3V3I0cisvZnRZK0c4ZVhUKzZTZXJBT1BNNmRNYzNMK2ZqbDI2V0ozamJkOWZnOEhBMGNPSEtWYWlCRWFqa1RvMWFuRG56aDA2ZGVsQ2srYk5yU3FjcGsrWnd1UUpFd2dORFNWRmloVFVhOUNBdmdNSEF0RlZRUjNidCtmQTc3OVRvVklsMm5mc1NONTgrVjU2Zm9qdXlCODNhaFJEaGcyekJGRC81ZWZ6M05temVmcm5uL3pZdFd1aUFxT1hlZmIwS1lQNjkrZXJJa1VzY3kwbDF1UUpFeml3ZnorcjFxNTk0K3RJakxDd01JSUNBNjNhaG9lSGgwM1E1dXZyUzNCUVVJS1ZpQkFkUkxxNnVTWDRiQVc0ZFBFaXRhcFY0MnBNeFZ4RVJBUUY4K1dqd0JkZk1ISHFWTHk4dkFnUER5ZGY3dHhFUlVWUnIwR0RlTDg3OHM5elNPd2tmeWd3RWhFUkVSRVJFZmxQMjdabEN4OW16V3J6NXZQTHZIanhnc2NQSC9KaHRtdzJieDYvak4vejU2VHk4cklaeWtuazN5YXB0US9mMjdlNWNmMjZKVlNKaUlqZ3hQSGpmRm1vMEN2L0hXTGZtOTdmQi9mdmt5NTkrZ1R2UjFSVWxOM2pCd1VHRWhBUXdIdnhERjhvLzZ3N3ZyNjBidDZjbVhQbjJnM0ovcjhMQ3d1ekJKQm12cjYrWk15WThhMEVlZkwyS0RBU0VSRVJFUkVSRVJFUkVSRko0bDRsTU5LclFDSWlJaUlpSWlJaUlpSWlJa21jQWlNUkVSRVJFUkVSRVJFUkVaRWtUb0dSaUlpSWlJaUlpSWlJaUloSUVxZkFTRVJFUkVSRVJFUkVSRVJFSklsVFlDUWlJaUlpSWlJaUlpSWlJcExFS1RBU0VSRVJFUkVSRVJFUkVSRko0aFFZaVlpSWlJaUlpSWlJaUlpSUpIRUtqRVJFUkVSRVJFUkVSRVJFUkpJNEJVWWlJaUlpSWlJaUlpSWlJaUpKbkFJakVSRVJFUkVSRVJFUkVSR1JKRTZCa1lpSWlJaUlpSWlJaUlpSVNCS253RWhFUkVSRVJFVGtOZHk2ZVpOblQ1LytyeS9Ed21BdzJGMys1TW1UZi9oS1h0ODFIeDlDUWtKZWExL2REMG1JeVdSNnJYWHl6L0c1ZXBWREJ3NFFGaGIyU3ZzOWV2aVEzL2Z1SlNBZ0lONXRidDY0d2U5Nzk4YmJMbVBidm5VclkwZU81TjdkdS9GdU0zL09IRTRjTy9iYTN4MlR5Y1RSSTBkZWExLzU3M3YwOENFK1Y2NFFHUm41djc0VUVSdk8vK3NMRUJFUkVSRVJFZmt2V3J4d0lmUG56R0gxK3ZVVS9QTExSTzkzODhhTk4rcWd6cHdsQ3k0dUxqYkxseTVheE9xVksrblJ1emNsU3BVQzRPR0RCNVF0VVlKQ2hRc3piZFlza2lWTDl0cm4vU2ZVcUZLRklsOS96ZHhGaTE1NVg5MlBsek1hamN5Yk13YzNWMWRjWEZ4d2RIeTE5NGdOUmlPaG9hRzBhdFBHc216bDh1WHdCcDlmdGVyVlNlN3BhYlBjOS9adEpvd2JSLzBHRGZpcVNCR2I5WDE2OXVUOTk5K25TYk5tZUtaSThkTHp6Sm8rblN0WHJ2QkRwMDdreUpuVHN0em42bFY2ZGV0R3E3WnRxVkt0V3FLdU9UR2hnejFPVGs0NE9EaTgxcjZKOFYrNnYvYk1uenVYRlV1WGN2cmlSZHpkM1JOOWpwTW5UdENwZlhzMmJkL09wM256WWpRYUNRc054YzNkSFdmbjZLN1BEZXZXTVduOGVLNzUrZ0xSZ1kzQllNQm9ORnFkeTJnME1tNzBhQ0lqSTJuVG9ZTmxlVlJVRkdGaFlYaDRlSERsOG1XR0RCeEk1YXBWK2J4Z1FaeWNuQko5cldhalI0eGcrcFFwTEYremhzSjJ2dC8yUEh6d0FIY1BqOWM2bjhsa0lpSThuQlFwVThiNzJhNWRzNGE5dTNjelpzSUUzTnpjQUFnSkNmbFgvWGZENy9senRtemVUS01tVGV5dXYzamhBcDZlbm1UNThNTUVqeE1RRU1Ed24zK21SKy9lcEU2ZEdqOC9QNTQvZTViZ1B1a3paQ0JseXBTVzMrL2Z1NGVycTZ2bE94YVhNYVk5ZlpBNXM4MjZpZVBIczJMcFVrNmNPVU82OU9udDdqOWg3Rmp5RnloQTZUSmxlUGIwS2Y3Ky9nbGVYNVlQUDdSN0xVYWprZUtGQzFPN1RoMjY5dXlaNERFUzYyMC9uK1hmUllHUmlJaUlpSWlJeUd1NGRmTW1hZEttNVl1Q0JWOXB2d3BseW1COHpRNW5nRDBIRHBBMVd6YWI1UWNQSE9DYWo0OWxuZEZvcEx1M042R2hvVlNyWHAzZ29DQ0NnNElBY0hSMEpHMjZkSzk5RGE4aU9DaklwcFBUWURBUUVSNk9xNXViVlFlWHE2c3I2VE5rZUszejZINjhuTUZnWU5pUUlXOThuTmlCd3VEKy9Ra05EWDN0WTFXcVd0WHU4bXMrUHF6LzlWZktsQzFyczg1Z01MQnB3d2JTcGsxTG0vYnRFM1dlWFR0MjhNZkprM1RxMHNWcWVZWjMzc0hYMTVkaFE0ZFN0bng1UzBkNWZDNWZ1a1NWOHVVVGRjNjRKa3laUW8xYXRWNXIzOFQ0TDl6ZmlJZ0lnZ0lEU1pFeXBVM1FhdjdzUGUwRVRFYWprZkN3TU53OVBHeUNNSE1udnF1ckt3QTNybDJqb3AzdkRVRE9MRm1zZnEvWG9BRWp4b3l4L0w1c3lSS3UrZmdBa0M5M2JwdjlqNTArelM4eG4vR0IvZnY1TW45K3k3cElnNEd3MEZDT25Ed1pid2hnVnI5aFErYk9tc1hBZnYzWXVtTkhva0tncjE4aENJL1BraFVyS0ZxOHVOMTF0Mi9kWXZQR2pVeVlNc1d5ckVXVEptVE9uSm44QlFyUXIxY3ZtMzBxVjYzS3RGbXpNQmdNekowMUN6YzNONXljblY4NXJEU1pUQmdOQnB5Y25lTU5nd0NHRFIzS21sV3JNSmxNTkc3YTFHYjk0Z1VMV0xsOE9mMEhEYUpGNjlieG5xdTd0emM3dG0vbnM4OCtvMTdEaHF4WnRlcWxiV2ZrMkxGOFY3Kys1ZmR2S2xYQ3o4L3ZwWC9icmZ2M2JaYVp2NnVwdkx4czFrVkZSVEY2eEFobVRKMUtnYzgvcDFDaFFzeWVPWk9aMDZZbGVKNVQ1OCtUT2swYW0rVjM3OXpoNFlNSHZQdmVlMWJMTDEyOGlMT3pjNExmdmV3NWN0aGQvcmFmei9Mdm9zQklSRVJFUkVSRUpCNVRKazBpT0NnSUR6dWRsS2YvK0FNdkx5K21UcHBrZDkvd3NEQ2VQMy9PTHlOSFdpMTNjM1dsWHJObURCZzgyT1pjbjM3NktTVktsYkxiMmJaeTJUSjZkZTl1NldpS0xTUTRtSVA3OTFQbnUrLzRJSE5tVENZVGZYcjA0TkRCZ3dCMDkvYTIydjY3K3ZVWk9YYnN5eitBdCtEVGp6NktkMTNjemt0SFIwZmNFcWdzMFAxNE0yNXVicHk2Y0FIM21NcUx1TlV1VDU4K3BWekprbnhacUJDejU4KzMyZC84eG54c0xpNHVaSGpuSFZhdlcvZEsxekp1ekJoV0xGMUs4dVRKN2E3M3VYb1ZEdzhQeWxXb1lMUHUrTEZqQkFVRzR0MjFhN3h2OThmMjhNRUQvamg1a3ErTEZTTmI5dXhXNjd5OHZQaWhVeWVHRGhyRXh2WHJxVnV2WG9MSE1sZG5USm8yalc5cTFBQWdhNlpNSEQ5OTJoSjIzcmgrblhJbFMxbzZpbjJ1WEtGaTJiS3ZWRFh6T3Y0TDkvZnE1Y3RVcjFJbHdYM2poanF4SFRsNWtvenZ2bXQ5alRGdDBOenhuVFY3ZG40L2ZCaDNEdytjWTZxNjVzeWF4YlRKa3psMS9qd1FVM0VUR1lsTHJPL1B4UXNYR0Raa0NNVkxsbVRzaEFtc1dyR0NNU05ITW52K2ZEN05sNC93OEhBV3pwdkhvUU1IR1B6TEx4UXVYSmpidDIvVFRRN2I4QUFBSUFCSlJFRlV0bVZMZnV6YWxYSVZLaEFhR21vM0JJZ3JjNVlzMUd2UWdPUEhqdkhnL24yN1ZTaHg3VGx3QUk5NEtveDZkTzNLa1VPSDJMNTd0OTAyWlNMNkdSZzNtSDc0NEFIKy92NjR1TGdRR0JnSVJMZTl4NDhlNGV6c3pMRWpSMmpUcnAwbEdObXdaUXZKUFQwNWYrNGMzcDA2VVNubVhrYUVoek42NUVqYzNOeHdkbkpLZEJXVW41OGZUazVPcEVpUkFvUFJpSmVYbDFWZ05HbjhlQjQvZXNUQW9VTnhkWFZsNEpBaG5EdDNqc0g5KzVNdFd6YWI4Q3NpWm9pM3ZQbnl4WHZPSVFNSHNtUDdkbHEzYTBlOWhnMkJ2OEpLZStGT1FFQUErVC8rMk9aWlAzN3k1T2pBeGRtWkpRc1hFaG9TUXV0WUFZblJZTEMwcDFOLy9NSGxTNWVvV2FzV3lUMDlMWjlQM05EMDdwMDc5T3phbFdOSGo5TFoyNXZPM3Q0NE9Ua2xlSDJ6Wjh4Z1dNem5ZOC9GQ3hjQUtCdm5XZHFxV1RPQ0FnTnRucUZHbzlFeXZLTzk4OEhiZlQ3THY0L3Vtb2lJaUlpSWlFZzhkdS9Zd2JWcjEzQ0owL2thSGg1T1NFZ0l4cWdvNXM2YWhiKy9QOG1TSjhjdFZvZU4rVzN6dUFHRnZZNjBRd2NPTUhia1NNcFZxR0RUY1pnMlhUcThZblZBT3RucGdObTg2Zi9ZdSt2b0tNN3Y4ZVB2WkpPTkVVS2doT0JPY1hjSUNjSGRQVUFDQklkQ2dlSmVVb0lVQ1E3Qmdyc1hLVmJjdFJRTExzVkRQS3UvUDdJNzNjbnVScEJQK2Y3NnZNN2hISFpzWjhkeXpuUG4zcnViK1BoNHVnWUVvTkZvR0RGMEtGczNiNlo3WUNBang0NlZ2blBWOHVWTSsrV1hMMWFXSmpXQ1o4N0V5Y2xKR2pqUzYvV0pKYVBpNDhtZEp3L3g4ZkU0T0RoSXh6ZTVnVVp4UGo2ZnU3dTcxWG16cGs4bkxqYVduMGFPdERqUVoyZG5aNWFCb3pBTURtZjI4Q0ErUGg2bFVtazF1MEN2MTZOV3E3RzN0OGZKeVVuYXBpbGppY0JMRnk1UXJFUUpYcGdNV0JwTEx1M2N0ZzFJekZaWkd4WW1XejlmL3Z4VXFWcFZObTNqK3ZYbzlYcWFObThPSkphbk04MTYwK3AwZFBEek05dWVScTJtUXFWS0ZDMVdUSnFXa0pBQXdNQytmUmxvVXJLc1lwa3lacjgzYi9ic3NzOHFsY3JpY2ZtU3Z2WHptenR2WHRadTJrU0dEQmxRS3BXeSszaEJTQWpidG16aDkrUEh6YmF0VnF0NTkrNGRHVXgrbjFhcnhkYldWdHBHVkZRVTI3WnNvVW16Wm1nMEd0NjlmWXU5dlQwMk5qYlN3UDM3OSs4VDE5Vm9pSStQcDFpSkVrQmlrSGRBbno2NHBFdkhqTm16eWV6aFFmdU9IWmsxWXdZN3QyL0h5OXViNEtBZ1ZBa0pqSnM0a1M3Ky9nQVVLbHlZTW1YTHNqWXNqSzdkdXNtZURUZHYzT0QyWDM5WkxROVl1RWdSeXBZdno5VXJWN2g2NVlyWmZLMUdnMWFubzFXYk5nQVdNeGtoTWFQanlxVkxOR3pTaER4NTgxcGN4cG8xcTFlek1qUVVlM3Q3NmRydTBMbzFHcTJXN05tejA2aEpFM3hyMTJhSDRaN0xreThmNmRPblovKytmZGpaMlZIVGtHSGk3T0xDZlVPNXY3VEltejA3dWZQazRmQWZmMWljLy92Qmc5eTRmcDNKdi93Q1FEcFhWNVlzWDA2ekJnMmtNb1RaYytTUWxqZG1iU1lOREVQaWNab3daZ3hydzhKbzFhWU5JOGVNa2VaSndjWWs5NnlwcEg4cnZHdldCQkx2NngvNjl1WE5temQwQ3d5a21wY1hrWkdSc3ZKMVJ3OGZadDZjT2RJenlKSTV2LzdLd25uemNFMmZubFZyMTFLOVJnMXBYbW9DTDZaL2kzUTZIUnFOQm50N2V5NWR2RWkrL1BuSmtpV0xiUG5URnk2WWJlUGQyN2NNNk5PSGl4Y3VNR3JzV0xQNVgrUDVMSHg3Uk1CSUVBUkJFQVJCRUFSQkVLell2bWVQeGVsKzdkdHo0OW8xVHB3N2g2dXJLeldxVktGSzFhcE0rL1hYRkxlWmRPQXdJaUtDNFVPSEFvbURZNzhmUENqTlU5alo4ZHVoUTdKQlNFc0RqeXREUXdFb1VLZ1FYVHAyNU5TSkV3Q0VMbDFLNk5LbFpzdFhNaG5jRGx1L1hqWXc5YVdabHZCSjZ2alJvM2hWcml5YnRtTFpNbFlzV3laOXJsQ3BFcHNNQTFEaWZIdzlwMCtkWXZQR2pkU3FVNGNpUll0KzBqYUtXQmlrdGNTWTVXRkovVnExWkkzZ2EzdDcvN1Blelp2WTJOaXdaOWN1QUlLRGdzeldiOWV4bzJ4QU1pRWhnVFdHbmxnMUROdWFFUnhzTVZOai85NjlzczhxdFpyUlk4ZktBa2FGaXhTUit1QWtkZUMzMzNEUG1KR0NCUXRhTEEzMUtiMW52cFJ2NWZ5bVQ1K2VZc1dMOCt6cDAxUi9yM0h3dTFTcFVySXNyUlBIajlPM1owOUdqUnNId0kzcjF4azNhaFFaTTJaa2JWZ1lwMCtkd3Q1UUhpMCtQaDZBTm9ZQmU0MGgrK1BTalJ1a1Q1OGVaeGNYZHUzYng3Tm56M0J4ZGthbFVwRXhVeVlPSFR0RzNuejUwR2cwckZpMmpDNysvZ1QwNkNIYnQ3NERCdkRtOVd1ei9UNTI1QWd6cDAxTDllKzB4TlhWVlFvWUFYejgrSkVvUS9hSDBlVkxsL2o0OFNOZVhsN0pIdGRzMmJPYlBhK0dqUmpCTUVPcHVYbHo1akJ6MmpTdTNyckZ2TGx6V1RSL1BxdldyUVBNcjkxVEowNVF1V3BWWEw5eWZ4cGoxb3pwZnVmT25ac1pzMmNUR0JEQWdENTkyTFI5dXhSUWVmL3VIVTVPVGhaTGZGNjlmSmtONjliUnVHbFRnbWZPWk5IOCtkU3RYNS84QlFwSWZld3NCU3Rqb3FOcFpxVjBKc0Q4dVhONS9mbzFrNEtDcU9ibHhlYU5HeGsvZWpSTFY2NmtXdlhxd0QrWlJOWXlLZ0c4dkwxNSt1UUpZeVpNSUVPR0REeDk4b1NmSjA3a2wyblRwS0JvY2dFdDArRHI3Yi8rb2xHUzdCL1RkWHYxN2N1STBhTmw4dzhkT01DbzRjTkpseTRkMi9mc29Wang0bWJmOGFXZno4SzNTUVNNQkVFUUJFRVFCRUVRQkNFTjFvYUZKWllrK3ZsbjZRM2lIajE3TW5uQ0JQeTZkS0ZrNmRMSnJtODY4S1ZTcWVqVG93ZlBuejJqVC8vKy9EUnlKQUEzcmwyalJkT205T25YajRLRkNzbldseGVaU2h5ay91dldMV25iZzRjT3BWcjE2a3o3NVJlbXo1cUZ0NDhQZXFCZXpacTA3OVNKYm9iQnpydDM3K0xYcmgxTy8ySkQ4ekxseXJIbndBRXB3NmhwdzRZMGFkcVV3TjY5QWVqWHF4ZHVibTdKYmtPY2o4LzM4ZU5IaGcwZWpGNnZsL3JIeE1YRkVSa1phZlpXZW5KR2pCNk5rN096MWNDSVRxY2pQaTR1MmQvbzRPaUlYOWV1c2hLQnhwSkxEZzRPTEpvL245allXTlp0M213MjhPaFRyWnBaaHN6Nk5XdDQ5L1p0NHJZTjgrNCtlcFRxMzVUVXRhdFhjWFIwUkdFb2RXWnErdFNwUEg3MGlNV2hvYkxlSDNxOUhwVktoYU9qbzhYTWg2L3RXenEvQUpjdVhLQzdoZjR6UnFhRDBLYldiOWxDNVNwVnBNLzM3OS9IeHNaR3lyeXBXS2tTTHVuU3NXL1BIcWI5K2lzT1NxV1VkYkZ3M2p6bS9Qb3JaeTVka3UydlNxVkNwVktoVkNwSjUrcEs0U0pGOEtsYWxjZFdnb0tyVjY1azljcVZadE83K1B2VHdjOVBOcTFydDI2MDY5QUJlNU9zck1VTEZyQWdKSVFUWjgrU1BvVm5tMWFqSVNGSlZ0cUNrQkNXTEZ4b2Nma2ZrL1RuU3VybW5UdTRtUFNIU2toSVFLdlJvSFJ3a0QwSGI5NjR3WnlaTTVrMFpRcmZmZmNkTWRIUnNqNXZzVEV4WERoL25uRldldjVzM3JpUm4zNzgwZXArL0huM0xzN0pCRTVNSmIzSGpHclhyVXU3amgxNTgrb1Y4WEZ4cERNRXJsNi9mazBXVDArTDY1U3ZXSkhRVmF1b1hxTUdmOTY0d1l6Z1lIWnMyOFp2di8rZXFqNTJscGI1NDlneEZvU0UwRDB3VU9xcFZNUEhCeWRuWndiMjdjdWUvZnZKbWkyYmRIeVQ2KzFVdGx3NXlwWXJCeVErTTBZT0c4YVowNmRwMTZHRHRJeWxnTmJtalJ2Titodmx5WnVYWGZ2MkVSVWRUYWUyYlJrMllnVDFHalRnMGNPSDlQRDNwM0NSSXJMbFR4dy9Uczl1M2FoVHJ4Nno1czZWWFNlbXZ2VHpXZmcyaVlDUklBaUNJQWlDSUFpQ0lLVFNiM3YzTW43TUdIeDhmY2xwMG1lalU1Y3ViTnU2bFQ0OWU3Sng2MVp5NU15WjRyWlVLaFZkTzNia3l1WEw5Qjg0a1BraEliaTV1ZEc0YVZONjllaEJqUm8xR0RSa1NMTGJpSTJOSldqeVpEdzhQSGh0ZU1POVhQbnlaTStlbldtLy9KSllZc3JSa1Z0Ly9rbEVSQVJlM3Q1U2p5Q2w0WTFuYXdOeVg4SzFxMWR4Y25RMEs5dG16QmhRcVZTVU1nbm9KTVRIa3lOblRtbXdYYWZUNFdwUzFpY3BjVDQrbjFhcnBYL3Yza1JFUk1nRzgzNzY4VWV1WEw3TW1nMGJVbDNtcXBkSmliWlBaWmRNRnM3TEZ5OVl0bmd4MVd2VXNQaVd1bGFybFpWdWlvNktZcDZWbmxaUlVWRzhlZjNhTElDemZjc1dybDI3UnNOR2phaVlKUHNOb0ZXelpva2xGcE1FalBSNlBSRVJFZGpaMlRIQ2tLRm1wTlBwVUt2VlZLMWUzV0x2b0svcFd6dS9rRGlnZnZ2QkE3T1NkSlBHajJmRnNtVm1mVk8wV2kwcWxjcXMzOHRmZi81SmlWS2xwQUNXblowZGg0NGVaZXZtelpTMWtCMEJVTmhDV2JmRm9hSFVyVjlmK3J4dTgyWnNGUXFVaG5KMlJtVkxsS0Nqbng5RFRVcElhclZhTkJxTnhmNHhycTZ1WmhrNHhuM05tREZqcW9NbXBveWwvbTQvZUFEQXd3Y1BhRkM3dHZUWjBqUmpzQ3hwZjdqbFM1Y3l6VkRxelZRVHc3RVlOWHc0b3d5LzFWaUNEK0Q0c1dOb05CcHExNm1UN0Q2dUNBdVRsZlEwbGh4ME5Nei9YT01uVGNMQkpOaWwwK2w0OGZ3NWxVeUNpa2w1MTZ4SlRIUTBBL3YxdzlISmlaQUZDMlFaYU5hQ2xZQzBqTkdrOGVNSlc3bVNmUG56VTcxR0RmYnUzazFVWkNTUmtaRVVLbFNJczJmTzBDY3drRTFwN1A4RjhPdTBhWnc2ZVpJZmZ2d1IzOXExdWZYbm53Q3lRTFJScGt5WnBOOXY1T3pzVElsU3BhUnNuMFpObTVJN2QyN3BaWWFpU2JJTWpWbXpMVnExc2hvc2dpLzdmQmErWGVJc0NZSWdDSUlnQ0lJZ0NFSUt0Rm90QzBKQ21EMXpKc1ZLbE1DblprMjZkZTVNMi9idENabzJEVHM3T3hhSGh0S21lWE9hTjI1TThJd1oxTEl5bUdha1ZDcHAxNkVEUFhyMW9sYWRPcmhuek1qa0NST1lQWE1tNWNxWFo4SFNwU21Xc1BwNTRrU2VQWDNLek5tekdUeHdvRFRkMkl0aThJQUJzdVU3dFcxcnRvMmtUZTYvcE5hR3dYV0ZRa0YwZERRNm5RNDNON2ZFUVZhdEZvMWF6WjJIRDRIRXQ5YTFXcTJzWVh4TVRBd3VGcklWeFBuNE1uUTZIU09HRHVYVWlSTXNYTHFVa2NPR1NmUDh1M2ZueU9IRHRHblJnckQxNjgzZVNQOWFrZ3VZL1hIc0dIcTluckVUSmhBZEZTVmxGUmhwMUdyWndQM1VLVk40OS9ZdGpaczJsUVpPSVRFNFdLMUNCVXFXTHMyYURSdGsyemg2NUFpN2QrNlVaYktZTXZacDBXcTF2SC8zVHByKzhNRUQyclZxUllOR2pSZzdZWUpzSGZlTUdmK1ZnZEp2N2Z3K2V2aVFoSVFFcThmaVkwUUVBT0gzNzF1Y3I5VnFTVWhJSUgrQkFqZzdPM1ArM0RrYU5Xa2lXeVpydG16NGQrdEdoMDZkc0ZjcVVaajBPRExibms2SEtpSEJiSUE4V3pKbHZ4d2NIUzJXRzB3dFk5QkIrWW1aRnNabmtESDRad3lpbVFZRGswNHpIdStreDcyRG54OU5talZMeklDeXNlSEZpeGNFQmdSUXJIaHhwczJjaVkyTkRSckRNVDkvOXF5MDN1NmRPeWxZcUJCWnMyVkxkaDl6NXNvbEMzQVluKzNKWmRta2hWT1N3TlBUSjAvUWFEVGtObmw1SUNtTlJzTVAvZnZ6K05FakZpNWRTcUhDaFltTmphVjd6NTdKQmtTTlFWOWpOaHJBbVZPbjBHZzAzTDF6aDRET25ZSEVZNXpGMDVOczJiTlRvR0JCcmwyOXl0Wk5tOUwwdTdaczJzUzh1WE1wWHFJRS9aTmtqZjM5OHFYWjhwR0dFb1VhQ3hsUVowK2ZKbWV1WE5JeHVYN3RHczR1TGhSSWtpbWJOSmhvelpkOFBndmZMaEV3RWdSQkVBUkJFQVJCRUlSa1hEaDNqc2tUSjNMajJqVjhhOWRtN3Z6NU9MdTQ4T3pwVTVZdFdZS2preE1UZi80WlQwOVBObS9mVG1CQUFEMzgvU2xUdGl4Tm1qV2plbzBhWm1YTWpKcTNhZ1hBbWRPbitmM2dRUlIyZHRqYjIzUDM3bDJXTDExS3k5YXQ4Y3lhMWVxKytYZnJocWVuSnlWS2xaSk56NVU3TjdjZlBPRFowNmVNR3pXSzA2ZE9zV1Q1Y21yNCtFakxuRDk3bG9xVks1dTl0ZjhsR1h1OTZQVjZLcFlwUTdueTVWbGswcC9JbExFWi9YY212U2Rpb3FQTnlsdUo4L0ZsYURRYWZob3loTzFidGpCeXpCanFOV2dnQ3lpVUsxK2VaU3RYRXVEblI0ZldyVm05YnAzWjc3SWtPQ2lJUmZQblc1dzNZTkFnZmpUNURtdjBlcjFzOE5QNDVuekh6cDFwMEtnUjRlSGh0RzNSZ2tXaG9iTEFqc3BrUVBKQmVEanIxcXloY2RPbVZLNWFWUll3VWlxVjFLcGJsOTA3ZHZEMnpSdSt5NXhabW5mcnp6OXhjbktpWnExYXllN2pzMmZQOExId0Z2M3VuVHZadlhPbmJOcU92WHRsbVhUL0M5L2krUTJhUEpsREJ3NmsrQjNKWlhrQTdOcTNqeno1OHVGVHN5YmVOV3VhelUvbjZzcmVQWHZNTXIyU01qMHZMMSs4NFAzNzl5aE55c2RaOGpFaXducEFTNk1oTGo2ZVlzV0xXdzJLUlg3OENFREJaSUlhQVBVYU5MRDRyTFEyWUo5Y2J4dHJNbVRJSUdXV1hMNTBpVDQ5ZWxDaFlrVm16NXRuOWh5NmZ2V3E5SDhmWDEvMjc5dkhqcTFicFdmbXQrRHFsU3NBRkM5Und1Sjh0VnJOa0I5KzRQQ2hRd0JVTW1RUTlnd0k0TlRKazZuNmpyRVRKdEF0TUJDQVVXUEg0dURnUU5aczJjamc3azdKd29WcDNMUXBzMEpDZ01SbjBJUHdjR3JYcmN1OE9YTlN0ZjJONjljejZxZWZBR2pZdUxIWmRWU2xmSG1yNjZvU0VzQWtTS1BYNnpsMjlDaStKcyt5YzJmUFVycDBhYzZmTzhlZk4yOUsxN3V4QjllSlAvNlEvaFpyMUdvOHNtU2hRWkwrVFYvaStTeDgyMFRBU0JBRVFSQUVRUkFFUVJBc2lJK1BwMDlnSU1lT0hNSEp5WWx4RXlmaTM3MjdOR0EzZXZ4NFhOS2xvN1ZKbG9objFxeHMzN09IRmFHaExKZzdsK0NnSUVxVktXTngrMy9kdXNXR2RlczRkdVFJVHg0L3BtcTFhb1N1WEVuSjBxVUptVDJia05tem1UNTFLb1VLRjZaNWl4Wmt0UEJXZTZIdnY2ZlE5OStiRFdEZXVIYU50V0ZoYk4rNmxVcFZxcEF6Vnk1V0xGdUdqNjh2OGZIeGpCMDVrcDNidHpOenpoeGF0bTc5QlkrYVpaY3ZYZUx0bXpkMDZOUUpTQ3dIWnN3Mk1ucHFhTlp1K25aL1RFd016b2FBa1RnZlg4NzdkKy9vMTZzWFo4K2NZY2p3NGZUczA4ZmljbFdxVm1YQjBxWDA3TmFOVHUzYUViWmhRNHFCRDBmRG0rcEplMjNVOXZhMmVNd3NXUmtheXNyUVVJdnpQTE5teGNIQkFiVmF6YXdaTTlpNGRhczBUNlZTU1ZrVitmTG5aK0Rnd1hUcTNKbURGb0lVelpvM1o4ZldyUnpjdjUrT2h1eUEySmdZSGo1NGdJK3ZiNHE5Tm95L00ybjV0S1R5WnM4dUxmdS84cTJlMzErbVRXUG1uRG1KSmYwTUErRjZ2WjVCL2Z1emE4Y09wczZZUWU0OGVWRFkybEtoVWlWcFBZMUdnMDZudzhiR2hvOFJFYVIzYzBPcFZETFpVRTd0N0prelZ2ZHoyKzdkVW04em84aklTRm8yYVlLVHlYbFp2M1l0U3hjdGtwVTRTOHJkM1oyamh3OXo5UEJoQUQ1OCtJQlNxY1RGeFNWeEVGMnJKVDR1anRNWExwRFp3OFBpTmw2OWVvVzd1enREVE1yYW1ZcU5qU1ZvMGlTcjJUdldtSjZQcDArZVNCa3ZLZEZvTkN4ZXNJRFpNMmVpMFdqWXQyY1ArL2Jza1MxejdhKy9aSi9idG0vUDdiLys0cWNoUXloVXVEQkZpeFZMMDc1K3JuTm56dUNlTVNPRnZ2OWVOdjM0c1dNQUZrdlNhVFFhT3JadHk4WHo1L0d1V1pQalI0OUs4MmJPbll1TmpZMVptVW1BaUlnSWZMMjhDSjQ1a3hvK1B0TGZJd0N2RkFLYitmTG5UM1hQTW8xR3c5U2ZmeVowNlZMS2xTOHZsYUJMNnMrN2QzbjgrREVONjlSaCs1NDlGREs4L1BEcTFTdGV2MzVOSnBNWExpNWZ1c1R6WjgrazdOb1A3OTl6OC9wMWhvOGF4WW5qeDFtK2RDbjI5dllvRkFvcDZMTnJ4dzcyNzkwTEpBWjRxbFN0YWhZdytoTFBaK0hiSmdKR2dpQUlnaUFJZ2lBSWdtQ0JvNk1qUTRjUEoxMjZkSXdZUFpyc09YS1lMZFAvaHgrNGR2V3FyRWVPblowZGdiMTYwY25QajF1M2JrbE5ySlBLa1RNbng0OGNvWHlGQ3N3S0NjSGV6bzdtalJ0VHc4ZUhUcDA3MDMvZ1FIWnMyOGJ1blR1cFVxMGFkNUlNMmxtekxpeU0wU05HNEprMUs5Tm56U0pmdm56MDhQZm53dm56ZE8vYWxiOXUzU0xpd3dkK25UT0hGbGFDRThZM2lMOVV0c3VtOWV2SmxUczNOWHg4VUtsVU5LaGRtNXErdnRLQUw4RDllL2V3c2JHUkJ0alVhalVhalVZcU95VE94NWM1SHlmLytJTmhnd2Z6NXUxYmZwazJqZmFHSUo0MXZyVnFNV1BXTEg0Y09KQXVIVHF3YnZObWlsbnBEd1AvbEp1eTFHdkRQcFZ2bDdkdTIxWldpbW5qK3ZVc25EZFArdXllTVNOdE8zUmdaV2dvRjgrZnAzekZpa0JpRHl6VDBrcko5WnlxNXVXRnE2c3JCMHdDUnRldlgwZW4wMUVqaFlGZytLZVhSMm95TzFJcVpmaGZPYittZzltUU9FZytZdWhRZHUzWXdlang0Mm5Yb1FOZE8zVWlPaXFLclNZWlllTkhqK1pCZURqekZpMlNaWU1sSnpVbEFFMTdxLzA0YkZpcXN0OU01YzJlbllhTkcwc1pKYWx4OTg0ZGlwY3NTU2NyQVoySER4NFFOR21TTE5NeU5TeWRqNVNjUG5XS1NlUEdjZWYyYlFET0d6SjBqQjQvZWtTYkZpMHNEdktQR2p1V002ZE9NWEhjT0ZsUXdOVFRKMDlrbjQwbEJ6L0hqZXZYQ1F3SUlJdW5KL3NPSFpMdW1haW9LQTdzMjBlQmdnVXRCbW5zN093b1g2RUMzMy8vUGRXOHZLU0FVVXgwTkJrTkpTT1RLN2ZtNnVyS2Q5OTlSNEpKSDZQNzkrNlo5ZVdKaW9vaS9QNTk5SG85YXJVYUR3OFBzK3Zla3ZpNE9NNmZQNDl2N2RxRUxGeEk1YkpsTFM3bjdPSkM0U0pGK0M1elptNWN2MDdwTW1YNCsrVkx1blhwUWtKQ0FqdjI3c1hERUt3OGJjaWFPbmIwS0pXclZtWDNybDNvOVhvYU5tNU1qcHc1R1RaaWhMVGQ4UHYzcWUzdHpmUmZmelVMRUNYMXBaN1B3cmRMQkl3RVFSQUVRUkFFUVJBRXdZcGl4WXN6ZXR3NE1ocWFTZ05jdkhBQmUzdDdTcFV1emJTZ0lNSldyZUxJaVJQU0crRjZ2WjR0bXphUk4yOWVhYURFRWxkWFY0NmRQaTE5L3ZqeEk2UEhqV05GYUdoaUdiV2VQUms5ZnJ4VS9pYTFBWXFPblR2ajdPSkN2UVlOMkx4eEkrMWF0YUo3WUNDWlBUd1lQMllNQVQxNnNHcjVjcXNEakZxdGx1YU5HbEc2VEJsWlFPZFRmZmp3Z1QyN2RqRnN4QWhzYkd4UUtwVTBhdEtFMENWTDZOeTFLNFVLRndiZzR2bnpGUHorZTZsSmZIUjBOSUNzSkowNEg1OTNQbjQvZUpEQWdBQyt5NXlaVld2WFVxMTY5VlN0MTd4bFMvNSsrWklad2NIY3UzTW4yWUNDYWVQMXBMUVdlbXhZNHBvK1Bibno1SkUrdTd1N215M1R4ZCtmbGFHaExGMjhtUElWSzZMVmFsR3IxYktza2VUWTI5dmo1ZTNON3djUEVoc2JpN096TTFjdlh3WVNnMGtwTVFaT2pHVVhyU21ZTzNleUE5SC94Zk1MaVNYZ0J2YnR5OFVMRndEbzBiTW5BTjE2OU1EZno0L2Y5dTZsUWFOR0xBZ0pZZDJhTlZTcVVvV1BIeittYXZBZC9qay9MWlAwT0VwSitQMzcyTnJhcGhoQU1JcU5qZVhaMDZkb05CclVhclhWY3BjQTkrN2U1Y1h6NTFLbXBTWEcwbUFlV2JLa2ViK05rZ1pxck5IcmRHZzBHZ0o3OTJicG9rVm1XVkhHM2ppV2dtOTJkbllFOU9qQjhDRkRlUDdzbWNVQXZyVXNKNTFPOTBsOWpHN2V1RUdYRGgwQUdEbDJyQ3pBT21mbVRHSmpZMlVacGtrTkdqSUVoVUloSzR2b1U3MDZiOSs4U2ZHNyt4cXVUNFZDd1gzRDhSMHpjaVRua21TM0hUNTBTQ3A1QnpCMStuVGFkZXlZNHZiVHVicXlhczBhM0RKa1NQSFkyTmpZVUt0MmJUYXVXMGVSb2tYcDI3TW5lcjJlU1ZPbVNNRWlnTDREQnVEbzVNVE00R0JPblRoQlFrSUMxV3ZVa0wxUThTbitGODluNGQ4bEFrYUNJQWlDSUFpQ0lBaUNrSXlRMmJQWnMyc1hPL2J1SlcrK2ZIUnMwNFpNMzMzSG1Zc1g2ZG1uRDZ0V3JHRGVuRGxNQ1E0R0VnZlpmcDArSFZ0YlcvWWRPaVFydTJiTmdkOSs0K2IxNjlScjJKQXVBUUhzM2IyYk1sYmVNRTZKVHFmRDNkMmREcTFiOHlBOG5KbHo1bEM0U0JHNmQrMEtRSjQ4ZWFoVnB3Ni8vUHd6Nnpadk5oc1VWU2dVbENsYmxqV3JWOU9vYVZOWkQ0SlBNVy9PSEZ6U3BaTUd6ZlI2UFkwYU4yYlo0c1g4UEdrU3E5ZXRRNlZTOGNleFk3UnEwMFphTHpZbUJrQldBZ2pFK2ZpYzgxRzdibDFHalJ0SGk1WXRVNTJwWWRTN1h6K3FWcXRHeVJSS2xtbTFXZ0NMZlY0U0VoTFM5SjNKeVpzdkg3NjFha2w5U09MajRvREV3Y3pVOHZIMVpkK2VQWnc5Y3diZldyVzRjTzRjSGg0ZUZDaFlNTlhiU0trWFRVcithK2RYcDlPeGNkMDZwazZaZ2s2dnAxcjE2ckwrTWQ0MWExTE55NHV4bzBaeDl2UnBWcTljU1FjL1B5WUhCYVdZcVdYSjVSczNjRTlTS3UvRCsvZVV0ZExucG51WExqeDcvaHlsdlgycUFrYUhEeDNpK05HamFMUmEwcnU2Y3ZubVRhdkxybDZ4QW9ENkRSdGFYZWJ0MjdjQVpFMm1WNW9sS2ZWOXNxU2FseGVIamgxai83NTlnUFZzT1d2SDNWanE3KysvLzVZRmpQUjZQWkJZSnM4MEVENXAvSGhXTEZ1R1NxVktjNW5HaXhjdTBMMUxGOUs1dXJJaUxFeFdqdTdVeVpPc05CemJsYUdoMUd2UWdEeDU4NXB0dzFLbTFQYmR1N0ZYS3JHeHNlSCt2WHNVS1ZKRU50KzBKRjFOUXdsUm83a0xGcERPeFFVSFIwY1VDZ1Y1czJlbmVjdVd6QW9KUWF2VkVoMGRqY0lRL0RIMi9ORnF0VmFQWjlMck5EbHRPM1JnNC9yMXRHdlpraXBWcXpKbi9ueXpZS3BDb1NDd1Z5KzhhdFNnaDc4L3o1ODlvNTBoNFBhMWZZbm5zL0R2U1hzNFZ4QUVRUkFFUVJBRVFSRCtRMDZlT0lGYmhnelNBSlNEbzZNMDJQVmQ1c3owN04yYkdqNCswdkp1Ym02RUxGakFxMWV2R0o1TVNTeFQxNjlkWS9teVpUU3BYNTlhTldwdy8rNWRhZEF0cmJaczJvUy9ueCtaUFR3NGVQUW9hcldhcGcwYmtpOS9ma3FVS3NXZDI3Y1pQbW9VRnk5Y0lEZ295T0kyZXZmcmgwS2hZTlJQUDZGV3F6OXBQd0IyYk4zS2ltWExjSEZ4b1hlUEh0VHg4YUZJL3Z3MGE5UUluVTdIaWVQSE9YZm1ESnMzYmlRaUlvSldKbStIeDFnSkdJbno4ZW5uQXlDd1Y2ODBCeE9NVWdvbUFOS0FhbTF2YjlrL1FHcW0vcVVzVzdWS3l2aUtpb29Da0RMVVVxTlM1Y29vRkFxZVBYbUNScVBoL1BuelZFMWxWbzdSNzhlUEovc3ZOZjRyNS9meXBVczBxRjJiVWNPSGt6ZGZQbmIvOWh1VnExYVZMZlBoL1hzR0RocUVWcU5oOWNxVmRBOE1KQ2c0K0pPQ1JRQmxTNVFnYi9ic3NuL1dna1VBaDArYzRQN2p4NXkvY29XbUxWcXdhdTFhL3J4M3orSS9nQ2JObW5IN3dRUHVQMzdNaFd2WHJHNzM5bDkvc1g3dFdyeTh2Wk1OU0JvempEelRHREI2K1B5NTlDKzExeDBnQzRvbHZYWlhoSVVCbUQzN3RtN2VUTkNrU1V3WU13WUhCd2V6MzJOalk0T25weWQyU1Vvczl1elRoNzBIRDZhcDlLTHh1enUzYjQ5SGxpeHMyNzFiRml5NmVPRUNmWHIwSUdQR2pJd2FONDYzYjkvU29YVnJIcWVRK1dlVUkyZE9zbVRKd3Z5NWMra2JHSWhLcmNZOVkwYnBYNFlNR1lERTUwcG1Edzl5NXNvbHJldmg0WUd6aTR2RmExT2hVT0RtNWtZNncvUEllTitZbHJUN0hHWExsYU51L2ZyWTJka1JQSE5taXBsMzc5Kzl3OVhWbFYrblQyZWQ0YngrYlovN2ZCYitQU0xEU0JBRVFSQUVRUkFFUVJDc3VIaitQRThlUCtiSFljT2tnVFY3T3p0WnlSalQ1dVZydzhMNCsrVkx1dmo3MDhYZm54WExsckV1TEV6cWtRTC92S0Z2YXRpSUVRd1lOSWpEaHc2eGFjTUc1b2VFRUJNYnk3aUpFODJXMVZrSVhKZ082TFZ0MzU3U1pjcGdiMi9QbUpFak9YcjRNSDBIREdEdzBLRUVkTzVNWEh3OCtRc1VZT3lFQ1l3Zk00WW5qeDh6YmVaTWFXQUxJRnYyN0RSdDNweHRXN1lRdW1RSnZmdjFTK09SUzJTdlZLTFg2OUhyOWFSTGw0NkdqUnVUdjBBQjhoY29nRUtob0UyTEZseTVmSmtsQ3hkU3ZVWU5paFF0S3EwYkd4c0x5RXZTaWZQeGVlY2pKWjhhRkRNMWF1eFlSbzBkKzFuNzhERWlRcGJCOHU3ZE80djdaenJZYmN6TVNPa045b1FTVHkwd0FBQWdBRWxFUVZTRUJCUUtCWFoyZHVUS25adnpWNjZRTVZNbUxsNjRRSFJVbEN6RFI2L1hrNUNRa0d3MnhLZGtkaVQxWHptL2hZc1V3VDFqUnNaTW1JQi90MjZ5Z1haajZjaGZKayttUzBBQVM1WXZ4OS9QajkwN2Q1Sy9RQUdhTkdzbXV5ZFNhOXZ1M1ZJbWpPbDMxVEVKS3BzeTdwTmFvK0hNeVpNYzJMZVBQUWNPa08wemVsVkZSVVV4c0c5ZkZBb0ZZOGFQVDNZYno1ODlBOUtlWWZRNWpOZUZ0YktZT3AxT2R1MDhldkNBcFlzWGt5OS9mb0ttVFRQTDJtelFxSkhGUGppZW5wNTRlbnFtZXI4MEdvMFUrQ2xRc0NDcjE2MlRzbkQwZWoxcnc4S1lQSDQ4R1RKa1lOM216ZVF2VUlCY3VYTFJyM2R2T3JWdHk1WWRPeXdHM2l6ZEI5MTY5R0R6aGcyTUhEcVU1YVlCbFZSa21TWGQ5dDkvLzgzamh3OTUrT0FCRHg0OG9HNzkrb3dZUFpvUm8wZW5manZKekR0NjVBaGFqWWFKVTZiUXRFRUQycmR1emFKbHl5eVdrbnowOENFQm5UdVROMTgrMW16Y3lMREJneGs5WWdRZlAzNmtULy8rYWZwdHh0LzNOWi9Qd3JkQkJJd0VRUkFFUVJBRVFSQUV3WXFGOCthaFZDcGxQU2NjSEJ5SWpJd2tLaW9LSnljbmFYcFVWQlRyd3NLNC9kZGZ0RzdYanNGRGgvTDQ0VU5xMXFvbDI2YWxBUmVqd2tXS01HN2lSSjQrZVlKYmhneXlaZDRZK2l6b0xmUVFNWmE3MGVsMFBIM3loRituVCtmM2d3ZkprVE1uYXpkdG9uS1ZLdWoxZXNMdjM2ZWc0VzN3TGdFQlJFVkY4VjNtekJZSFlydjM3TW0yTFZ1WUh4SkN1NDRkTGZZcFNFbjloZzA1ZGY2ODFjSFdQMDZmSmpBZ2dQajRlQ1lueWE2NWVlTUdnR3l3VjV5UHp6c2ZLZEZxdFJZRGFDbXQ4eW1zdldtdjFtall0bVVMMjdac01mK3VaSHJrWERMMHdzbG9vYXlUY1QyOVhzL1FRWVBZczJ1WDFlMk1HRGFNRWNPR3lhWTlmUDQ4Y2QvVWF0UnFOVXFsVXBwMy9zb1ZxOXNDcUZpbVRPSSthTFdvVkNvVUNvVnNmYVAvd3ZsMWRuWm1RNUx6cWxLcEFHaldxQkUzcmwyamFMRmlsQzFYamdxVktyRjExeTZHL1BBRG80WVBaK3pvMFJRdFdwUkMzMy9QZ0VHRFpEMVVOSWFzTE5NQmEyT3ZwVHg1OHBpVitqS1d1MHlPdTdzN2kwSkRhVnkvUHNGQlFjeVpQMTgyLzRNaG04b21oWDR6c1RFeDlBd0k0TjdkdTB5Zk5VdVdIV1BjVDUxT1IyeHNMSmN2WG1UenhvMWsrdTQ3WE5LbHM3Zzk0KzlLV2o3T1VqbTVwTk9zOVE0eW5tTnJKZW0wV2kwNmsrdkF6OStmQm8wYlU3UllNWXZMcDlZTlEwYVdwUjVKQUE4ZlBDQW1PcHJpSlVxd1p1TkdLVEIxOGZ4NXBnY0hjLzdzV1VxVUtzV1M1Y3VsUUZTOUJnMEluakdEb1lNRzBiVlRKN2JzM0dtVzFXSjhQbXRNbmllNTgrU2haNTgrbkR0emhwam9hR3hzYkhqMzdoM0hqeDJ6dUk4dlg3eGd5NlpOUkVSRThPYjFhMTYrZUFIQXp1M2IyYmw5dTdSY2xpeFphTmFpaGRsdmk0dUxTN2Jrb1U2cmxmVUxNL2IwNjk2MUswZCsvNTBlUFh0U3UyNWRWcTVaZzEvNzlqUnYxSWdPblRyUkpTQkF5dmc2ZmVvVUEvcjBJVU9HREt4YXV4WjNkM2NXTEZsQ3AzYnRPSFA2TkQxNjlaS3l2WXgvejFMcW4vUTFucy9DdDBjRWpBUkJFQVJCRUFSQkVBVEJndmo0ZUhMbXprMzduRGxsSlo3eTVzdkhtZE9uS1ZtNHNNWDFXclJ1VFc1RFg1UFExYXZONW11U0dYQkpEVXNscStJTS9RRTBHZzI1OCtRaFU2Wk1EQnN4QXYvdTNZbUtqR1RONnRVY1BuU0k1OCtleVFJbS9RWU90UG85UllzVnc2OUxGN3hyMXZ6a3dXdUZRbUUxV0JRVEhVMy8zcjI1ZFBFaU0rZk1rVXJNRGV6YmwxdC8vc21EOEhBOFBEd29iaWdmSmM3SDU1K1BsS2pWYW1rQVA3VmlZbUxTVkFKdCt0U3BuUGpqRDI3ZHZHbHhVRnlWa0VCQWp4NnliSzZsaXhZUk5Ia3lDUWtKMGpvNm5ZNnBVNmJ3N3UxYlhqeC96b1h6NXlsZnNhTEYzaVhHM2pvYXJaYm1MVnRTdmtJRkZIWjJLZmFvMGVsMHNyNDhlM2Z0WW5DU2MyUU1DQ1hITkF0cDdJUUpVcGttVS8rVjg1dlVoWFBuZ01UTW11bXpadEdxVFJ2cHZCUXVVb1RkKy9mejI5NjlyRjI5bW5Obnp4SWZIMCt1SkgyanBQTnJNbUJ0cmJUZjY5ZXY2V3M0L3RZQ0ZVYUZpeFJoMllvVlZETEpPdHU4Y1NPcmxpL24xYXRYUUdKQXlwbzd0Mjh6c0Y4Lzd0Nit6Y1NmZjZhMVNjbE5vd2ZoNGRTdFdWTUtkdG5ZMkNTYmhXVDhYV2twTzdjMkxJd1Z5NWFoVnFzdDl2RXhIcitrMjN6NjVBa0JuVHVqU2toQWJYSnNzMlRKUXBZc1dWTDkvYWIwZWozMWZIMTVFQjR1QmFwS1dTbUZXTEJRSWNJMmJLQkF3WUs0dWJseDZ1UkpncWRNNGNiMTYxSi9uaUhEaDV2OXBsWnQydkFnUEp3RklTSHMyckdEVGlZWnBmQlBrRExwTmRLN1h6OEdEaDZNcmEwdHAwNmN3Szk5ZXlDeGpGcnBKUGU1czRzTHMyYk1RSy9YUzJYNW1yZHNTZjRDQmNpWFB6OTU4K1VqZDU0OHNwS3FVVkZSTEZ1OG1Pam9hUGJ0M3Axc3p5SmpjTnJvMHNXTEFEeDcrcFFseTVkVHUyNWRJUEc1c2Z1MzN4ZzhjQ0JocTFaeCsvWnQxbXpZd0lhMWE1azRiaHhGaWhabDVabzEwajJzVkNwWnRuSWxUazVPMk52YnMycjVjclp0M2NwOVE0bkZ2UG55V2QwbitEclBaK0hiSXdKR2dpQUlnaUFJZ2lBSWdtQ0JvNk1qRXlaUE5wdStkTVVLL2poK25NaVBIODNtcFhkem8xYWRPc2x1VjZWV213MjRwTWJHZGVzWU1XeVl4WUZRTzRXQ0dqNCthRFFhbEVvbFU0S0RwWG4ybVRLeGVzVUtQbno0UUZCd01OVzh2Rkw5blpOLytTVk4rNWdXRVJFUkFBVDI3azNMMXEybDZSVXJWK2J4NDhjRTlPaUJYNWN1MG1DZ09COWY5M3dBVks1YTFTd0RJam14c2JGNFpzMmFwakpUeFV1VVlOZU9IWGg1ZTlPK1kwZXorV01tVEtDb1NXbENnRVpObWxDMFdERlo1cFd0clMxdWJtNGNQblNJSWtXTEVqUnRHczFhdExBWUJJcU9qa2FwVkpJUUg1L2k5WkNjQm8wYjQxdW5EZzRPRG1udXFXUE1NRXF1Zjh0LzRmd21OV2pJRUpZdlc4YlU2ZE10RHFEYjJ0clNxRWtUR2pWcHdvZjM3M245K3JYWk9ZNk5qY1hkM1YxMkwxckxZUFB3OENBMk5wWjJIVHZLK3RGWTQrUHJLL3RjdVVvVlZxOVlnWmUzTjVXclZLRkZxMVpXMTgzaTZVbWVQSG5vM2FjUExVeWVjYVlLRkN4SWkxYXRjSEIwcEVqUm90VHc5cFpsVHlWVnRGZ3hPdnI1V1MwZlowa05iMjhTNHVPdGxpU3NVTEVpcytiT05kdG0xbXpaV0xsbURZNU9UbExReE80VGUwa1oyZGpZMEt4RkM0NzgvanQ1OCtXamZJVUtWbzhOUUxueTVhWC9seXBWaXNqSVNHcjQrREIwK0hCS2xDeHBkYjBmaHcyalhJVUsrQ2JKS0lYRVl4N1lxNWNzSXhXUWxaNnNYTFVxN1RwMnBHVEprdFJyME1Dc1I1Q2JteHUvenBsRDRhSkZLVmlvVUtxZUI2NnVyaHcrZElnL2I5N0V6YzJOZmdNR1dGeE9yOWRUdUdoUldUYk84SkVqdVhUeEl0MTc5alFMZEdiUGtZT05XN2V5YmNzV3FubDVvVlFxYWRHNnRWUysxZG5GeFd6ZmpVcVZLY08wcVZNcFU3WXNIVHAxU3ZINThEV2V6OEszeDBiL0pRcVlDb0lnQ0lJZ0NJSWdDSUtRS3IvdDNVdWV2SGxsL1hwUzQrUEhqN3g2K1pJOCtmSlpMR21WbkEvdjMrT1dJVU9LNVdiKzF6UWFEYmEydHYvcWZvbnpJUWlDOEg5RGJFeU1XUURrLzVJL2I5N0V6czZPZ29VS2ZUUFBmNzFlTHdJNS93RTJhVGpKSW1Ba0NJSWdDSUlnQ0lJZ0NJSWdDSUlnQ0lMdy82RzBCSXkralZDbUlBaUNJQWlDSUFpQ0lBaUNJQWlDSUFpQzhLOFJQWXdFUVJBRVFSQUVRUkNFYjhLN3QyOVpNRzhldng4OHlOTW5UNnoyVy9nY1AvejRJNE9HRFBuaTJ4VUVRUkFFUVJDRS8rdEV3RWdRQkVFUUJFRVFCRUg0MSszZnQ0OVJ3NGVqVXFrb1hhWU1kZXJXbFRWUS9sSXFWNjM2eGJjcENJSWdDSUlnQ1A4L0VBRWpRUkFFUVJBRVFSQUU0VisxZjk4KytnUUcwckJ4WXlZSEJaRXhVNlovZTVjRVFSQUVRUkFFNFQvSFJ2ODFjdndGUVJBRVFSQUVRUkFFSVJYZXZYMUxYVjlmS2xlcHd2ekZpLy90M1JFRVFSQUVRUkNFLzYvWTJOallwSFpaMjYrNUk0SWdDSUlnQ0lJZ0NJS1FuQVh6NXBHUWtNRGtvS0IvZTFjRVFSQUVRUkFFNFQ5TkJJd0VRUkFFUVJBRVFSQ0VmODN2Qnc5U3Vrd1pVWVpPRUFSQkVBUkJFUDVsSW1Ba0NJSWdDSUlnQ0lJZy9HdWVQbmxDNGNLRi8rM2RFQVJCRUFSQkVJVC9QQkV3RWdSQkVBUkJFQVJCRVA0MWVyMmVkSzZ1Ly9adUNJSWdDSUlnQ01KL25nZ1lDWUlnQ0lJZ0NJSWdDSUlnQ0lJZ0NJSWcvTWVKZ0pFZ0NJSWdDSUlnQ0lJZ0NJSWdDSUlnQ01KL25BZ1lDWUlnQ0lJZ0NJSWdDTUpYb05Gby91MWQrT0swV3UwMy83cytmdno0UmJaejRkdzVuajU1OGtXMmxScmYrbkZOcmJkdjN2eFBqMXRxblQxemh1Q2dJUDcrKzIrTDh5OWV1TUNNNEdDdVg3MzZQOTR6dVZNblQvTG56WnRtMCsvY3ZzMnBFeWRRcTlYL3dsNVo5dmJORzZLam9yNzY5MnpkdkpsVEowNTg5ZS81SE9MKy9kOTYvZnIxVi8rT2UzZnZFaHNibStKeWY3OTh5Y1h6NTRtTmliRTRYNlBSY1BIOGVWNDhmLzZsZHpGTlZDcVYxWG12WDc5TzAvNzlYM21lQ3A5R0JJd0VRUkFFUVJBRVFSQUU0VE5vTkJxZVBYM0txWk1uV2IxaUJTT0dEcVcydHpjRCt2UkpjZDB4STBadzRMZmYwT3YxMHJhQ0prMWkvdHk1WDN1M1AwbWp1blVwbUR1M3hVRzA1QWF5SDRTSEUzNy9mcHIvNlhTNk5PM2Ywa1dMcUZLdW5OVkJyTFFZTVd3WWRYeDhlUC91M1dkdnk5Uy9mYjFjT0hlT3dRTUdrSkNRSUpzZUZ4ZjNSYzdEOUtsVHFlUGp3LzE3OTFLOWppV1BIejFpOE1DQm5EdHp4dUw4VWNPSHN5QWtKTlVCaXh2WHI3Tm8vbnpVVmdaTkw1dzd4L3k1YzRtUGowOXhXNXMyYktDZXJ5OXYzN3dCNE83dDI5eis2eS91Mzd1WDdQVjg5L1p0L3JwMUs5bHQ5K2phbGJtelpwbE5EMTJ5QkwvMjdhM3V2OUduM211ZmNxNmIxSzlQblpvMVU3MzhweG94ZENncmx5Ly82dCtUR3VMKy9UUmFyWloyclZxeFpPSENORC9YTGFuajdVMXRiKzlrZ3lDZnExbkRoZ3pvM1R2RjVmYnUyVU9iRmkySWlvNldUWStJaU9Ed29VT28xV3JhdEdqQjNqMTdpSXlNNUs5YnQ5SjhidTdmdTBmVEJnM1l2bVhMSi8yV0c5ZXUwYUIyYlZaWnVZOTJidCtPVitYS1RCby9QblhiKzRMUFUrSGJZL2R2NzRBZ0NJSWdDSUlnQ0lJZ2ZNdVdMbHJFaHc4ZmlJdUxJeVk2bXNqSVNDSWlJdmp3L2ozdjNyM2p3L3Yzc2tFZlcxdGIwcVZMUjN4OFBPSDM3NU8vUUFHTDI3MTQvanhydzhKNC92dzVOV3ZWUXFsVVltTmp3NnRYcjFpNmVERjU4K1dqWWVQRy82dWZLYk5oN1ZwdVhML09sT0JnMlhRbkp5Y0FIQjBkWmRPZlBubEMrOWF0R1QxdW5NVjlydXZyaS9ZVDNzQy9jZnMyNlZ4ZFU3MTg1YXBWaVl1TFk4V3laWXdjTXliTjMyZjA0dmx6SG9TSDA3eGxTekpteXBTbWRiLzE2K1h4NDhmczJyR0R0Mi9mRXJwcUZVcWxFb0FybHkvVHFXMWJpK3ZjdW45Zk92Zkp1WEw1TWxzMmJhSjN2MzY0dWJueHhrb1dnSXVMQzg0dUxzbHU2OTdkdSt6WXVoWGZXclhNNW1rMEduYnYzRW1tVEpub21ZcUJlZ0NsdlQwQTZkS2xzemovN3QyN1pNeVVpZklWSzZhNHJkaVlHTzdldVNQOWhxR0RCM1BqK3ZWVTdVZjJIRGs0ZWU0Y2tEakliMjl2ajUzZFA4TnpEZzRPWnZjWGdKT3pNd0NPSnVkQnE5V1NFQjh2TzVhZmVxOFozYnh6Qnhjcnh5Z3BCd2NIOHVUTGwrcHR2Mzc5bXFqSVNMUHBydW5UNCtIaFlYVTlwWU9EZEoxK2JlTCsvVEwzYjFLelo4emcvTm16dkg3MWltNkJnZGphZm5vT1EzUlVGSkdSa2RTcFZ5L04xMFZNZERTT1RrNG9GQXBwbWthalFaV1FnTkxCUVhZdktwVktNaWR6WFJvNU9EZ0E4TjEzM3dHSmZ3L2J0bXpKbXpkdmNFMlhqbzNidGdHSmZ6K3ZYTHFFdjUrZnRPNWY0ZUd5Ky8zeDQ4ZkV4OFhKOWdQZ3laTW4zTGgrblljUEh4SisvNzVzbmxhckpTRWhnZndGQ3VCc2VFNGs1ZUhwU1VSRUJFR1RKMU81YWxXK0wxeFlOdi9zNmRQb2REcnFOMmlRNHUrRkwvczhGYjQ5SW1Ba0NJSWdDSUlnQ0lJZ0NNbUlpSWhnNGJ4NXBITjFKWFBtekhoa3lVTG16SmtwV3F3WWRnb0ZoWXNXeGNQREF3OFBENzdMbkprTTd1NGNPM0tFQ3BVcTRXb2wyQkVmSDgrbzRjTnhjSEJnd0tCQnNoSkF2ZnIySlRJeWtnenU3cktCSWVQZ2NLSENoYVVCcXE5QnBWS3hOaXlNbXpkdVVMaG9VVHAzN1NyTk13NWltUTcyNlhRNmhnOFp3b3ZuejNueStMSEZiU3J0N1dudjc4KzRpUk5sMDhzV0w0NTN6WnJNQ2dtUlRaODBmandybGkxRG1jYmZXYUprU1VxVUxNbUo0OGRUSFRENjY5WXRuQXdEaURZMk5nRHNNQXp3VmFoWWtXZFBuMXBjVDZmVG9WYXJjWFIwSkh1T0hOTDBiLzE2YWQyMkxWcXRsaEZEaHpLd2IxOFdMRm1DcmEydDlLYjQ5ajE3S0YybURQRFBlVWpOOVJZVEhjM2cvdjNSNlhRc0NBbGhRWkp6YW1Salk4UDJQWHNvVmJwMHN0dTdlK2NPVGs1TzFLNWIxMnplK1hQbmlJNktZdkNRSVdZRHE5YllHZ2FJN1F3RG5TQXZzWGpyNWswcVY2bGlsaWxuWjJjbkcxd0dVQmkrMDNoY051L1lnYjI5UGZsejVtVDMvdjNrU3hKRTJiaCtQWlBHanlmODZWTlpSc1FQL2ZweDZNQUJzMzNkdFdNSHUzYnNzUGc3OHVmTUtmdnM3dTdPWlpNU2RnNE9EclN6Y0srOWZ2MmFGY3VXMGI1VEozTG56bTIyM1hsejVqQnoyalFjTEFTcnJMRlZLRWlmUG4ycWx3K2VNb1Z0RmpJa1dyZHR5M1FMV1ZWR0NsdGJzM1B3dFlqNzk4dmN2NloyYnQvTy9KQVFtclZvd2JFalJ4ZzlmRGpCTTJlbWV2Mm9xQ2hpVExKMzd0MjlDMERKMHFYNSsrVkxxK3Q1Wk1saUZwZ3EvdjMzVnBkZnMyRUQxYnk4cE0rMnRyYXB1aCtNZnplTTE2aENvZUR2bHk4SlhiVUszOXExWmN0VjgvTGk5b01IYk42NGtiRWpSNW9GaDBObXplTEEvdjNZbWZ3OWdzVHJBUkl6RGRlc1dpVmJSNnZWRWg4Zno1YWRPeWxSc3FURmZjeVNKUXZqSms1a1VQLytqUHJwSjdidTJpWE5pNHFLNHVRZmYxQ21iRmtxVnE2YzR1K0ZML3M4RmI0OUltQWtDSUlnQ0lJZ0NJSWdDTWtZT0hnd2JkdTM1K21USjFTdlVVT2EzclZUSnlJaUloZzFicHhzK2VmUG50R3ZWeTl5NWM3TnZrT0hMQTZPakIwNVVocjBhdFcwcWNYdlBYYmtpT1hwcDA2Uk8wK2VUL3cxS1ZNcWxTeGRzWUltRFJvd2VmeDR5cFV2VDlGaXhhd3VQM3ZtVE02Y1BrM3pWcTNvM2ErZnhXVlNPNmlmVkhJRFMrdkN3dEJibUY2elZpMHllM2l3Tml6TTRucHQycldUdlpYZXNFNGRxOTh4ZXNTSUZQZXhlY3VXc29EWC80WHJwVjJIRGp4NzhvVHc4SERpNCtOeGRuYm01WXNYUUdJQUlxbVVzZ0hVYWpXOWV2VGc4ZVBIK05hdXplTFFVTE56ZnVQYU5kcTJiRWtIUDc5a0I1c2ZoSWVqMSt1NWRPRUN4VXFVa1BYVnlKMG5EM1oyZHV3MEJQU013VTFUK2ZMbnAwclZxdEo4blU0blpYT0FJWnRBcFVLcjFiSXlOSlJwdi93aXJYdjN6aDMyN2RrajI5N3dVYU9rNjlwWVRzNVlpaTc4L24yaW9xSW9VYktrZEl5YTFLOXY5YmZaMnRyS0JvaC9tVGFOb09CZzJUbjNxVmFOYWw1ZVRKazZWYmJ1ak9CZzFxMVp3OFZyMTZUdk1tWVdtTEl6MmRialI0OFNNNWpzN1huKzdCbUw1cytuWXVYS09KdGttNmpWYWxrV1hkTHJyMER1M01sbUxEMTg4SURkTzNkYW5YL3EvSG15WmMrZXVHK0dhK0toeVRuTm16MDdkdmIySkNRa29GR3JzYk8zUjZGUVlHdHJLLzFPNDJkakVNWFJ5ZW16TWxTU0krN2Z6N3QvazlxN2V6ZERCdzJpUTZkTy9EeDFLdWZPbnNXL1V5ZHNGUXArL3VXWFZBVVBRbWJQWnVtaVJXYlR4NDhlemZqUm82MnVaeWxETlhqbVRKeWNuS1RmcDlmcnBZQkw3ang1aUkrUHg4SEJ3U3dJWk1uSlAvN0FWcUhnWVhnNEFLZFBuY0xaMlJsUFQwOEFJajkrNU0zcjE3SXNKYTFXUytUSGo3SUFtS2taczJjenc4TDA4UHYzcWUzdHphaHg0K2pVdWJQVmZVcnEwSUVES0pWS0ZBb0ZtVEpsSWt1V0xKUXRWMDdXRSt6c21UT29WQ3BLbHkzTHFSTW4wR2cwcU5WcXZpOWNtSnk1Y2tuTGZlbm5xZkR0RWdFalFSQUVRUkFFUVJBRVFVaUd2YjA5dmJwMzUrbVRKK3c5ZUpBOGVmTUNVTjNMaTZESmt6bDY1QWcxZlgybDVjZVBHVU5DUWdLang0MnpPTmkwZk9sU3RtemFCTUNhalJ2TjN2YjNxbHlaTnUzYU1YRHdZR21hVnF0RnI5ZEwzLzIxZVdiTnlwU3BVK25WdlR2REJnOW16NEVEc3JlZGpUWnYzRWpJN05tVUtsMmFxZE9uVzkzZXB3N3VKamRZTjI3MGFPbXQ2N1JvMGFxVkxHQzBadU5HS2NQSTFzYUc4UEJ3Qmc4WVFOdjI3ZkhyMHNYcWRyUTZIUnExMml6RDR2L0s5ZkxqVHo4Qi83d2RmL1hxVlZ6U3BTTkhrZ3lXbE1URnhUR3diMTlPbnp4Sm4vNzlXYnQ2TmQyN2RtWGhraVZTMmFxSER4N1FyV3RYU3BRcXhhaXhZNVBkWHYxYXRXUnZwZGYyOXBiK2Yvbm1UV3hzYk5oamVEcytPQ2pJYlAxMkhUdEtBYU5WeTVjVE5IbXliSDdaNHNVQmFOeTBLV1hMbFFQZ3hObXpGdmZGcTNKbFdZQm40cmh4c3A1SzlRem44Y3pGaTNobXpRcVFiSVpSVXBrTUphd2dzY3lkczRzTEtwVUtCd2NIM0RObWxDMXJ6SFJRT2poWXpXUUIrVDNUc0U0ZHMzNWozU3dNTnEvWnNFSDZmOUw3M05IUmtZd1pNN0xDUWdDMlVkMjZOR3ZSd21KWndGOSsvcG5EaHc2UklVTUdhWnExd0xHZFFzSFNSWXVZT1cyYWxWK1ZtS1d5Yy90MjRPc0d6Y1g5KzNuM3I2bmxTNWN5WmRJa3VnY0dNbkxzV0d4c2JLaGNwUXJMVnE2a1Y0OGVQSHJ3Z0ZuejVra0JGbXVNOStDZmhxQmJTaFl0V0VESTdOa1dzNFBhdG05dmRiM2pSNC9pbFNURFpzV3laYXhZdGt6NlhLRlNKVFlaQXRZamhnMGpOaVlHbGVGNTFiOTNiOHFXSzhmUGhxREo0SUVEQWJobmtubjcyNTQ5MHZTa2pCbGh5Umt6WWdSamtubVJvWU9mSDBFbXBXVDdCQWFhL1oxY3RtUUp5NVlzTVZzMzZXK2RPbjA2N1RwMmxENS82ZWVwOE8wU0FTTkJFQVJCRUFSQkVBUkJTSWF0clMyL1RKOU82MmJOR0RaNE1KdTJiOGZHeG9aT25Uc3paOVlzUWhjdmxnWVFkMnpieHVGRGgrZ1dHRWdOSHgremJSMDljb1NneVpPcFZyMDZwMDZlSk5EZjMySWdadnZXcmV6ZHZWdjZyRmFyS1Z5MEtMdjI3ZnRxdnpPcHV2WHIwM2ZBQUpxM2JHbHhId0ZxK1BoUXYyRkRKazJaa216Wkl4c2JHN1BCS0tNZDI3WkpKZURTd3M3T2ppNEJBV2FsdDZ6cDJxa1RmeHc3WnRiem9scjE2ckxQeTBORFVTcVZEQjQ2VkFvQ2JGeS9uZ3ZuenZIejFLa3BEbmg5cTllTFJxUGg5YXRYT0RvNlN0dEk3K2FHUXFHUStnVzFiTlBHNHFEM3hRc1h5SkVqQjFGUlViaTd1L05kNXN6U3ZNMGJObkQ4NkZGK25UdVg1aTFiMHJCeFk3cDA3RWpUaGcxWnVIUXBNVEV4QkFZRWtEVnJWa0pYclVveDI4ekIwUkcvcmwxbDUzWHBva1VFVFo2TWc0TURpK2JQSnpZMmxuV2JOMHVCSVNPZmF0VmsxMkhiRGgxbzFLUUpTcVdTN1Z1M0VqUjVNcjhmUDQ1THVuVFlLUlRzMjdzWElObEJkb1hKL200d2xGTmJHeGJHbUJFalpKa3lSc2xsR0ZtemZzMGFwaytkU3ZETW1XemJ2UnMzTnplelpRWVBIVXJQM3IxeFNVUHZtSE9YTDZOMGNFQ2hVUER5eFF1OEtsZG0xNzU5bENoVkN2aW43Sm5Td1lFcmx5OWIzSWFkUXBGWWJpOUpiNTZvcUNnU0VoTEluaU9IeGI0OXhxQ1dhVmxKYStmZVZxR2dacTFhZUdUSmdwMmRIWFoyZHRqWTJHQnJhNHVOalEwL0RSbEMwV0xGNk9MdlQxeGNISm5TMkZjc0xjVDkrM24zTDhESGp4OFpOMm9VZTNmdlp1S1VLV2FCOStvMWFyQjkxeTU2QndaUzE4ZUhRVU9HME5uZkgzdVQ4bWFtak4rWjJyNUp4bWQ4V2pOYnk1UXJ4NTREQjZRTW82WU5HOUtrYVZNQ2UvY0dvRit2WHJKNzA5aUx6UGc4dUh6akJvQlVKaTlrNFVKcStQakk5cU54czJiNDFxbkQ1bzBiK1huQ0JJdjc4ZnZ4NDdMUEtwV0tnL3YzMDZCaFE5bnpLS25hM3Q1bWY0ZDM3TjJMVXFuRXpzNE9XMXRiYWxhdlR2ZkFRRHI3Kzh1V2E5YXdJWFhxMWFQZndJRm90VnJVYXJWWlg3RXYvVHdWdmwzaUxBbUNJQWlDSUFpQ0lBaENDc3FVTFV0SFB6L1dyRjdON3djUFVxZGVQWnhkWEdqVnVqVmx5NWNIRWdkMXBrK2RTczVjdVJnNmZMakY3VVJGUnRLcVRSdWF0MnJGcVpNbjJiMS92OWxnYTk3czJlbWNwQWVKVnFzbExqWVduVTczMVVveEdkMi9kdytkVG9lOXZiMzBOdmJqUjQ4QXBQSlh4czhBSTBhUEpqWTJsc2VQSHVIazdHeXhlYjJOalEwdFc3ZW03NEFCc3VrdG16U2hRcVZLWnYyR0ZvU0VXT3gxWXNyT3l1QmlTcExMV2pwMTRnUTd0MjJqUjY5ZVVyQUk0TThiTjlpNmVUTlRaMWdxRm1UdVc3eGVuajk3aGsrMWFySjEvemh6aGcvdjM5T3pXemR5NU16SmlDVGxuWXpuc2szejV0SzA0Smt6WlcvcGR3a0lvRjdEaG1USmtnV0E0aVZLc0dYSERycDA3RWp6Um8xUXFWUjQxYWhCeU1LRnVGaHBrRzdLTHBuejgvTEZDNVl0WGt6MUdqWE1na1hHMzIwNk9Pdm01aVlOOEJvSG16Tm16Q2hsNzZTbUhGWks5NXRLcFpJRklWZUVoY25LT0FIczJiV0wyVE5ub3RGb3BKSnFwdCtkTlZzMmJCVUtlblh2em84Ly9VUi9Rd2JDc01HRHBld1VTODVldml3ZGQwdlVHZzBmUG54QTZlREErM2Z2QVBqdzRRTnZYcjlHcDllalNrakF4Y1VsMllGNGE3Ly9xaUhBWkhxZldDSWJ0RGNFT2t4NzlSaS9vMWp4NGhRelpDc2tOV2JFQ0xKbnowNWpLK1hjdmpSeC8zN2EvYXZSYU5peWNTTy96cGlCdmIwOVUyZk1vRVRKa21ibkd3QWJHMzZaTm8zOXYvMUcwT1RKTEYyOG1HNDlldENxVFJ0WmlVVDQ1eHEwdUIwTDNyOS9iL2dLZVhEdTJ0V3JPRGs2bWdVdGREcWRWRnJOdE54ZVFudzhPWExtbE02WlRxZkROUlU5dS9UNnhHS3B6czdPWmhtb2RuWjJwRStmUHRrWEQ1SmVJK1BIakdIMWloV0pnVGpEZFJJVkZVVmNYSnpaMzF1MVNZODBTRHlmU1dWd2R6ZkwwTE8xdGNVMWZmcGtzOXIrRjg5VDRkc2dBa2FDSUFpQ0lBaUNJQWlDa0FyOWZ2aUJnb1VLVWJOV0xXbmFoblhyU0ZDcGFOYWlSZUpidDN2MjhQTEZDNXhNZW9TWWF0cThPVTJiTitlc29heVZhYmt0VTlheWNVeExYMzB0UHc0Y3lJM3IxNU5kSnVuQXBWR2RldlZZc255NTJYUzlYbzliaGd4bUEyRUtoUUpYVjFlejZXNG1aYXlzVVh6aXdKTzFiS2w2dnI0OGZmS0VMRm15OElOSmVTajQ1NjNvdEx5eC9xMWRMNWs5UEFoZHZSb0hCd2VPL3Y0N29VdVg0dWpvU043OCtXblV0Q21CdlhxWkRXNzI2TldMWXNXTEUyM1NiNk9vaFVGOTQyQ3pWcXZsOHNXTGJOdTZsVGV2WDJOalk0TkdvK0g1OCtlc1dyR0NhbDVlRkNsYTFDekx5NVMxOHdQd3g3Rmo2UFY2eGs2WVFIUlVsRmwvRW8xYW5leTJ2N1R0VzdadysvWnRoZzRmVGt4TURKQTRTS3hVS2xHcFZDUWtKS0JTcWFSK0pRVU41Y2oySGp3bzZ3dm00K3ZMbmdNSDZOcXBFOGVQSHFWYjkrNDR1N2hJZzhwSk13NVdMVjlPMktwVk9EczdKN3QvYTFldk5pdnoxclZUSjlubklULzlSUDhmZmtqN2J6ZGtCYzZhUHAyOGVmTlNvVktsRk5jeG50dWsxN0Z4dWw2djUrUWZmMUNoVXFWL3ZYU1Z1SC9UZHYrRzM3OVA1dzRkZVBuaUJhM2F0R0hzeEltTUhqNmNDV1BIWW0vSUdETXk5ZzJLaTR2ajN1UEh0Ty9Za2VsVHB4STBlVElmUG56Z3A1RWpMUjRuYThjdnRWbzNheWFWSDQyT2prYW4wK0htNW9aV3EwV2oxYUpScTduejhDR1FXQ0pTcTlYSy9zeVRVUHdBQUNBQVNVUkJWQmJGeE1UZ2tzdzlkKy91WFk0ZVBreWRldlVBNk42MXEyeStwWEp5cGdGblQwOVBpaFF0S3BzZk1uczJZU3RYOHRQSWtmVHAzeCtBK1BoNGVnWUVjT1BHRFVhTUhpMWxjSzNac0FHUFpBTElncEJhSW1Ba0NJSWdDSUlnQ0lJZ0NCYm85WHJldjN1SHZWS0p3dFlXTnpjMzJuYm9nRmFybFhvQ09EbzZvalEwYklkLzNzQk5TRWhJSEJUVGFJaUxpNU9WQURLMWJmZHU4aVI1MDdkc2lSSjA5UE9UdmJWdUhGeXp0cDB2YVVwd01CcU5CanM3dTFTOU1XelVxRzVkcTRPOG45SnJLQ1cydHJhOGZQRkMxcnc3T1I4K2ZMQTZMeTR1am1kUG54SVhGOGVDSlV0UWF6UkVSMFZoWjIrUGpZME5PcDBPK0NmRFNxZlRTYjFtakwvNVc3OWVuSjJkOFRVTWZqOHlESXJhMmRuaDZ1ckt2dDI3V2I1MGFiTEhyMC8vL3JLQjNPaW9LSzVldWNMelo4KzRlL2N1dDIvZDR2cjE2OFJFUjFPOFpFbkdUNXBFODVZdHVYMzdOcXVXTDJmKzNMbE1uem9WaFowZE9YTGt3RE5yVnRLbFMwZUZpaFhwMWJldjdMdjBlajBhalViNmJEeitIVHQzcGtHalJvU0hoOU8yUlFzV2hZWlN1VW9WYVRsVktnSkdEeDgrSkdqeVpQcVo5QkZKYmVZQ3dLV0xGMWtaR2dyQWp6LzhRTTgrZmZEdjFJblRwMDRCME03UUk4dVl1V09uVUJCdENDWmR2bmtUUjBkSFdZRGh6NXMzS1ZhOE9KNmVubXpldmgyRnJhMzA5cjZ0NGY1TEdsQTFscDJ5RnFpQXhHeVBIcjE2MGJ0ZlB4UUtCYytmUFpPVnBOUHBkTkp4VGFzL2I5NWsxL2J0VktwU2hmaTRPRHEwYWNQZ29VUHBPMkJBc2dFL1kzYUJhU20vdk5telMvOC9kdlFvM1RwM1p1RGd3UXdlT3ZTVDl1MVRpZnYzOCs3Zi9BVUs4TlBJa1dUTGxvMktoajVBOHhZdFNzMmg1L3ZDaFZtMmNpWDM3OTBqWC83OFZwZXpWQUxTa25sejVsanNoMlhzSmFUWDY2bFlwZ3pseXBkbmtaV2VRY1lzcGU5TStvekZSRWZqbENSZ0ZCMFZKYjFnVWJkbVRieHIxc1MvZTNleklHOXRiMjhHRFJsaWxpVm4raEpDeno1OXBINWdkKy9jWWZyVXFadzRmcHlRaFF1cDE2QUJHbzJHTjY5ZjA2OVhMK3lWU242ZE0wY1cwS3ptNVpYOGdma0tQdmQ1S255YlJNQklFQVJCRUFSQkVBUkJFQ3lJaTQybHZLSFhSM0xDVnEwaWJOV3FaSmRKT3RDbE1ndzRmb3lJa0FhbVRNWEh4NXROMTJvMDNMMXpSNWFaOERXVUtGbnlrOWUxRm1EU2FEUjhqSWd3RzBqU2FyVkVSVVdaVGY4WUVaSGlkNmxVS3ZidjI4ZitOUFoxMG1xMXN2M1U2WFQ4OU9PUHhNYkcwcVJaTTN4OGZXblJ1REZYcjF3eFc3ZHd2bnl5ejlObnphSjEyN2JBLyszclpjTzJiYXdNRFdYMWloWHMyTHRYbHJrU0hCVEU0VU9IYU5laGcyd2RwWU1ERThhT0pmeitmWExteWtVR2QzYzZkT3lJVDYxYVVzYkN5NWN2Y1hOelkrRGd3ZlRxMjVjYjE2N3g1ODJiZlBqd2dZOGZQL0lnUEp5dUFRRm0rN015TkZRS3lpVGxtVFVyRGc0T3FOVnFaczJZd2NhdFcvODVUb1lnWGxKdjM3eVJCblhiTkc5TytZb1ZaZGRBYWpNWGh2endnNnhVNHZ6Rmk2bGJ2ejVYcjF4aDJNaVJlSHA2NHBZaEEwNU9Uc1RHeEVqOWczWnUyMFp3VUJEdTd1Nnk3ZjF4N0JqZHVuU2hjcFVxVEoweHc2ejNoN1g3S1NZMlZ1cExZczI4T1hPWTgrdXZadE9iTm14b05tMm5vZmRJYXJ4Lzk0NSt2WHJoNE9qSXRKa3p5ZUxweVlpaFE1a1JITXk1czJlWk0zKysyZTgwTXBicXNxYW1yeS9Wdkx4WXNuQWhIZno4OFBUMFRQVitmUzV4LzM3Ky9kdThaVXNpSXlOSlNFaEk5UXNIeG13alZVSUNPWFBsK3ArVUxMdDg2Ukp2Mzd5aGd5SGJMaW9xU3NvMk1ucjY5Q2tBMlV3Q21qRXhNZEt4alk2S1l0Q0FBWnc2Y1lMNCtIZ0FRbGV0d3JkMmJYUTZIWjZlbmpnNU84dCt6M2VaTTF2czk1WFVqV3ZYWlBkcGYwTVBKVWpNUmh3NVpveVUwV2N0NlB2MHlSUFdyVm1EdmIyOTFML0l5Smp4WmlvK1BwNXJWNjR3Yjg0Y0lQSHZwRWF0Sm1PbVRBVDA2Q0ZiOWtzOVQ0VnZsd2dZQ1lJZ0NJSWdDSUlnQ0lJRlNnY0h4azJjaUwxU2laMUNnWTJoQWJ1TmpRM3o1c3poaWVGdDVjd2VIcng1L1pxV3JWdFRKVW1wTm8xYUxRMG1tZnI0OFNNQVB4amUvamN5WnNFY1BIQ0FvNGNQeTdlbDBlQ1dJUU1uenA3OW9yOHpLWjFPeDQzcjEzRXdESFovN2dDZVhxOG5JU0dCYlZ1MldPeExkUGpRSVE0Zk9wU21iYXJWYXVMaTRtamVxaFdEZnZ3eFZldE1tVFNKUXdjT29ORm9wR091VnFzWlBuUW9lM2J0QXBEZTZCODhkQ2l4c2JIWUd6S00xcTlkeSs4SER4SnFHQ2cyTmdVdlp0SWY0di95OVpJN2QyNjZCZ1N3YXZseUhqNTRRRk5EejVQSXlFaE9uenBGN2JwMXpYcGVLSlZLbHExY2lZdUxDNWs5UENpVUp3ODNybDFqNmVMRktYN2ZxTEZqcFVieWxyUnUyMVpXSm0zait2VXNuRGRQK3V5ZU1TTnRPM1JnWldnb0Y4K2ZwM3pGaWtCaXp4RUhROFpYWEZ3Y3MyYk00Tnpaczl5OGZsMEtydXc5ZUpEQ1JZckl2czlhNW9KcDlndEFwU3BWcUZ5MUtoRVJFUVJObWtURHhvMDVmdlFvL241K3N1VjhhOVVpL1A1OUhodk91ZW4yVERNOXlsZW9RR2QvZjFhdldFR0RPblVJQ2c2bVNiTm1WbytMMFlmMzc2MEdaWXphZCtwRS9ZWU5zVE9VQS92Nzc3L3hhOWVPQlV1V1VPajc3NEhFbmwzang0d2hhN1pzS1g0bndLdFhyK2phc1NPUEh6MWk5cng1NURLVTJKc1ZFa0syN05sWkVCSkMwd1lOV0JFV1puRjlhNFBicG9Ha2dZTUcwYTVWSytiT21rVlFjSENxOXV0TEVQZnZsN2wvL3g5Nzl4MFd4ZFcyQWZ3R0ZwQW1na3Jzb2lEMnFMRkh4WUs5WUVIc0RjVGVLMkxCM2dzZ0ZrU3hkMnl4dDloN3d4aGpRZEZnaXdnS1NGbktMdlA5QWN5N3krN0NMbUkwbi9mdnVyakN6Snh6NXV6dURFbm0yZWM1MWJMY1c3cFFMTHVtanE1ckdHbXlkOWN1bENwZEdvNU5taUFsSlFWdG1qZEgwMmJOTUhmaFFySE44MmZQb0tlbkoyWThwYWFtUWlhVGlWbDk1aFlXK0JnVmhjNWR1OExFeEFRYjE2OUhzK2JOQVFBZklpSlFQMk90SzBWWlM5SjE3ZFlOUzMxOFZOcFZyVllOQjQ4ZVJlSENoZkVpTEF4WExsK0dnWUVCbkR0MVV2cmJkZTdzV1V6MzhzSUFkM2NNSER4WTZkcUtpSWhBVUdDZ21ER25yNjh2M244aGQrL2kwY09IU3VkTVNrckNYdzhmNGtWWUdBUkJRRnBhR3VSeU9SektsNGViaDhkWCtYdEszeThHaklpSWlJaUlpSWpVa0Vna0t0K3NCWURkTzNiZ1ZYZzRuRHQxd3VGRGg5QzJmWHZjdUhZTjE2NWN3ZFFaTTFCUW9ZUk5WcG1CaHBhdFcrT1B4NDloYm02dUZKQlpzWFFwL0gxOWNlL1BQMkZvYUtqVU43Tk1WMkppb3RxMVMrN2R2WXRIZi8yRlh4czB5TGFzVDA2U3BGSjBhdGN1MS8yemlvMk5SVnBhR3NaUG1vUlJZOGNxSGZ1bFNoVTBidG9VUHY3K1N2dm56SnlwZGsyUFRHL2Z2SUVnQ0toU3RhcktnMUJOMnJacmh4SWxTNG9QcDZNL2ZZSjd2MzY0SHhLQ2dZTUdLUVd6SEpzMFVlcDdKYVBzWGVZRFFYWCthOWRMcHBpWUdCUW9VQUMyWmNxZ1dmUG1XT1B2ajdidDIwTWlrU0JnOVdva0ppUm9YT05HY1lGMEkyTmpqQjQzVHFsdG1lTEZNVy9SSXZUdTIxZHBYMDVsNHl6eTUxZjZYTlVGUi9vTkdJRE5RVUZZdjI0ZGF0V3BJNzVYSmhrQkl4TVRFMGdURTFHK2ZIbE05L2JHMDZkUE1jUExTOHlleUkxdVBYb0FBSFlvQkVScTFLeUpvQzFiVUtKa1NhU21wcUo5cTFhb1Vhc1dldmZyaDRIOSsyUEppaFg0cFdaTlJFVkdva2ZYcnFpanNOYVBxWmtaWnM2WmcrWXRXbURpMkxFb1hxS0V4blBmdVhVTE4yL2N3TnUzYjNIMjlHblV6Z2lTYVZLa1NCR2xESjNNektzU0pVcUlXUTZIRHgyQ2lZbUpWcVV1bjRXR29tK1BIb2lJaU1Db3NXUFJzWE5ucGVPVHBreUJpWWtKamg4OUNvc3NhK21JTkdRWUtRYVM2dFNyaDhIRGhxbU0vN1h4L3MyYisvZkMxYXZpbHcwTURBeWdwNmVIUjMvOWhURWpSMkxOdW5VbzUrQ2c4aDZsQ1FLU2s1STBYemNaOGlKekpUbzZHa2NQSDhha0tWT2dwNmNISXlNanRPdlFBVUdCZ2VqYnZ6OGNLbFFBa0g2L2xTdGZIaFlaNjZSbHJnT2xXSkp1NzhHRE1EUTBWUHA3QUtSLzhlRHN4WXVZUG1VS0lpSWlzSDdUSnFYanMyYk13SzBiTnpBNnkxcDVBSERsMGlVY1BYSUVZYytlNGRHalIwaE1TSUJEK2ZMSW56OC9McDQvajhURVJFZ1RFeUdWU3BHWW1BaVpUSWFGOCtiaDVQSGpXQlVRSUdaRTFhcGRHNkYvLzYwMDlxMGJOOURkeFFYTGZIM1JKc3UvNDMrcFVnV2RYRnpnUFh1MjJ2ZnRhL3c5cGU4WEEwWkVSRVJFUkVSRVdqcHg3QmltVDUwS2gvTGxzWERKRWh3K2RBajYrdnBZc253NXVuVHNDTGQrL2JCMTUwNFVVRmdvVzlHRFAvNUFsdzRkY2p5UFF6WkJrQVlORzJMN25qMUsrellFQnVMd3dZTm8zS1FKZW5mcmhtVyt2cmxlejhBNFh6NEVidHlJZlBueVFUL2pvWjgyZW5idHFuYi9xNHlIVnRxVTR0Rldacm00ckF1RVo2ZVRpd3M2dWJpSTIxYlcxbWpxNUlTYXRXcGgrcXhaYXJPZnZ0VDNlcjFraW82T3hwQ0JBN0V1S0FobDdld3dlY29VdEczVkNvdm56MGViOXUwUkdCQ0FYbjM2YUZXbVVHSmdnRStmUHFsa0FVUkZScXJzTThpbWxKcTJ5cFF0aTJaT1RxaWJzVjVLa2xRS0FFb1BuUlV6QmtKRFE3LzRuT3JJWlRLTUdqWU03WjJkMGJKMWF3QkE4eFl0VUtGaVJkaloyK1BhbFN0dzdkNGRWNjljZ2FXbHBkcjdza0dqUnJoNC9UcitmdmtTazhhTncrTGx5MVV5KzBxVUxJa2VYYnNpbjRrSkdqZHRDcytwVTNXYVoyWlFSaEFFSE5xL0gxTW1UVUp5Y2pKYXRXbVQ3YnBEbWNvNU9HRGVva1Y0OE1jZkdEOXBrdG8ySThlTXdjREJneld1clpRNWg2eVpCbWxaMWpqem1qNDl4L244RzNqLzZuNy9aZzNnUjBWR1lzcWtTWWo3L0JrZlAzNUVIV3RyeUdReUJPL2VqUjY5ZTJ0MTdXWDYwaldNTW8rWm1adWplNjllQU5MdmgzYnQyMlBEdW5XWU4yY090dTdjaVpTVUZGeTZjQUV1cnE1aXY4U01kY2dVZzNkWmczeVpKQklKN096dDBjL05EY01IRDhhYjE2L1J1R2xUQU1ESjQ4ZHg1ZElsZUU2ZGlwS2xTcW4wdGJLMnhxMGJOMkJuYjQ4ZXZYcWhVS0ZDTURNM2g2RkVncW1lbm1qdjdJeFJZOFlnZjRFQ01EY3pRejRURTRULy9UZUdEeDZNdDIvZUtKWFF5K3BtUnJaYWJzdmEvaHQvVCtuN3dJQVJFUkVSRVJFUmtSWTJiZGlBK1hQbW9Gang0dGl5WTRlNE1EMEEvRnk5T21iTm5Zc1pYbDdvMUxZdFZ2ajc0NWVhTlZYR3FGUzVzc3BpMk9IaDRSZzFiQmhzYkd6UXNGRWpiTis2RlQ3Ky9wZzBiaHpxTjJpQUtkT21LYTNMb3U3YjVrSHIxdUhVK2ZQSW56OC9xbGFyaGoyN2R1VTZZR1JnWUlBV3JWcmxxcTg2dDI3ZEFnRFVyRjA3ejhZOGZmSWtqSXlNVUwxR2pTOGFSOTAzdlBQSzkzeTlaSEx2MXc5dlhyL0d5eGN2VU5iT0RnNFZLbURzaEFsWXZuZ3hkbXpiaHJKbHkyS3F0N2RXcjFkZlh4K2JObXhReVF6elhiNGN2c3VYSyszVDVTRnhkalpzMlNLT0ZSY1hCd0JpUnNDL3hjcmFHdXVDZ2pCdHloVHMzYjBiZHZiMllvbW1JY09IdzNQQ0JMUnAxdzVyL2YzUno4MU40MFBtaFBoNERIWnpnNzZCQVJJU0VsUmVSNUdpUlhIbDFpMzg5Tk5QdVhyL1VsSlMwditabW9wbUxWcGd4T2pScUZ5MUtoeDF5TnBvM3JJbG1yZHNtVzBiVGNFaUFFaVZ5UUJBNlpwdTNyaXh1RDgzMXE1YUpWNWZKMy8vSFdXeXJET1dXN3gvMDMzSi9Sc2JHNHYrdlhzakppWUdXM2J1UkwzNjlRRUF3YnQzWTZxbkp4NDhlSUFGaXhmbjJkK0RuQnphdngrYk5teEFhVnRiRFBYd3dMdTNiL0g2MVNza1o2d3hkZm5pUmR5OGZoM1BuejlIVEV3TVhETFdwd1BTMXk4Q3N2ODhzbXJWcGcwcVZxcUVtZE9uNC9qcDAzajgrREhHang2TnBzMmFZZkN3WVdyN1ZLNVNCZWN1WDhiTjY5ZngrOW16R0RSMHFGaitiYXFuWjNyNXdBb1ZJQWdDTnF4Ymg1Qjc5ekJqMWl5Y09IczIyL0t4VXFrVU83ZHRRNW15WmJYT3lxVWZGd05HUkVSRVJFUkVSTm1JaW96RWpLbFRjZkw0Y1RoVXFJQXQyN2VqU05HaUt1MzY5T3VIcEtRa0xKZ3pCMTA3ZGtTN0RoMHdaUGh3VkZGWTU4YlkyRmpNdEpGS3BkaTdheGRXTEYyS0lrV0tZTnV1WFdLV1M2Y3VYVkN3WUVHTUhEb1VIZ01HWU5DUUlYRHUxRWxqK1NPWlhBNnBWSXI4K2ZNakxpNHUyNGUyT1VsTVNJQkV6VUxadVhYNjVFazRWS2lndG5TTm9LRkVWWGFpSWlOeDd1eFp0R2pWU3FlSGQvK1cvOEwxRXBPeGRzcmJOMi9ndjNZdG5GcTBFSTlWcUZBQkJnWUdrRXFsK0xsYU5aWHNEMDBFUWNDRXlaTzFLbW1WMHppeE1URktXUTBmUDM0VWp5bFNmTkFjRlJVRkFEbVd0VkxuUzlmV2FPam9pSlZyMXFCVHUzWUllLzRjL1h2M2h1K3FWWEJ4ZGNYKzRHQU1HVGdRcFV1WHh0QVJJOVQyVDB4SXdJQytmZkU1TGc0SGp4elJHUFJTTERFSHBHY1dKaWNsWWNUbzBlSStUZmVVUmY3OEdEcGlCQW9YTG96OCtmT3JsSWY4TjhnekFrT0syWWFPVFpwOFVmYWhYQzRYZzJHYTFralNCZS9mTDd0L00wVkZSbUpBbno2SWlJakE3bjM3VUxsS0ZmRllqOTY5Y1Q4a0JMdDM3SUNlbmg3bUwxcWtWZERvUzljd01qUXlnaUFJRUFRQjV1Ym1hTnUrUGV6czdXRm5idzhEQXdPNGR1Nk1rSHYzRUxoMkxSbzZPaXBsc0NZbUpnSlFMa21YRTMxOWZmajQrNk5MaHc3bzA2TUhuajU5aWtxVksyUFZ1blVhLzkyYWxwYUdqUnMyWVBIOCthaFFzU0xldkg2dFZEb3drMXd1aDB3bXc3bXpaM0h4d2dXTW16Z1JiZ01IYXN3SW5qbHRHdDYvZi8rdnJBdkd0WXIrK3hnd0lpSWlJaUlpSWxJaklUNGVtNEtDc0c3dFdzVEh4YUZkaHc1WXZHd1p6TXpOQWFRdlNnNG9QNkQxR0R3NHZUVFErUEU0ZXZnd2poNCtqSFlkT3NCdjlXb1lHQmdnUGk0T1Y2OWN3ZW1USjNIcTVFa2tKaVRBeGRVVk0rZk1nYm1GaFRpV1hDNUhvOGFOY2VyOGVTeVlNd2R6WjgzQ3ZObXpVZlhubi9Gcnc0WVlQbklrekJVZUtrK1pOZzB1enM2b1hxTUc3dHk2aGEyN2R1WDZkYnYzNzQrYjE2L251citpeDQ4ZTRmYk5tNWpzNWFYMmVPWkRyMHpoNGVHSS9QQUJmNFNFS0gyalg5R2krZk9Sbkp5TUFlN3VlVExIVEdscGFSQUVBVy9mdk1Ibno1OWhhR2dvUHNTTWpZa0JvUHpBVWhBRXlPVnk2T25wd2FGOCtmL1U5WEw4NkZIeFlXYm1XaFozYnQ5R3dPclZPSGYyTERxN3VLQ01uUjNXK3Z2anpLbFQ2TkN4STVvNk9hRnkxYW9vVktpUStJMzNyTytmdGlXdHNnc1Vwc3BrT0xCdm45b1NnZkpzTWxIdTNyNE5BTEMydGxZZUx6VVZDUWtKZUJVZW5yNUQ0Y0cwUE9OaGV0WXNrRXpOR3pkV0NrSkVSRVFnU1NyRjgyZlBsTnFGUFgrT1lZTUd3YlY3ZHppMWFJSDdJU0VvVUtBQWZqdDRFRThlUFlLbHBTVWlJaUp3N01nUnVMaTZLajBzVGt4SWdGdS9mZ2g5OGdRNzl1NVYrdlovWnFiSjhhTkhVZi9YWDVYT0taVktjZmpnUVppWW1pb0ZqT1J5dWRwTWtVd0JxMWVyM1o4cExTMU5hWDRwcWFuWnRsY1UvZWtUUHNmRjRYTk1ESjQ4ZnF3U0JDaFNwSWhLR2NrdE8zYW9IVXNRQk9qcDZTRWhQajQ5dStNclo2SHcvczJiK3hjQXpwODdoNm1USjBOZlh4ODc5dXhCMFdMRkVQbmhBNlJTS1pLa1VpUktwV2p2N0l5clY2NWcxL2J0a0JnWVlNNkNCUnJIeTd4UGRWM0RLT3UxM0xwdFcxeTlkVXRqMmJaTDE2NWhrSnNia3BLU01EZkxmQjcrK1NjQUlMOUNRRG94TVJIeDhmRWFBMWt5bVF3ZklpSmdXNllNUXU3ZEF3RFViOUFBbno5L1Z2dGxoL3NoSVpnN2N5WkM3dDNEb0tGRE1XbktGT2pyNnlNaUlnS3ZNLzUrNldmY0J4S0pCTU5HamtUYjl1MHhkdVJJeko4OUd3ZUNnK0hyN3krdXd3U2svNTJZNGVXRi9jSEJhTnkwcVZpS0x5dEJFTFFLdU9ibDMxUDZmakZnUkVSRVJFUkVSS1NHa2JFeFhyeDRBU01qSS9qNCs2TlRseTVLeDZVWmE2YklzanhRYmVia2hOOHZYY0lxWDErY09INGNzK2JPRmIvMSsvTGxTd3dmUEJpQ0lLQlI0OFlZUDJrU3FsV3ZMdmJOZkNpWmtwSUNFeE1URkNsU0JDdlhyTUhvY2VPd2RkTW1IRDUwQ0dYczdKUWVIZ0tBaTZzcmF0V3VqVmZoNFZpNGRPa1hsZVVhUEd3WWV2VHNDWW1ob2RickZ3SEE4TUdEbFlJL0FEQjM1a3dZR3h1anEwSnBIMFZKU1VsSVNrb1N0Mi9kdUlISjQ4Y0RBSHIyNmFQU2Z0L2V2ZGdmSEl5R2pvNm9WYWVPMW5QVGhqd3REWEtaREpzMmJNQ3VIVHNna1VpVVhyK1ZsUlZjTzNVU3R3VkJRS3BNaG5MbHl1SGcwYVAvcWV0bDl2ejV1SG45T2hvMWJveDVzMmJoL0xsemVCRVdobnIxNitQQWtTTmlxYjhlUFh0aVUxQVE5dXphSlM3czNyRnpaL2l1V3FYMi9kTzJwRlYyZ1orVTVHUzRlWGdvTGI2K1BpQUFDK2JPUlhKeXN2Z0FQeTB0RFl2bXo4ZkhxQ2k4ZS9zV3QyL2RRcTA2ZFZTK2pYLzE4bVc0WldSSW1KbWJLOTBibVo5RmRoa3VtZGtyUUhwR2g0dXpNd0RBdmx3NUFNREJmZnN3M2NzTHRldld4ZnlNYisvSFJFZWpRK3ZXZVB6b0VkdzlQRERCMHhNcmZYemdPV0VDL0gxOXNjTFBEN1hxMUlGTUprTy9YcjBRY3U4ZTFnUUdxcFExYTlXbURUWnQySUFSUTRhb25adWhvU0hXYjlxa3RFOHVsNk5MMTY0WVBtcVV4dGVrem81dDI3QnB3d2JJWkRJWUdSa0JTSCtQcFJtWkZkcDQ5ZW9WdW5ic0tGNlhtU1hJTWszdzlNUUVUMCt0eG5yeStERjZ1YnBDS3BVaUpTVUZkbloyYXR1TkhETUdmZnIzUjQzS2xWV0NoYnJnL1pzMzkrL256NTh4Zk5BZzhlOTZheWNuQU9uWmdLWm1ackF3TjRkRi92d3dNek9EYlpreU1ETXp3N1l0VzVEZjBoSVROVndicVJudnVhNXJHS1dtcGlxVjl6TXdNTkFZTEVxSWo4ZklvVU54OTg0ZExQZnpFLytPakI0K0hJLysrZ3N2d3NKZ1kyT2psRUYyNmNJRkRCczBDQURFVW9oaHo1OWo2NlpOQ0gzNkZILysrU2NTNHVQeFM4MmFXTzduaDhzWEwyTHQ2dFZZNWVlSG9zV0t3ZGJXRmpZLy9ZVHBNMmVpVU9IQytQVHBFMkppWXJCajcxNHhRQ3dJQXZyMzZvV25UNTRBQUNvcFpHb0I2V3RHQlI4NmhNWHo1eU15TWhJbFM1Y1dqMTA0ZHc3ZTA2Ymg5YXRYcUZ1L1B0WUVCbXJNYkVwSlRWVzV0dFhKeTcrbjlCMFRpSWlJaUlpSWlMNFIyMkxGQko5bHk3NzFORFJLVFUwVlltTmoxUjU3OS9hdFVNbmVYcGptNmFteHYwd21VOWwzK05BaDRlV0xGMnJiYjkyOFdlamFzYVB3TVNwSzdmSGs1R1FoUGk1T2k1bi8reHhzYllWaGd3YUoyM0s1WERoNS9MZ1F1SGF0eGo1UG56d1IzcngrTFc2L2YvOWVDQXdJRUI3Y3Y2KzJ2Yit2cjFDOVVpWGhXV2hvM2swOGcxMnBVc0xFc1dPL2FJei80dld5ZGZObVlZYVhsL0JIU0VpMjg3cHk2Wkt3YVA1ODRWVjR1Tm8yOXFWS0NmNit2dG1lU3hEUzcvbDFhOVpvUEw1bDB5Ymg5czJiU3Z2ZXZua2pYTGwwU1VoT1RsYmF2OHJQVDJqV3FKRXdZc2dRWWMrdVhVSlNVcExLZUttcHFVTHp4bzJGaVdQSENyZHYzVkk2RnJ4bmo5Q2hkV3VOYzVudDdTMWN1WFJKYWF5VlBqN0MyZE9uQmFsVUtnaUNJRVJGUmdwTEZ5MFNVbE5UeFhZWHo1OFgzUHYyRmU1bmVVOUQ3dDFUZVkrdVhya2liTnV5UmVNY1BuLytMSVE5Znk0OGYvWk02U2ZzK1hNaDd2Tm5sZloycFVvSnM3MjlOWTZuaWIrdnIyQmJySmp3V1dITWxKUVVJU2d3VU5nZkhLejFPTHQzN0JDMmJOd28zTGw5VyszMXJJdlozdDdDTkU5UDRmQ2hRMHJ2YjFZcmZYd0UxODZkditoY2dzRDdOeS91WDBFUWhFTUhEZ2lIRGh3UWJ0KzhLYng4OFVLSWpvNFc1SEs1MnJZSkNRbENwM2J0aE4vUG5ORTQzdW1USjNXNnBpOWZ2Q2pNOXZZVzcxRnR2SG45V3VqbDZpck1uek5IYWYrMkxWc0U1N1p0aFRrelp3b3Z3c0tVamlVbEpRbnpaczBTanZ6Mm0zZ3Z5dVZ5b1V1SERrSzNMbDJFVlg1K0t2K3Vpb3FNRkhadTJ5YU1IejFhYU51aWhUQmh6QmlsNDJscGFTcHorLzNzV1dIdjd0MDYvM3N2S2pKU2FObXNtZUE1Y2FMSzM4NnNHdGV2ci9MYTFjbkx2NmYwNzlJbFhxU25hd2NpSWlJaUlpS2l2RkttZUhHTUdUOGVZeWRNK05aVG9mK0l4TVRFNzNMdG9oL2QrL2Z2WVdGdUxtWUFhV3ozenord3NMRElzUjNsenMzcjExR2thRkdkRjdZWE1rb3NxaXRYOWoxN0ZSNk9RVzV1V0JjVXBIYXRGOUxPdDd4L3M1YU8rMVprTWhuMDlmVy9pN25rRmFsVStrVnJHdEwvSDNyYUxCU1cyWllCSXlJaUlpSWlJdnBXR0RBaUlpSWlJdnA2ZEFrWS9mOEptUklSRVJFUkVSRVJFUkVSRVZHdU1HQkVSRVJFUkVSRVJFUkVSRVQwZzJQQWlJaUlpSWlJaUlpSWlJaUk2QWZIZ0JFUkVSRVJFUkVSRVJFUkVkRVBqZ0VqSWlJaUlpSWlJaUlpSWlLaUh4d0RSa1JFUkVSRVJFUkVSRVJFUkQ4NEJveUlpSWlJaUlpSWlJaUlpSWgrY0F3WUVSRVJFUkVSRVJFUkVSRVIvZUFZTUNJaUlpSWlJaUlpSWlJaUl2ckJNV0JFUkVSRVJFUkVSRVJFUkVUMGcyUEFpSWlJaUlpSWlJaUlpSWlJNkFmSGdCRVJFUkVSRVJIUi8yT3hzYkhmZWdwcXllVnl2SDN6QmxLcDlLdU1Md2dDSWlJaXZzclkycERKWkdyM2Yvanc0VitlQ1JFUkVaRjJKTjk2QWtSRVJFUkVSRVRmdTcyN2R5TW9NQkE3OXV4Qm9jS0ZFZnJrQ2RJRUFSS0pCSHA2ZWhyN3lXVXl5TlBTVUxGU0phWDlMOExDSUFpQ3p2TW9VN1lzOVBXMS8rN24rb0FBK0N4YmhuTlhycUJJa1NJNm5Tdjg3Ny9odTJJRmV2VHNpYnIxNjZzY24rcnBpUklsU3FEZmdBRXd0N0RRYVd3QVNFNUtRc082ZFZHbGFsVWNPWGxTNjM3UjBkSDQ5UEdqeXY2czc4MWZEeC9DdVUwYnVIYnZqc1hMbDJzY0w3ZWZSYVpTcFV2RDBOQlFaZitPclZzUnZHY1BKbnQ1d2JGSkV3REFQKy9ld2NuUkVYWHExY09hd0VDWW1wcm0rcnhFUkVSRWVZMEJJeUlpSWlJaUlxSWNKQ1lrSVBUcFU1aWFtUUVBSm80Ymh6OGZQTkNxYi9FU0pYRGw1azJsZlMyYk5ZTmNRd1pLZHY1ODhrU240RXk5WDMrRlZDckZwZzBiNERWOXVrN25laFlhaWtQNzk2T1prNVBLTVpsTWhpTy8vWWFDQlF0aThMQmhPbzJieWNUVUZIcDZlaWhhckpoTy9ZSjM3OGJDZWZOVTl2OFZHaXArUGdDd2IrOWVDSUtBMjdkdVFSQUVqWUc5M0g0V21jNWR2b3d5WmN1cTdMOXkrVEtlaFlhS3grUnlPU2FOR3dlcFZJcjJ6czVJaUk5SFFudzhBRUJmWHg4RkN4WEs5UnlJaUlpSThnSkwwaEVSRVJFUkVSSGx3RUNTL24xTFkyTmpBRUR3b1VNSWUvMGFBSERrNUVuOEZScXE5T005ZXpZQUlPejFhNXk5ZUZGbFBDTkRRN2g1ZU9EbDI3ZEtQMVpXVnVqVXBZdktmamNQai9SK0dlZlhWdFdmZjBiVm4zL0daVFZ6eUVubzA2Y3dNVEZCODVZdFZZN2R1bmtUOFhGeDZEZGdBQ1NTM0gwWFZVOVBEM3A2ZWpBeE1kR3BYNzZNOXBudnpieEZpd0FBeHZueWlXMmlQMzFDOE83ZGFOV21EZDY4Zm8wVHg0NXBITS9ZeUVqdFp6SEIweE9idG0xRDJPdlhLc2Rldm4yTFJVdVhBZ0NNakl4VXhreE1TTUNWUzVmUXRWczNsQ3hWQ29JZ1lPcmt5Ymg2NVFvQVlOSzRjYWhUbzRiNHMyVGhRcDNlQXlJaUlxS3ZnUmxHUkVSRVJFUkVSQm84ZnZRSUFCQVZHUWtBQ0h2K0hIRnhjYWo2ODg5aStiTU9yVnRyN0srdnI0OThDb0dNVExrTnNoZ1lHR2c4dG5QYk5xZ3JyTmJVeVFtRmJXeXdZOXMydGYxY3UzZFhDbnBrbG1pN2UvczJLbGV0aW5kdjM0ckhTdHZhUWlLUjRMY0RCd0FBS1NrcEt1T1d0Yk5EaWJCNkFnQUFJQUJKUkVGVS9WOS8xZXIxcEtXbGFWenJSeE5ONzRIaS9wVyt2a2hPVHNaRVQwOVlXVnRqOFlJRmFPcmtwRFk0cFc2OHE1Y3ZZL25peFdqZXNpVktsaXFsZEt4Z29VSW9VS0RBLy9xcitTeVBIam1DcEtRazlIZHpnMHdtdzVTSkU3RS9PQmdEQncyQzE0d1o0am0zYk55SUpRc1hZb0tucDNZdm5vaUlpT2dyWXNDSWlJaUlpSWlJU0lQWjN0NjRlZjI2dU4ycVdUTUF3UFU3ZDFDa2FGRUE2UmxHWmJPVUpOdXpheGZtekp5cGNWeGQxaUZTbEYzQXlIdmFOTWpsY3AzSDdPemlvaFF3YXUza2hOVFVWSEc3ZWVQRzR1LzNIajZFbnA0ZWpoNCtEQUJZdkdDQnluamRlL1hTS21DVWxKUUVBRWhJU05CNXp0a0p1WGNQMnpadmhvdXJLK3pMbGNPNGlSTng5UEJoVFBYMHhBby9QNVhTZEZrL2k1aVlHSGhPbkFnQU9IdjZOTTZlUGkwZU01QkljT0xNR2FXQWticlBjbk5RRUFEQTNzRUIvWHIxd3RYTGx3RUFRZXZYSTJqOWVwWDJkV3ZVRUgvZnRtc1hHam82NnZxeWlZaUlpTDRZQTBaRVJFUkVSRVJFR3V6ZXR3OEFzR1BiTmt5Zk1nVXZGYkp0TW1XWFlhU0pucDRlTm0zWWdFMGJOcWdjTzNUZ0FBNWxaUERvUWlLUm9KK2JtMWdPTHlmOWUvZkdwUXNYVkVxcUdlZkxoejc5K3l1TnN6NGdBQXZtem9XeHNURUNWcTlHWW1JaWRnWUhxd1NHbWpSb0lKYnR5OG43Zi80QkFIejYrRkdyOWxtRlBYOE80SC9aWHdEdy92MTdEQjg4R09ibTVwZzBaUW9Bd01iR0JqUG56TUdrY2VOZ1pHaUllWXNXd2REUVVPeWpHUEJKU1VuQk1BOFB2SDN6QnNOR2pzUmtMeThBd0o5Ly9JSE96czRZTm1JRXlqazRLTTBqNjhwSXAwNmNFRFBUOVBYMU1XN2lSRFJvMkJCTEZpN0VVaDhmTkc3U0JBS0FWazJib2tmdjNuRFBLRGNZR2hxS1B0Mjd3OFRVTkZmdkJ4RVJFZEdYWXNDSWlJaUlpSWlJU0FjcEtTbEtRWlpOMjdhcGxDMDdldmd3Zkpjdmgwd21RM0pTRXZLWm1DaGxCK25wNmFGTDE2NFlQbXFVVXI4dUhUcWdkdDI2OEpvK1hXbi9HbjkvSE1nSVhta2lVUWlDNkNKcjFwSWtteXltZjk2OXc0WjE2OURRMFZGdEZwRmNMdGU2M0Y3bzA2Y0FnR2Vob1NydnFUWVVNNThBNE0zcjEramZ1emZlLy9NUEpudDVRUkFFUkgvNkJBQm8ycXdaV3JkdGk3MjdkK1ArL2Z2WXRtc1hiR3hzbFBxbnBLU2dmNjllQ0xsM0R5TkhqOFpxZjM5WVdscWl2Yk16aG5oNHdOSFJFV01uVE1oMlRvbUppVmd3ZHk1c2JHenc0Y01IQUVETldyVlF2SGh4TEZtNEVCS0pCTWI1OHVIUlgzOGhKaVlHalJvM0Z0ZGVNc3I0L0xKbVFCRVJFUkg5V3hnd0lpSWlJaUlpSXRMU3dYMzc4T1RKRTB6MDlCUkxxWm1hbXNMSXlBZ3BLU2xJVGs1R1Nrb0tFdUxqQVFEbFNwY0dBQnc3ZlJxVktsY1d4eEVFQVpZRkNzRE8zbDVwZkFNREExaFlXS2pzdDFRb2dhYUpRUzdMM0dVTlVHUVhzTGgwNFFJRVFjQ01XYk1RSHhjSGN3c0xwZU95MUZTdEF6OTM3OXdCa0Y2YTd1enAwMmpidnIxTzg4N005c3JNL3ZyendRTkVSVVppcXJjM0ZzeVpneVVMRjZyMEdUMXVIRkpUVTFXQ1JRQmdaR1NFN2oxN3dtUElFRGkxYUFFcmEydk1uVFVMdnN1WG8yYXRXbGl6Zm4yMkpRRUJZTjdzMlhqeitqV1crL3BpM09qUjR2N2s1R1FBd0xnc0FjTGUzYnFwakNHVlNuTis4VVJFUkVSZkFRTkdSRVJFUkVSRVJObTRlK2VPdUNiTitERmpNSGpZTUF6bzNSdlhybDRGQUhUUFdBUEl6TXdNcG1abWtCZ1lJRDRqbUhUdjRVUGt5NWNQSmlZbVNtUG1acTJobk9qcjYrT2ZkKy9FOVhKeUVoMGRyZkdZSUFpUXlXVGlkbHBhR2dDZ1Y5KythTk91SGNMQ3d0Q3RjMmNFQkFXaFh2MzZZcnNVSFFKR2x5NWNRRms3TzFoYVdpSW9NRkRuZ0ZGV2JkcTFRK09tVFdGcWFvcXUzYnJCMHRKU0xEY25DQUwrZWZjT3hZb1h6M2FNVGk0dUFJRHIxNjdoN09uVE1KQklZR2hvaU5EUVVHeGN2eDVkdW5ZVjE2NVNaNEM3TzRvVUtZS3ExYW9wN1M5VnVqU2V2SGlCTjY5ZnczdnFWRnk3ZWhXQkd6ZkNzVWtUc2MydEd6ZFFwMTQ5cFhKNVJFUkVSUDhtQm95SWlJaUlpSWlJTkpnd1pveFNLYmpWNjlhaFpldld1QjhTZ2tsZVhpaFNwQWdzQ3hTQWlZa0pFaE1TWUdSc0RBTURBL3gyNEFBV0wxZ0FLeXNydGVQS1pETEV4c1NJNi9Ca2tzdmxpSXVMVTlrZkd4T1Q0MXhUVWxKdzh2aHhuRHgrWEtmWEtKZkxWVEpuTmdjRmlVR3lySW9VTFFwalkyT2twcWJDWjlreTdObS9YMmtPMnF4aDlQVEpFeng1L0JnalJvOUd5WklsTVdYU0pGeTZjRUVwZ0pJYmtaR1J1SGI1TW5yMjZRTy9GU3V3YS90MjNMaDNEM3A2ZWhnMWJCZ0tGaXFFd0kwYjFmWjkvT2dSZHUvY2lRdm56dUZWZURoK2JkQUFRWnMzNCtmcTFlSHY2d3QvWDE4c1hiUUlEaFVxb0ZQbnpyQzJ0bFladzZGOGVUaVVMNi95K2YzNXh4L1lzVzBiRHU3Zmo3cjE2Nk5rcVZMWXRHRURtalJyaHFTa0pNenc4c0p2Qnc5aXVaOGZ1blR0K2tYdkFSRVJFVkZ1TVdCRVJFUkVSRVJFcEVIZCt2VlI3OWRmRVJNVGd3Vno1cUJ0Ky9hNGVQNDhCdlRwbzlTdW1aTVR3cDQvUjNoNHVOTCtNc1dMWTlqSWtaanM1U1h1RXdRQnljbkpPTEJ2bjlwMWlYNC9jd2EvbnptajB6eFRVMU1obFVyUnljVUZZOGVQMTZyUC9EbHpjT2JVS2Noa01wV0FVZGR1M1RCeXpCaHhlOCt1WFZpN2FwVzRiV1Z0alc0OWUySnpVQkR1M0xxRlduWHFBQUNTazVMRU5YbXlzM2JWS2hnWUdLQkhyMTRvYkdPRDVVdVhZdjdjdVdqUXFGR09aZDhFUVFDUS90NW10VGtvQ0ZzMmJrU0hqaDN4MDA4L0lTSWlBaCtqb21CZHNDQ2VoWWJpMTRZTk5ZNWJvbVJKWER4M0RyVnExNGFQdno4TUpSSjBhdDhlamsyYW9IZmZ2aGc1ZWpRT0hUaUFJNy85aHZvTkd1RHA0OGM1dms0QTJMbHRHNlpObVlJaVJZdGlxWThQeXBZdEM0OEJBM0Q3MWkwTTdOOGZqeDg5UWt4ME5GYjQrYUV6ZzBWRVJFVDBEZVd1d0RFUkVSRVJFUkhSRDZCYmp4NXc3ZDRkcHFhbTRyNGFOV3NpYU1zV25EcDNEa2RQblVyZlY2c1d2T2ZNQVFBc1diRUNaeTlleE82TVlGQ2R1bldWeG95TmpVVmFXaHJHVDVxRWwyL2ZLdjFZV1ZtaFU1Y3VLdnZkUER5eW5lZmJOMjhnQ0FLcVZLMkswcmEyV3YyMGJkY09iaDRlWWdCR2tVWCsvRXB0MVdWSzlSc3dBQUN3ZnQwNkFPbVpTcW1wcVRESklXQjA3KzVkSEQ1MENDNnVyaWhSc2lTTWpZMHhjc3dZaEQ1NWdwVStQdG4yQlFCcFlpSUE0TWpKa3poNzhTTEdUcGdnSG12U3RDa0VRY0FmZi95QmFqVnFBQUQrZXZnUUw4TENFQmNYaDFadDJtZ2MxOExDQWhldVhjTnlQei84VXJNbVN0bmFZcHEzTjU0L2U0WkJibTVZdTJvVjNBY053c0dqUjFFOVkyeHQ5T3JiRno3Ky9qaDMrVEppWTJQUjNjVUYzWHIwd0l4WnMzRDU0a1YwNk5nUmFXbHBLdXRXWlhYdjdsMXMzN29WTDhMQ3RENDNFUkVSa1M2WVlVUkVSSlNIMHRMU3NHZm5UdXpkdlJ1aG9hRkl6RmkvZ0lpSTZIdGthbVlHQndjSGRPdlJBOTE3OVJMWGU2SHN5V1V5akJvMkRPMmRuZEd5ZFdzQVFQTVdMVkNoWWtYWTJkdmoycFVyY08zZUhWZXZYSUdscFNVYU5HcWsxUC9WMzM4RFFJNEJBbDNjRHdrQkFGU3NWRW5yUHAxY1hNUTFlM0tqVE5teWFPYmtoTHIxNmdFQWtxUlNBT25CSmszaTQrSXdmdFFvV0ZwYVlxS25wN2kvZDkrK0NONjlHNnRYcmtTdDJyWFJxSEZqaldPOGVmTUdCUW9VUUpXcVZRRUFoUW9YRm8vVnJGVUwrdnI2dUhYakJrYU5IUXRqWTJQOGNmOCsvdm5uSDlqWTJLQnlsU3BhdmJaVEowN2c0WU1IYU5XMkxmcTV1ZUhZa1NPbzhjc3ZXdlhOS2kwdERWWldWdWpadFN0ZWhJVmh1WjhmS2xTc2lJSDkrd01BYkcxdDRkU2lCUmJPbTRlZHdjSFEwOU5UR1dORFlDQU9IenlJeGsyYW9IZTNibGptNjZ0eVhSRVJFUkY5S2Y3ZkFCRVJVUjU1Ly80OWVuZnJocW1lbnJnZkVzSmdFUkVSZmZjU0V4SndQeVFFVXowOTBidGJON3gvLy81YlQray93Y3JhR3V1Q2duRGorblY0REJnQU8zdDdWS2hZRVFBd1pQaHcvSGJ3SUU2ZlBJbTEvdjdvNStZR1EwTkRwZjYzYnQwQ0FOU3NYVHZQNW5UNjVFa1lHUm5wbFBtU0Z6WnMyUUwzUVlNQUFIRnhjUURTTTNYVVNVMU54ZEJCZy9EcTFTc3NYTG9VaFcxc3hHTUdCZ1pZdVdZTmpQUGx3MkIzZDF5OWZGbmpPVVB1M1VQNWpQYzdLM01MQzlpWEs0ZWJOMjVBSXBGZzZvd1phTkswS2U3ZXZvMEdqbzVxZ3pIcVBQampEMnpjc0FFZFdyZUdrNk1qbm9lR3FzM0Uwc2ErdlhzeG9FOGZGTGF4d2VuejU1R2FtZ3JudG0xUjFzNE9WYXRWdzlNblQrQTVkU3J1M0w2TnhRc1dxQjBqYU4wNmJOK3pCeE04UFRGNy9uenMyYlVyVjNNaElpSWl5ZzREUmtSRVJIa2dMUzBOWTBlT3hJM3IxNy8xVklpSWlITGx4dlhyR0RkeUpOTFMwcjcxVlA0VEdqbzZZdVdhTlFDQXNPZlAwYjkzYjBSSFI4UEYxUlYxNnRYRGtJRURZV3hzaktFalJxajBQWDN5SkJ3cVZNQlBQLzJrY2l3M1FZbW95RWljTzNzV0xWcTFVaXFkbDF1Q0lDQTJKZ1poejUrTFB4OC9mbFE3UDhVQVRGUlVGQUQxR1VZeE1USG8yN01ucmw2K2pJbWVubWpkdHExS216Smx5Mkp0WUNCa01objY5K21EMVN0WHFseVByOExEOGZEQmcyd0RZNTVUcDJMOHhJa0FnSDV1YnFoYXJScnUzcm1EdWxsS0EyYVN5K1VxK3laTm1ZSzdmLzZKVlFFQnNDMVRCcXY5L2JGbDB5YTEvZFBVZkdhSzcxTzNIajF3NnR3NVRKMHhBOU85dkRCdTFDZ01jSGRINE1hTnNMS3lnalFwQ1hiMjlwZ3hheGJXclZtRDRZTUhJejRqK0paSkpwZERtcEhCRlJjWEJ4TVRFNDJ2bjRpSWlDaTNXSktPaUlnb0Qrelp1Uk0zR1N3aUlxTC91QnZYcjJQUHpwM28yYWZQdDU3S2R5TWlJZ0pKVWltZVAzdW10RC9zK1hNTUd6UUlydDI3dzZsRkM5d1BDVUdCQWdYdzI4R0RlUExvRVN3dExSRVJFWUZqUjQ3QXhkVlZMUGYzK05FajNMNTVFNU85dk5TZVR5NlhReWFUaWR2aDRlR0kvUEFCZjRTRXdOVE1URzJmUmZQbkl6azVHUVBjM2ZQa05hZktaRGl3Yng4T1pLekJwRFEvaGJsbGRmZjJiUUNBdGJXMTB2N2Z6NXpCTkU5UFJFUkVZS0tuSjRhUEdxVnhETWNtVGJCKzB5YU1HRElFeXhZdnh2R2pSekZoOG1RMGE5NGNBTEJqMnpZSWdvRG1MVnZpM2R1M0NIMzZGTGR2M2dRQVNLVlNHQm9haW0welJVZEg0MFZZR0dyVXJBbTVYSTRrcVJSbTV1YmljY1VBV1ZZVktsYUU5K3paZVAzcUZTd0xGRkJxRXhrWm1kNWZUWkExOHpOTVMwdkQ2MWV2c0dMcFVwdzlmUm9sU3BiRWpyMTdVYTkrZlFpQ2dMRG56MUd1WERrQTZjR3R1TGc0RkNwY0dPWlpzclNtVEpzR0YyZG5WSzlSQTNkdTNjSldaaGdSRVJIUlY4Q0FFUkVSVVI3WXUzdjN0NTRDRVJGUm50aTdlemNEUmdyZXZua0RGMmRuQUlCOXhvUDlnL3YyWWJxWEYyclhyWXY1aXhjREFHS2lvOUdoZFdzOGZ2UUk3aDRlbU9EcGlaVStQdkNjTUFIK3ZyNVk0ZWVIV25YcVlPN01tVEEyTmtiWGJ0M1VuaThwS1FsSlNVbmk5cTBiTnpCNS9IZ0FVUHU1N051N0YvdURnOUhRMFJHMTZ0VEprOWVja3B3TU53OFBlTStlTGU1Ykh4Q0FCWFBuSWprNVdReTJwS1dsWWRIOCtmZ1lGWVYzYjkvaTlxMWJxRlduRG16TGxCSDdMVjZ3QUFHclY4UFUxQlNyQWdMUXJrT0hITS9mcEZrekhENXhBdU5HamNLZkR4N2c5TW1UYU5hOE9UNUdSV0hycGsyb1VMRWlhdFd1alk5UlVSanM3bzdVMUZUVXFsMGJJNGNNd2JuZmY5YzRicXRtemNUZlg3NTlLLzR1eXlaQXBvM1UxRlNWZlpuWlFES1pES1Z0YlZHd1lFRk1taklGQXdZT1JOem56OWkrZFN0K1AzTUdiOSs4UVZNbko3SGZpTkdqMVo3RHhkVVZ0V3JYeHF2d2NDeGN1bFJqMlQ4aUlpS2lMOEdBRVJFUlVSNElEUTM5MWxNZ0lpTEtFL3gzbXJLZnExWEQrRW1UVUtseVpUUm8xQWhBZWhhTW00Y0h4azZZQUlray9YK3JpeFlyaHA5KytnbnpGeTlHdGVyVkFRQ1R2YnpRc25WclhMbDBDYlhxMUVGYVdocjZ1N3VqcVpPVDB2bzlpbzZlT2dVemhVd2l4eVpOTU5YYkcvWHExVVBWYXRWVTJyLy81eDhVS0ZBQU0rZk15YlBYUEgzV0xGU3FWRWxwWDdzT0hWQ3BjbVdsekJkOWZYMVlXbHJpOXpOblVMRlNKU3hZc2dRZE8zZFdLbE0zZXR3NEpNVEhZOURRb1NoWnFwVFdjN0N6dDhlaFk4ZHc5UEJodEduWERnQlFzRkFoQkI4NmhKU1VGSEY3d1pJbEtGaW9FQm81T3VMR3RXdm81T0lpZmlicXlHUXlNWmlUS1NVMVZTVkFwbzA5TzNkaXlxUkphZ05HRWdNRE9EWnBBcGxNQmlNakl6R3dDQUNHQlF0aTY2Wk5pSTZPeG9MRmk4WHJLaWVsYlcxUjJ0WldwemtTRVJFUjZVSlB5TzJxalVSRVJDUXFVN3o0dDU0Q0VSRlJubEhNdnZqYXloUXZqakhqeDJQc2hBbi8yam4vdjBsTVRNeVR0WXQrVkNlT0hZTnRtVEtvbUNWSWxwUFkyRmhFL1BNUGJNdVdoWkdSa1U1OW96OTlnbVdCQW1LcFFpSWlJcUt2UlUveDJ6dzVZSVlSRVJFUkVSRVIwWDhZZzBWZkpqT0RTVmVXbHBhd3RMVE1WVityTE9zOEVSRVJFWDBQK0ZVV0lpSWlJaUlpSWlJaUlpS2lIeHdEUmtSRVJFUkVSRVJFUkVSRVJEODRCb3lJaUlpSWlJaUlpSWlJaUloK2NBd1lFUkVSRVJFUkVSRVJFUkVSL2VBWU1DSWlJaUlpSWlJaUlpSWlJdnJCTVdCRVJFUkVSRVJFUkVSRVJFVDBnMlBBaUlpSWlJaUlpSWlJaUlpSTZBZkhnQkVSRVJFUkVSRVJFUkVSRWRFUGpnRWpJaUlpSWlJaUlpSWlJaUtpSHh3RFJrUkVSRVJFUkVSRVJFUkVSRDg0Qm95SWlJaUlpSWlJaUlpSWlJaCtjQXdZRVJFUkVSRVJFUkVSRVJFUi9lQVlNQ0lpSXFML04vcTd1OE4zMVNvNGQrcUUwcmEyME5QVCs5WlQrbVlLMjlobzNkYTZZRUcwZDNhR3ZqNy8wekFucHFhbVdyZTFzcktDcGFYbFY1ek5mNCtCUkFJN2Uzdnh4OVRNVE9jeGloVXZqcUxGaW4yRjJSRVJFUkVSRWYzWStGU0FpSWlJMEtCaFE5d01DY0h4TTJld2ZjOGVUSmc4K1Z0UEtWZmF0bXVIanAwN3cyLzFhbHk0ZWhWTm5aeSs5WlMrQ1ZOVFUxeTVlUk5iZCs1RWUyZG5HQmtaWmR0K2dMczcvTmV1eGRtTEY5SGYzUjNXQlF2K1N6UDlPa3pOekZDdmZuMk1HanNXZS9idng5cjE2L05zN1AySEQ4Tm41VXFVTEZVcTIzYmxIQnh3OE9oUjdONi9uMEVqQlJibTVqaDc4YUw0VTZWcVZaM0hHRDVxRks3ZHZvM0xOMjVneVlvVnFGeWxTcDdNVFNLUjVNazR1akkxTlVXejVzM0ZIeXRyNjI4eUR5SWlJaUlpb20vemYwVkVSRVQwWFVsT1RvYU5qUTFzTXJKU1BrWkZmZlZ6TGw2K0hBWUdCbHExWFRodlhvNXpLbEswS0dyVnFTTnV5K1Z5M0xoKy9Zdm11R1RGaXU4aTYyYlIvUG1JaW96VXVuM3R1blZoWkdTRVJvMGJvMUhqeG9pTmpVWEh0bTBSL3ZmZkttMS8rdWtuREJ3MENBQlFwbXhaZU0rZURTRXREVnMzYjg2ajJYODladWJtS0ZteUpNcVVMUXM3ZTN1VXIxQUI1U3RVZ0oyOXZkTG5scGFXaHRLMnRtcGZ2eTVxMWFtRENoVXJva0xGaW1qZnNTTjJidCtPdVROblFpYVRLYlZyMEtnUmdyWnNnYkd4TVFCZy9hWk42Tld0bTBxN0gxRmNYSnpTOXB2WHIzVWVvMEhEaGdDQUVpVkxvbVhyMWxnd1o4NFh6OHZJeUFoN0R4N0VyWnMzc1hUaFFxU21wbjd4bU5xeUxGQUFRVnUyaU51dW5Udmp6cTFiLzlyNWlZaUlpSWlJTWpGZ1JFUkVSRWhNVEZUYS90SUg2OXBvMzZHRDF1V29saTFhbEdPYnJxNnVTa0VDQXdNRGRIRnh3ZmF0VzNNOXg0NmRPK2VZbmZOdjhGbTJUS2YybVEvVU01MDhka3pqWitvOVo0N1M1ekJ0eWhUczNyRkQ1em5tQlQwOVBaaWJtNk5BUmltM0FsWldzTGEyaG5YQmdpaFlxQkFLRlN3SW15SkZVS1JJRVJRclhod0ZDaFRRYWx4OWZYMk1HVGNPNDhlTSthTDVLV2JlR1JnWTROSERoMnFEUURldVhjT0pvMGZSeWNVRlFIb0FiOGJzMlpnNWJkb1huVitkTnUzYVllV2FOVWhJU0lBME1SR3BxYW1ReStWSVMwdkw4M01KZ2dDUEFRUHc5OHVYdVI1RExwZERKcE9KMlR3eE1URTY5YS94eXkrd0xWTkczTmJYMTRlK2xvSG43TXhac0FEVnFsZEh0ZXJWMGJCUkk0d1pNUUxQUWtPL2VGeHR4R2NKb21YZEppSWlJaUlpK3Jjd1lFUkVSRVJJU0VoUTJvNzg4T0dybnpNeE1WSHJnSkZVS3MzMnVLR2hJWHIzNzYreWY4REFnZGl4YlJzRVFjalZIRk5UVXI2TGdGRktTb3BPN1oxYXRCQi9UMHBLd3ZLbFM5VzI2OUsxSzlxMmJ5OXU3dzhPL3FyQm9qSGp4Nk5tclZyUTE5ZUhvYUVoOHVYTEJ4TlRVNWlibThQTTNCem01dVpmTGFPcmM5ZXUyTHQ3ZDY2enpwbzVPYUZlL2ZyaTlpby9QK3padFV0dFc3bGNqa25qeDZOWThlS29VNjhlQUtCMzM3N1l0R0hERndWYk5KRklKTEMwdFB6cXBlL09uRHFWSi9OUFRVMFZBMGJTTE1IcW5IVHYxVXRwMjhMQ0FwTThQZUgxQldVMHJRc1dSSjI2ZGNYdGlwVXE0Y2pKay9DYVBCa0g5KzBUOTk5LzlDaFg3M0dOeXBXekRZeGx2YjkxdmQrSmlJaUlpSWp5Q2dOR1JFUkVoS1FzQVptc0FhU3ZRVEVJMUtoZVBaWFNWSDg5ZXdaVFUxTUE2U1h6c3RQWnhRVkZpaFFCa0Y1KzdOcVZLMmpvNkFnN2UzdDA2TmdSaHc4ZHl0VWNVMUpTa0JuU0d0Q25EeTZlUDU5am54SWxTK0tmZCs4Z2w4dHpkYzdNTVM3ZnVQRy9lZVR3K2hYWmx5dUhzbloyNHZiZVhidlVCZ0NyVksyS2VWa3l0MXhjWGVIaTZwcnQrTW5KeVhDc1Z3OGZjaEZVUEh2Nk5NWk9tS0J6UDNWU1VsSVFGUm1KRHg4K0lDb3lFcEVmUHVEanAwLzRHQldGbU9ob1JFZEhJelltQnZIeDhVaElTRUJ5Y3JMT3dZbE1wcWFtbURWdm5yZ2QrdVFKL0h4OHN1MGprOGt3WXVoUUhEdDlHdkZ4Y2ZDY09QR3JCSXVBOU05RUtwVWlTU3FGVENhRFhDNFhyNzh5WmN0Q1QwOFBBUEQ2MVN1ZFNxMFZLVnBVdkFjQndIZjU4anlacjJJQVY1ZGdicEdpUmRHbGExZHgrMWxvS01vNU9LQmJ6NTdZc1cwYkh2NzVaNjdtOCtualI3UnIyUkpUdmIzUnAxOC9BSUN4c1RGVytQbWhhdFdxbUQ5M0x1UXlHUklURW5JVk1NcGFoaThyV1phL0ZYS1dMaVFpSWlJaW9tK0VBU01pSWlJU0h5aG55aW1qSnkvb1VqSXJ1N1ZmSkJJSlJvd2VMVzZmT1hVSzZ3TUMwTkRSRVFBd2Z2SmtIRDk2TkZmcnh5VHIrRTEvZlgxOWJObXhBeEtKQkZzMmJjTEIvZnNSL2VtVHp1Zk5TcGVIL0lvWlE0SWdZRk5Ra0VxYkVpVkxZdjJtVFRBeE1kRjVMc0Y3OXVRcVdBUUFmejE4aUQ4ZlBFRFZuMy9XMkNZaFBoNlJrWkg0RUJHQkR4OCtpUCtNaVk3R216ZHZFSm14VDV0U1p2MEdETUNmRHg3ZytiTm51WnB2cHFuZTNpaFpxcFM0SFI0ZURuY1BENjM2bmoxMUN1L2V2VU9OWDM1QmpWOSswZGhPSXBIQXdNQUF4dm55d2RURUJJbFNLWll2WHB6aitDZU9IY09KWThjMEhuLzY4cVdZSmRlamExZThlL3RXcTNtYm1wcmkycDA3LzNzZHAwL2owVjkvYWRYM2F4aythaFFNRFEwQkFMZHYzc1RrQ1JOdyt2eDVHQm9hWXNYS2xlalF1bldPd1dWTnBGSXBabmg1NGZ6WnMvQmR2Um9XRmhZQWdMNERCdURjNzcvanlxVkxTcVU3OXdjSFp6dGVadUExTTRBSHBQOTlNRGMzRjl2RXhjVkJFQVNWQUpIOEs1UVRKQ0lpSWlJaTBnWURSa1JFUkpRbmE0RG9TcGNBVG5iQnBkNzkrcUZVNmRMaTlvWjE2M0QzemgzY0R3bEI5Um8xVUxwMGFRd2VOZ3hyL1AxMW5tT2FqbGxDTHE2dVluYlBqRm16MEtselozUjJkdjdpakFGdHM1WDA5UFNVTW9TdVhyNnNrdFZTcEdoUjdOeTdGMFdLRmhYM3padzJEVmV2WEZFN3BwVzFOZmJzM3c5OWZYM0k1WElFcmwyYmkxZndQeHZYcjBmZGV2VVFtWkVWbFBXZldZT1YrZkxsUTg4K2ZUQjJ3Z1MwYTlVS256NSsxT284cFVxWHhyU1pNMkZnWUlEQXRXdmg3K3VicTBCb20zYnQwTHR2WDZWOUxWcTFRb3RXclhRZVN4Zmg0ZUZhQll5eWsxbjZMNU11d2N1dTNib3BaZFA0Ky9sOTBWeStsRVA1OHVqWnU3ZTR2ZHJmSDMrL2ZJbjFBUUVZUG1vVXlqazRZS3EzOXhldkUzWHU5OS9oNHV5TWpWdTNva1RKa3BnMGJoeXVYTG9FSUwyOFk2YUpZOGRtTzA3bWZhZ1k3QzFXdkxoUzV1QXZWYW9nT2pyNmkrWkxSRVJFUkVTVWx4Z3dJaUlpSXBWMVk0eU5qYi82T1hVcDJhWXBZR1JsYlkweDQ4ZUwyOWV2WGNPZDI3Y0JBRDdMbG1GTHhubzhZOGFQeDZrVEp4RDIvTGxPYzlRbEM4ckN3Z0tUdmJ6RTdZOVJVUmpzN3A0bjVhVzBuVWZkZXZXVWdtZTdkKzVVT201alk0TmR3Y0ZLMlRLK3k1ZGo2K2JOR3NjY09HaVFlSDBjUFh3WXIxKzkwbUhtcWc0ZE9JQkRCdzRBQUpxM2JJblhyMTdoNlpNbmF0dGFXVnZqM09YTEtGQ2dBQUJnMk1pUm1EOTd0bGJubVQ1enBwaFpNMnprU0pTMnRjV0lJVU4wbW10cFcxc3N6cU15Yk4rQ21abVptRDJZbUpDZ2RjQk1YMThmN29NSGk5dVhMMTdFZy92M2RUNi9pWWtKREEwTkVSOGZyOVUxTEpGSWtOL1NFakhSMFVydDlmVDBNSHYrZkhIZG8zdDM3NHJsSWYxOWZkR2hZMGVVTEZVSy9RWU13TlBIajdGeiszYWQ1NnJvV1dnb09yVnZqeTR1THVLMUN1Z1c1TTZrV0hJdjd2Tm5wV001bGFvaklpSWlJaUw2dHpGZ1JFUkVSREQ0QmdHanZPQTllemFzckt6RTdVWHo1NHUvWDdwd0FaY3VYSUJqa3lZd01qTENtblhyMEtWalJ5VEV4MnM5dmk0Qkk2L3AwMUdvY0dGeCsvMzc5NWc0WllwV2ZWZXZYSW1YTDE1ODhUemNCdzBTZjQrTGk4T1pVNmZFYlR0N2V3UnQzWXJTQ2dHbE02ZE9ZV1VPYS9GMDc5VkwvSDNkbWpWYXpTTW54VXVVd05RWk05QzJmWHVFUFg4TzV6WnRsTXA5WllyKzlBbVhMbHlBYzZkT0FJQysvZnNqY08xYXRXc3lLV3JXdkxsU0J0Q0hEeDh3eDl0YnB6bWFtcGtoY09OR3NUUVpBQ1FtSnFKeXVYSTU5cTFhclJvT0h6OHVidjlTdFdxZWxDYlVsWFhCZ3VMdmtaR1JXdmRyMWFhTjBuWGl0MkpGcnM3ZnFtMWIrS3hjQ1NBOU95ZnpPbFpjRittdmpIS0Job2FHWWpaVW5SbzFsRDVqZHc4UDFLdGZYOXhlcUxDZVZGSlNFcVo2ZW1MYnJsMEFnRGtMRmlBNk9qcmJNbjNhK0JnVmhmWHIxaW50MDJXOUpYVVVNNVJrTWxtdUFsQkVSRVJFUkVSZkV3TkdSRVJFQkhPRmgrSUFsQjZTZjYvYXRtK1BUbDI2aU52SGp4NVZ5WUtZN2UyTkUyZlB3c2pJQ0E0VkttRGxtalVZNHU2dTlZTmFiUU0xalpzMlJjOCtmWlQyVmE1U0JaV3JWTW14NzE4UEg2cVVqY3ZOUEd6TGxJRlRpeGJpZHVTSEQwakpXSVBKc1VrVHJBb0lVUGxjVzdScWhSZHYzdVE0ZHFialo4NW9QTmFrUVFPRS8vMjNWdU9NbnpSSlhHdkp6dDRlcytmUHg2Ung0OVMyWGJGMEtkcDE2SkMrdm8reE1RWVBHNVp0bHBHcHFTbm1LQVFPWlRJWlJnd2VqSWlJQ0szbUJxUm50UGlzWEFtSDh1VzE3dk05S214akkvNGU4ZjY5MXYyR2pSZ2gvbjcxOG1YY1ZWakxLTGZ5NWN1bmRyOWk4RWlkeWxXcVlQTFVxZUwyaVdQSGNPZldMYVUyVnk1ZHd0Yk5tOUZ2d0FBWUdCaGdWVUFBbGk1YWhJRFZxNzk0M2prcFhibzBBamR1UkZoWUdONitmWXZnUFhzUXFpRmpUakdyVXBkZ05CRVJFUkVSMGIrRkFTTWlJaUlTUzM1bHNsVEkydmtlMmRuYlk0bENxVENwVklvRmMrZXF0SHNSRm9hVlBqNlk2T2tKQUdqbTVJUTFnWUVZTVdTSTB0b2ltbWp6VUxka3FWTHdYYlZLaDlrcmp6OXoyclFjTXhlMHlXd1lQWGFzU21sQklEMzROMy9SSWpGWWxKYS9Yc0JTQUFBZ0FFbEVRVlNXcHJiZGw0clhJWFBMZTlvMDFLeFZDNlZ0YlFHa3I1ZHordVJKcFl5b1RPRi8vNDFqUjQ2SVdVYTkrdlRCS2w5ZnhNYkdxaDE3L09USktGNmloTGk5MHNkSExGT29yZkdUSnFGbDY5WXErNDJNakxETTF6ZkgvbFpaN3AvWjgrYUp3YnVzREF3TVlHaG9DQk5UVTVpWm1tS1FtMXVlbFNvclVxU0krTHUyQWJOR2pSdWphclZxNHJiUHNtVzVuNEFnSUNFK0huRnhjVWhNVElSTUpvTzV1VG1LRlM4dU5nbDkraFI2ZW5vd05qYUdtWmtaekMwc3hPdTlVT0hDQ055NFVTd3RtQkFmcnpGVGJONnNXYWhXdlRxcVZhOE9mWDE5ZUU2ZGlycjE2bUdxcHlmK2VmY3V4NmxLSkpKY1pmekV4c2JDb1VJRk9GU29BQUM0ZnVXS3hvQ1I0dmpNTGlJaUlpSWlvdThSQTBaRVJFU0Vvc1dLS1cxbmZlRDl0VTJkTVVPbEpGbm1RK0tzQ3R2WUlHakxGcGlabTR2Ny9GYXN3RnNObVRJQnExZWpjWk1tcUYyM0xvRDBySnBkKy9aaHFJY0hvblFvMDZXT2lZa0oxZ1VGS1FYY3BreWFoRDFaMWc3S1pHcHFpbU9uVDhPMlRCa0F3TlpObS9Ja2U2T2Nnd002S21SYktZcUxpME9IMXEyeFp2MTYxS3RmSHpPOHZEQi84V0lBNllHMkRtb0NJODJjbkRBMTQ4SDh4dlhyTmE0SmMrVGtTWmlZbUFDQVRxWCtFdUxqTVhia1NPdy9mRmdNWGkxWXZCaTNiOTVFVEV5TVN2djFBUUZpd01qVTFCVGRlL1ZDNE5xMUt1MXExNjBMdDRFRHhlMTdkKzlpamIrLzF2TUNBT2RPblRCeXpCaHgrL2pSbzJJMmxFUWlnWXVycTA3akFVQ0hqaDIxYml2SktNdVdGMnd6QW5KQWVvbEViU2l1Q1hiNjVNa3Z1ajRWMTZ2SzVERjRNS2JObkNsdXQycldURzNmZlBueVlWMVFrRkp3YWVHOGVScGZSMnBxS29ZT0hJamdRNGRRb21SSkFFQ1RaczF3NXZ4NStQdjVZZVA2OVJxRHhKYVdsamh3NUFoV3IxeUpBL3YyNmZRYXN3YjMxRjIvUkVSRVJFUkUveFVNR0JFUkVSRktad1F3TXRrb2xMTDZON1JwMTA2cmRsWldWdGkrZTdlWW1RSUFJZmZ1WVVPV3RVWVV5ZVZ5akJvMkRMK2RPSUdmZnZvSkFGQ3pWaTJjUEhzV3MyYk13TkhEaDNNMVowTkRRL2l0WG8yS2xTb3A3Wi9tN1kySER4N2dyNGNQVmZyTVc3aFFEQlk5ZmZJRWl4Y3N5Tlc1czVvK2MyYTJXVU14TVRGdzc5c1hkZXZYeCtXTEY4V0FrU0FJQ0h2K1hLWDlvQ0ZEeE45UEhEK3V0azFtLzB6YVpHd3B1aDhTZ3FEQVFBd2FPaFJBZWpiSitNbVQ0YTFRZml6VHd6Ly94SVA3OS9Gejllb0FBQmRYVjVXQWtibUZCWmI1K0lqdlEwcEtDanduVEZBcUE1YVRtclZxWVluQ2VqM2g0ZUdZT25teUdEQVNCQ0hidGFZeUdSc2JLMlU1aGYvOXQ4WjVTQ1NTLzJVWW1abHBQVmR0bExXekUzOS8vODgvT2JadjFydzVhdGFxQlNBOUF5YXZyazlGOVJzMHlMR05pWWtKTm16WmdsOXExaFQzL1g3bURIWnMyNVp0di9mdjM2T25xeXQyNzlzbnZ2OW01dWFZTW0wYSt2VHJoMVYrZmppNGY3OVN0cGVCZ1FGOFZxMUNXVHM3TFBmelE3WHExVEZuMWl6SXRjd0Frc3ZsU0VwS0VrdnU2WkpwUjBSRVJFUkU5TDFod0lpSWlJaGdwL0JnR1FBcVZhNzhqV2FpV1pteVpiRmg4MmFsaCtBeE1URVlNMkpFamtHQmlJZ0l1UGZ0aTEzNzlpRi8vdndBZ0lLRkNzRi83VnE0ZVhpZ2YrL2VpTmVoREppSmlRa0NObXlBWTVNbTRyNnJWNjZnUWNPR3NMQ3d3UFk5ZTlDL2QyK2xOWlZHakI2TnpsMjdBZ0ErZmZ5SUllN3VTRXBLMHZxY21yUnAxMDVwSHBva0pTWGg0dm56TU5RaWc2VngwNllBZ00rZlB5UGszajJ0NXBHYk5WbDhseStIYytmT1lpQ3ZWNTgrMkxSaGc5cWd6S0dEQjJIdjRJRHRXN1pnKzlhdEtzY1hMVjJLVXFWTGk5dit2cjU0L3V5WlR2TnAxcnc1akkyTkFhU1hHdlBvMzErcDlKMVVLb1dUbzJPTzQxU3RWZzJIang4WHR6dDM2SURvVDU5MG1rdGVLR3R2TC81dVlHQ1FiVnM5UFQxTW1qSkYzSTZKanNid1VhTTB0ajhRSEl4clY2L3FOSjk4K2ZMaDE0WU5zMjFqWVdHQkRaczNvMDY5ZXVJK3VWd09weFl0OFBMdFc2M09VN3Q2ZFFSdTNJZ2F2L3dpN2l0UnNpUVdMVnVHbm4zNndNWFpXZnliWVYrdW5GSzdmbTV1S0ZlK1BJWjVlR2dzZTVoVlNrcUtHREJLU0VqUXFnOFJFUkVSRWRIM2lBRWpJaUlpd3M4S2E1WUFRUEVTSlZDbWJGbXRzaW55UXFONjlmRG05V3VsZlg4OWV3WlRVMU1BNlNXamdnOGVSTUZDaGNUanNiR3hDTGwzRDRFYk4wSXFsU0k2T2hySkdnSXdGaFlXc0xLMlJscGFHaDQvZWlSbUJjbmxjcXp4OTljcFdLU25wNGZBalJ2UlVDRndzQ0V3RVBObno4WXlYMSs0dUxxaVFJRUMyQlVjakxFalIrTE1xVk1ZT21LRXVJNVNZa0lDQnZidmovRHdjSzNQcVVtaHdvVXhiK0ZDY2Z2SWI3L2xXUDVNSXNuK1AvOHFWcXFFSWtXTEFnQXVuRHVuZGFhRm9hR2h4blY2TkVsTVRNU0tKVXV3T0dNOUtqMDlQZFN1VTBmbHVqTTFNNE8xdFRXMmJOeUlxS2dvbFhIMDlQUnc4L3AxTkhSMGhLV2xKVUtmUGtYQTZ0VTZ6UVVBbGk1YWhBZC8vSUdGUzVkaXNKdWJ6Z0duNzRtZW5wNVNJSGpRa0NIWXNYV3JTdW5IVE4xNjlFQ0ZpaFhGN1VLRkMyZGJmczlQSVJOTFc0MmJOaFVESytwVS9mbG5yQW9JVUFyOHhjYkdZdTdNbVZxdEhaVXBLaklTUFZ4Y01IbnFWTGg3ZUVCUFR3OUFldGJVbElrVGxRTE1UNTg4UWJ1V0xSR3dmcjI0ZGxQOVgzL0ZnU05ITUtCUEg3eCs5U3JIOHluZUk1cmVYeUlpSWlJaW92OENCb3lJaUloK2NBVUxGVklxbjVXcFE4ZU9XT25qOHcxbXBDbzJOaFpqUm81RTBKWXRNRFkyUm5KeU1qd0dERUNQWHIzUVZNTWFLSm8wYjl3WXU0S0RVYzdCQVFHclYrUDNNMmQwNmk4SUFyeW5UWVBmNnRXbyt2UFAyTGx0R3hiTW1RTUFtREp4SXF5c3JOQ3NlWE9ZbXBvaWNPTkcvSEgvUHFwbGxGS1RTcVZ3Nzk4ZjkwTkNkRHFuT2dZU0NYeFdyb1Ixd1lJQTB0K2pPVE5uNWhnd1VueGdiMnBxbW0zV2huT25UdUxhUVRreE1USFJPV0FFQVB2MzdjUFlDUlB3NXZWcmVFK2JoaWVQSDZ1ME1UWTJWbHBYNk9tVEowb1A4Z1ZCd0xZdFczRHl4QW40cmxxRkZVdVdRS1psb0N1clV5ZE80UEtsUzBoVWt5bGlaR1NrVmVBaTZ4cGdzK2ZOMC9qZTZPdnBRV0pvQ0dOalk1aVptK041YUNobXpaaVJxN2tyS3VmZ0FITUxDM0c3c0kwTmhvMGFoZVVaNVFnVldWaFlLR1VYNWVUdW5UdGFCVkt5NnRpNXM4WmpSWXNWdytidDI4WHJHUUNpUDMxQzcrN2RrWktTZ3RUVVZNVEd4Q0FwS1FtcHFhbEs1UkF6R1JrWmlVSGxsSlFVekpzMUM2ZFBuc1Q4Ull0Z1g2NGNEdXpicC9iNmV2ZjJMYnE3dU1ESDN4K3QyclFCa0Y3T2IvOXZ2NkZibHk3NCsrWExiRitYWWdCS1U5Q2FpSWlJaUlqb3Y0QUJJeUlpb2g5Yy9WOS9WYnUvZTgrZVdPWG5sNnRTWTEvRDFjdVhNV1hTSkN4Y3NnU0QzTnh3NTlZdDlPalZTK2R4UGtaRm9XdkhqbGpxNDRPMXVjaENBWUNYTDE2Z3A2c3JldmJxaGFEMTY4V0gxektaRE1NR0RjS3FnQUMwYU5VS0FNUmdVVUo4UE56NjljUHRtemR6ZGM2c2hvMFlvWlRsdEhqQkFrUkZSdWJZejh6Y1BFL09uMVYrUzB1dFMzZ3Brc3RrNk9ucWlsZmg0V3FEQUFBZ3paSzFrYUJoblpqSUR4L1F1MXMzbmVlUWxicGdFWkNlblpWZDFvMG1PUVh4dm9ZYUN1di9aQm84ZENqMjc5MnJFZ0NKaTR0RHJTeFpob29rRWdsdTNMMHJCbU1PN3R1bjgzd0syOWlnZWN1V0dvLy84KzRkMmpSdkRyODFhMUN2Zm4zRXhzYWlUNDhlZVB6b0VRREFRV0hkTWwzY3VuRURiWm8zUjUvKy9mRWtZeXgxcEZJcFJnd1pnbVUrUHVqazRnSUFDSDM2Rk8rMEtJT251SDVZY25KeXJ1WkpSRVJFUkVUMFBXREFpSWlJNkFmM3E4SWk5RzlldjBaS1NncksydG1oV1BIaWFOV21EVTRjTy9aLzdKMWxRRlRwKy9jL01FTmpnSzZGM2U1dnpiVmJzTHRid1U0VXV3UEZGcnNCdXpFUU85ZnV0UU5SM0RWUkRFU1VuSGhlTUhQK2N5WmdRRnpkZmM3bkRUT241bWJ1Yzg2YysvNWUxL2Y2Z2EwVEU3UjdOeUVQSGdoWkFuNnJWckY2eFFyZWhJY1RFeHRyMGo3TjF0WVdKMmRuOG1zbW5UOS8va3kvWHIyK3FTMWZ2M3pCZjgwYWcrVVZLbFVpbTZZbWp5NldNaG5OV3JUZ1hVUkVpaGtMNXJBdUlJQlNwVXRUcjBFRC9yeCtuZTFidHBpMTM5czNiNmhicTVab21ZV0ZCVDE2OWFKenQyN0Nzc1VMRnJCLzN6NnoyL01tUE56c2JmVjU5dmZmeWE3WHIvV1VIcldmMG9KS3BUTExwczdHMXBaOE9yWnFZVStlbUt5ekpaUEpoQXdqUndjSHN5MEFVMEszTGsvNDY5Zmt6SlVMYTJ0clpzNmRTK2RVaWw3MUdqUVF4S0xZMkZpQ2c0SlMzWjdPWGJ1YXJKK1ZPWE5tc3VmSXdhT1FFTnc3ZDJiUnNtV3NXTHFVQi9mdnAvcHpqS0ZRS0ZnZkVKRGlka3Fsa2hGZVh0amEyVkd3WUVINjl1cGxWdGFjaFVZd1VpZ1VLZFpUK3pkUndNWGxILzI4eTVjdS9hT2ZKeUVoSVNFaElTRWhJU0ZoaUNRWVNVaElTRWhJL0grTXBhV2xLT3IveExGanZIMzdsakhqeHdNd1lQRGduMG93QWtTV1VvOUNRc3phSnk0dWpqZmg0WVMvZnYxZDJtUmxaVVhEeG8zcDV1NU9oVXFWaE9WZnYzd2hJaUtDQWdVTFltZG5SemQzZDdwMDY4YWxDeGNJRGdyaThNR0RSS2VpZnBJdVg3OThZVUNmUGt5Zk9aTU42OWFaek03Ukp6RXhrYkFuVDRUM3hVdVV3TnZIaDRxVkt3dkxOcXhkeXlKTlhTRmo1TWlaazM0REJ1QXpiVnFLQW9lRmhRWDU4dWNuUGo2ZWhJUUVGSW1KS0ZVcVZFb2xLcFVLcFZLSlNxMEd0VnJJWmpQMnZ5UW1KZ3FDUTFvbTVXVXlHVllhWWNiT3pnNHJhK3RVMjZyRnhjWFJ3QXdMeEpLbFN4Tjg2SkR3dmwyclZrUisvSmpxTm44TGxhdFVFVjZQR1RtU3FkT25VN0JRSWFwVXJVckhMbDNNRmhnQmV1aUlxd2YzNzAvMU9XdHJhMHQzRHcrajY3cjM2TUdnSVVQNEhCVkZvN3AxU1VoSVlHRGZ2c2tlTDN2MjdMVHIwSUc0dURpam9pM0FzSkVqK2ZEaEEvdURnb2lNakRTN3JTcVZDcS9CZzNIT2tzVmtwcGsrMmxwcmFiRmsvSm1wcEhNT2ZXK3VYTHBFN2p4NS9ySFBrNUNRa0pDUWtKQ1FrSkF3amlRWVNVaElTRWo4SzNuNzlpMzM3OTNqYlhnNDc5Ky8vMDlGZGYrVFZLbFdqVit5WlJQZUh6OTZsTEFuVHhnNVpnd3ltWXlTcFVwUnQzNTlUaHc3OWdOYmFSNzU4dWVuVk9uU2xDeFZpbHMzYjNMb3dBSFIrdUdqUmxIaTExL1p1M3MzcDA2Y0lEWTI5cHMrejk3ZW5xclZxMU8zWGozcU5XZ2dxcjBDU2RsUU0zMTgrUGp4STkzYzNSazZmRGlaTTJmRzB0S1NhalZxVUsxR0RXYk1tY09kMjdlNWRPRUM5KzdlSmV6SkUvNTYrdFRzTmlpVlNzYVBHWk9tOWhjc1ZBaFBMeSthdDJ3cHN0UUNhTnUrUFljT0h1VHE1Y3NHK3hVclhweUFEUnR3eVoyYnZQbnpNM1RRSUw0a0l5QllXMXZ6eC9uemFXcWpLWTc5OGNjM0grUFZ5NWRVMXhIM1RHRmpZL1BObi9WUFU2aHdZZkpwc3VsaVkyTzVmUEVpM3BNbnMwRWpFazJZTklselo4N3c2dVhMRkk5VnNuUnBrUWk2YWNPR1ZMZW5RK2ZPd3ZVUit1Z1J1ZlBrRVVTV1NWT25JcGZMeVpZdEd6MTY5OFp2MVNyUnZnVUxGZUpwV0pqd2Z1eUVDZlRxMnhlNVhNNmI4SENSSmFRdXJkdTJKWGVlUEV5YU9wVkxGeTdReTkyZHhNUkVzOW9iSHg5dnRyaXNGU0hCdEZYaXY1WHRhYkFlVENzRlhGekliYVNXbm9TRWhJU0VoSVNFaElURVA0c2tHRWxJU0VoSS9HdElTRWhnKzVZdEJPM1p3ODBiTjM1MGMvNFR0T3ZRUVhqOUxpS0NLMWV1b0ZRb09QUEhIN2pXclF2QXFERmpPSFhpeEU5VHl3akF5ZG1aZXZYcmMrWHlaY0hPYkxLM3Q5RG1UUnMyR0FoRytmTG54NjFlUGR6cTFlUHJseS9VcVZHRGR4RVJxZjdzUHYzNjBiWjlld29WS1lKTUpqTllmK3JrU1JZdldJRE0wbEk0L3ZxQUFBSjM3S0JMdDI3MDZ0dVhiQnFSVGk2WFUrNzMzeW1ucVRmejhjTUhHbXIraCsrQlhDNm50cXNyN2oxNlVLMUdEU3dzTElDa2pKNGRXN2Z5OE9GRHBrNmZqb09qSXh1MmJLRkRtemJjdVhWTDJMOXQrL1o0ejVnaFRQYTd1cmt4WmRvMFJnMGI5dDNhL0tQUkZZeXNyYTJadjJoUml2czRPVG1KM252NytDU2JmV0poWVpGa1RTZVhZMnRyaTUyOVBmNnJWdkhIcVZOcGFuT2pKazJFMStmUG5pVXhNWkd6cDA5eitPQkJHalZwZ21PR0RNeGZ0SWpPN2RxbG1KazJ4TXRMZUgzdHloWFIrV0FPVmxaVzlCODRVSGkvWWUxYUpreVpJcnozblR0WHlHZ2NPbXdZKy9ic0lTSWlnckxseWpIWXk0czZycTdVclZWTEVJMUNIajVFTGs4YXd1VEltWk5LbFNzYldKazVPVHNMMlNweXVaejQrSGl6eFNJdGxwYVdCdmM4WTllN3M3T3o4UHJ6NTg4RzY3VnRsWkNRa0pDUWtKQ1FrSkNRK0RjZ2pXQWtKQ1FrSlA0VkhEbDBpSm5UcC9QaStYTXFWNm5DcEtsVHFWaTVNdG16WjhjNVN4YWpFM24vSlA5MHJZZjBJSGVlUERScDFreDR2MjNMRnNGZWJQWEtsWUw0VXJSNGNkcDE3TWlPclZ1L1cxdHExS3JGaC9mdlJjdU05YWxNSm1QRm1qVzQxcTJMWEM1bm1LZW5JQmhkdm5SSmFIUGV2SGtOOWkxWXFKRHdPbWp2M2pTSlJRQUhEeHlnLzZCQm92YkZ4c1p5Nk1BQjFnY0VjTy91WFdyV3JzMkdMVnY0NitsVHRtM2V6TzVkdS9qNDRRTnJWcTVrbmI4L0RSczNwbU9YTGxTcFdsVVFiUURHamhyRnU0aUlkTGRtS2xxOE9MMzY5S0YrdzRaa3pweFp0Tzd2di81aXdwZ3hYTHh3Z1J3NWN0Qi80RUJ5NXNxRnJhMHRTMWVzb0VtREJqZzdPek5sK25SYzNkeUUvU0lqSS9HWk9wVTlhY3hDVUtsVXFGUXExQm9yT3Exd29mMHJsOHROMXJ6UlJhRlFwR2dGcGl2STZHZFRwWVM5ZzRQd1dpNlgweWFWOVg4QW1yVm9rZXA5OXFieGU3V3dzQkFKd2JwMXFDWlBtRURscWxWeGNuS2ljcFVxOUI4MGlKWExscGs4VnVreVpVU1dsYXRXckVoMWV6cDA2a1NPbkRtQkpFRjBkMkNnU0REeVc3MmF6bDI3a2lkdlhod2NIUms3WVFMSGp4MWpoWTdWbkh2UG5reVpNRUg0Zjd4R2poUnFSTFZzM2RwQU1LcXNaNlcyenQ4LzFlM3UyYnMzdWZQa1ljYTBhWUxZWkV6OEtWQ3dvUEE2S2lyS1lIMXF6emNKQ1FrSkNRa0pDUWtKQ1lrZmlTUVlTVWhJU0VqODFDaVZTdWJNbUlIZjZ0WFVyRjJiVmY3Ky9QcS8vLzNvWnYwbjZEOW9rREFCcWxBbzJMcHBrN0R1NnVYTFhMOTJqZklWS2dCSldVWUg5KzlQMW5vc3RlZ0tMalBuekRGckg2VlNTZlljT1lSMjY0cEFOLy84VTNoZHRGZ3gwWDV5dVZ5MGJOUDY5V2xwTWdDdlg3MWkyWklsako4MGljc1hMM0xrMENHQ2c0S0V1aTVXVmxaTW1Ed1pTSnBNSGo5NU1xUEdqZVA0MGFQczNMNmRjMmZPc0gvZlB2YnYyNGRMN3R3MGF0eVloazJhOENVNm11TkhqNmE1WGNueDZ1VkxDaFlzS0JLTFltTmpXYkYwS1d0V3JpUWhJWUVTdi83SzJrMmJ5SkVqaDdCTjNuejUyQlVVUk1GQ2hVVGl6YkVqUnhnL1pveUJ5R2VNK1BoNHlwY3VuWlRsa1pDQVFxRkkwVUpTSnBPeGMrOWVJZk5Lbnd2bnoxT3RlblVBUG43OFNQM2F0WTFPMWh0RExwZGphMmVIdGJXMVdkdG56WnBWZUsxV3ExTmxHV2d1V2tGTEpwTmhaMmVIdllPRDJUV3A5S2xadXpaNU5XSktURXdNSjQ4ZkY5YTlmL2VPcVJNbnNuajVjaURKcHZIeXhZdEdNell0TEN5WTVPMHR2UC96K25WT25UaVJxclpreUpBQnJ4RWpoUGZyQWdLSWo0OFhiYU5VS1BCZnN3WnZIeDhBNnRTdHk5eFpzM2o5NmhXNU5FSjgyM2J0bURkN05sK2lvMUVxbFd6ZnNrWElTbXJZcEFtVHhvOFhaUkJWcTFGRGVCMGFFc0xGQ3hkUzFXNkFkaDA3VXJSWU1TcFdyb3lYcHllaElTSEdCU09kZTFERTI3Y0c2K1Z5T1JZV0ZtbnVUNG1mSDZWU3ladndjSnl6Wk1IT3ppN2RqNjlXcTRtSWlDQjc5dXdwYnF0UUtJajgrQkVIUjBjaEUxU1htSzlmc2JHMS9hNUJOdG8yT0diSThGMitqNVNRK3NONEc4enRqMnRYcnBBalowN3lHQW04U1F1WEwxMGlPQ2lJY1JNbmtpRkRoblE1Wm5xaVZDcDVjTzhlR1RKbUpIK0JBdDk4dk9qbzZKL3kvL3kzOEROZHY2R1BIcEV6Vnk2cFA3OEJiVURZanc3cy9LK1EzdmZuYjBXaFVCaDlObzZJaUJEY05DVCt2VWlDa1lTRWhJVEVUNHRLcFdMb29FRWNPWFNJeWQ3ZWVQVHFKY3JHa0VnN3hZb1hwME9uVHNMNzRLQWczdXBOZGk1ZnNvUjFHaEVwUzlhc2pCb3poaWtUSjZaYkcyeHRiZE8wMy9HalJ5bGRwZ3dBSlV1VkVwYmZ1M3RYZUhEVkR2QzBJazd4RWlVRXdlUEo0OGM4Q2duNXByWnYyYmlSWFR0MkNNZlh4Y0hCZ2VOSGo1TFp5VWw0V0xheXNxSngwNlkwYnRxVXQyL2ZzbVRCQXJadTNzeXJseS94WDdNRy96VnJ2dXU1L2ZYTEYzcDdlUERIaFF0a3lKQ0IzWUdCTEp3M1Qranp1dlhyczNqWk11d2RIRkNwVk15Y05vM08zYnBSc0ZBaGloVXZEaVJkajlwc2lRdm56NXNsRm1sSnpiWUFnNGNPRllsRkQrN2ZGd25GaStiUHAxVHAwbVRJa0lGczJiSXhaZG8waGc4ZGF0YXhGUXBGcW9UUHJMLzhJcnlPalkzRnJXYk5aTGN2V2FvVU0zUUUwSjdkdS9QKzNUdXpQKzliNlQ5b2tQQTZhUGR1WW1KaVJPdURnNEpvMkxneGpabzBRUzZYczJMTkdwbzJiR2pRUngwNmQrYjM4dVVCaEhNaXRZd1lQWm9zR3NFdE9qcWFqZXZXR2QxdTE4NmRlQTRkU25CUUVJdDhmWW1Pam1iWmtpV0NrR3p2NEVEN2poMVo2K2NuYkQ5aTlHamtjam1aTW1XaXRxdXJTR3pWellUYnZIRmpxdHRkcWt3WlFXQXU4ZXV2MUs5Zm45Q1FFS01Udm1YS2xoVmVQM255eE9qeDdPenRpZm42VlpSdEpFMmUvSGVJajR1amVxVksvRmF5SlB1UEhERjd2OGpJU0Q1KytHQ3d2RURCZ3FKejVmNjllelJ2MUloMkhUb3d4OWMzMldPK2Z2V0tXbFdyTW5QT0hEcDE3V3F3ZnNtaVJXemV1SkgxbXpaUnZtSkZrOGQ1RnhGQm54NDk4Qm94Z3RxdXJtYi9Ud0JQdzhKbzRPcHFzZzNmRzZrL3hLUzJQOGFPR3NXcmx5KzVlTzJhUVczR3RIRHR5aFcyYmQ1TWdZSUY2ZE92bjFuN1JFUkVFRzNFNHRQQndZRWNPWE1TRnhlSHRiVzEwUXhPcFZLSlFxRXd1LzVnVEV3TXpSczN4cTFlUGZ5L0laZ0lrZ0lyK3ZUb3dZelpzMFhXc0NseDkvWnRyRzFzMG1SaHFsUXFpWStMbzNEUm9nWUN5OU93c0RRRksraWY4NUIwRGw2NmVOSGs5NjZQV3ExR29WQ1FNV05HYXRTcVpmWm4veXpYYi9qcjE3UnAwWUt5NWNxeGJ0TW00VGY3K3JWcmtNSjNXcVpjT1lPK3ZIZjNMcmVUc2ZSdDBMQ2g2SGxUaTkrcVZTenk5ZVhzcFV2Qzg1UXV6LzcrbTBVTEZ0Q3hVeWNxNldWWEE0d2ZNNGJjdVhQVDNjTUR4elFJWDNGeGNWaFlXR0JsWldYeWVvdVBpOFBPM3Q3b09PWnhhQ2o5ZXZXaWIvLytkTzdXeldEOUxCOGYxcXhjeWIxSGozQndkRXgxK3o1OStrU2NHVFZwTTJiTUtISU1TRzlTdXRhTVhWTnBJYTMzNTdUZUM3VGt6WmZQcU92RGxvMGJDZHl4ZzlIanhsR3pkbTBnNmRweHExbVRpcFVyczJMTkdxUFB6aEwvRGlUQlNFSkNRa0xpcDJYSndvVWNPbkNBbFg1K05HalU2RWMzNXorRnQ0K1BNSmlKajQvSGQrNWNnMjFPbnpvbHl1VG81dUhCL3VCZ3JsKzltaTV0eUpBeG8vQjZwSmNYdDI3ZUZLM2ZmK1NJMGVqQ2krZlB3NWd4QUpRcVhWcFlIaGNYUitpalI0S3c4RnZKa2x5NmVCRkFKRDZjT0hic205dWVrSkJnMGdidDA2ZFB6Sjh6aDRXK3ZqUm8ySkNlZmZvSUUrOEEyYk5uTnpxeC9MMHpFS0tpb2hqY3J4OHZYNzdrK2JObkFOamIyek5oOG1SaEVCY2ZINC9YNE1FY09YU0kyTmhZUWZpSWlJaGdVTisrVEprK25kOUtscVJubno1czNyRGh1OVMxcXRlZ0FVTjBhaUo5ZVArZThhTkhFM1R3b0xBc01qS1NGVXVYQ2xrbXJkcTI1ZUtGQyt6YXVUUGQyM1AyOUdtS2Eyekh6T2tqaFVJaEVqSVQ5REpxdmlmbEsxUVEyYkZ0TURINU5XYkVDUDczMjIva3paZVBIRGx6c3NyUGp5NGRPZ2puZE80OGVaZ3dhWkt3L2VZTkc3aWhrOEZuRG5YcjE2ZDdqeDdDZS8vVnE0M1crSUdrS0h1M21qVkY2d08zYjJmd2tDRkNsbEYzRHcvVytmdWpWcXQ1Lys0ZFY2OWNvV3ExYWdDMGFOVktFSXhLbGk1TnpseTVnS1R6ZWQvZXZhbHFOMEQ3amgyRjF4OC9mR0J0UUFDQTBVR3Y3Z1JOMk9QSFJvL240T0JBek5ldldFaUMwWDhTN1VTWjlyd3psOER0MjVtbHlhelQ1WDVvcUdoaWE5Zk9uYWpWYXE1ZHZZcGFyVTQydU1CVzg1dnBwRk5iUzR0Q29XRC92bjE4L2ZLRnk1Y3VKU3RRUkVkSG8xS3A2Tkd0RzczNzltWEk4T0dVMGdRUDZETis4bVNSRUdDakNRYXhTV05ReUxjaTlVZmErK1AxcTFjOERRdWpaZXZXNlNJV1FWSzI1c0w1ODltOWM2ZlpndEg4MmJNSjNMSERZUG5nSVVNWU1XWU1KWFF5TzQzUnFFa1RrYTFwY21pRkpYT3pqcE9qVU9IQ1pNcVVpUkZEaDVJM1h6Nys5OXR2WnUzWHNWMDdMQzB0a2N0a3d2bWtVcW1JaW9yQzNzRUJHMDNiSWlNanNiZTNGNGxoQ29XQ3VMZzQ5aDA2UklsZmZ4VWR0NzZycTJBMW5ScnVob1FZaUF0aFlXRU0xUWxJTVpkcTFhdW5TakQ2V2E3Zm5MbHkwYUpsUzdaczJzUzgyYk1acTdIRjdkeXVYWW8xRWUrSGhob0lScGN1WEdEbTlPa205eWxUdHF4UndRZ0xDMkppWWt3S29JOURRd25hdlZzVUtLTkZlNC9Ka2lVTGZRY01NUG5aVXlaTTRPU0pFMFpGb2NwVnFyQjE4MmFUKzJxNWV2TW12eGpKS0xsNzV3N1AvdjRicFlueGduYWNaK3IrcEZhcitmRCtQWFoyZHFLK1VpaVZXRmhZTUdYQ0JJS0RnbEpzMzR6WnM0MEtWdWxGbzdwMXNiYXhNY2lxK2ZEK1BWRlJVZHgvL0poRnZyNzRyVnBsZFA4N0lTRXBacko5eS8wNXJmY0NMYWZPblJOWk1HczVmKzRjajBORGhYVktwWkpSdzRZUkd4dEwwK2JOK2ZybEMxKy9mQUdTTEpxTmlaNFNQeStTWUNRaElTRWg4Vk55L2RvMUZpOVl3SWpSb3lXeEtKM3A1dTR1bXVUY3NIWXRyMSs5TXJxdDk2UkpIRHArWExCVldyeHNHVTBiTkNBeU12S2IybUJ2YjA5R0hjSG8xczJiaE9tSktLWW01Ky9jdVVQTTE2L1lPempnbkNVTGhRb1hGdmE5ZC9ldUlCaVZMRjM2L3dRakhjRkcxNklyUGJHMHRLUlk4ZUk4ZlBBQVNMTGFPblRnQUljT0hLQjBtVEwwSFRDQUJvMGFjZVh5WmE1ZXZ2eGQycEFTdXRaY1ZhdFZZOGFjT1lJRnk3dUlDQWIwNmNPZjE2OEQ0c3dhVzF0YmJ0Mjh5ZGJObTVrNVp3NzU4dVdqUWFOR0hOWVJjZEtEMG1YS3NHalpNbUhBcWxRcThmTDA1SU9ScUZILzFhdHAxcUtGME44ejU4N2wyYk5uWEx0eTVadmFrQ1ZyVm1TV2xzVEV4cElRSDQ5Q29UQ3dVVXNPL2F5enIzb1pQc2toazh1UnkyUllXVnZqWUcrUG5iMDlmLy8xbDluN2o5Rk1hQUNjTzNPR1VCT1pkTkhSMFF6dTM1L2R3Y0ZZV1ZsUnZtSkZGaTVkaXVlQUFjamxjcGF0V2lWTUZyMSs5WW81czJhWjNRWXRuYnAwRVFiM256NTlZbTBLZFlUMHhTU0ZRc0hxbFNzRnE3cDgrZk5UbzFZdHpwNCtEY0RSdzRjRndjaXRYajBjSEIzNSt1VUxUWm8yRlk1eDVOQWhreUtWS1p5Y25XbmR0cTN3ZnVXeVpjUjgvUW9rQ2R0eW5RakxQSG56Q3JXVUlHbGlSRXRkblFteWp4OC9BaURYRVlra3dlaS9nNFdGQlJZV0ZxbTJUOUtLQ1g5cGZuKzNiTnJFeExGalJSTm5rUjgvRXJoOU93MGFOZUxVaVJNY1BuaVF4anJudUVGYk5IK05SVElIN2RuRDYxZXY2RDlvRUVzWExhS09tNXZKQ2UyQ2hRcXhaLzkrcGsrZHl1UEhqNFhKOUI4R0hzb0FBQ0FBU1VSQlZBbFRwbEJISjhPbGJxMWEyTm5aOGZYTEY0WU1IRWlIenAyRmU3TGxEOG9JbC9yRHZQNTQrT0FCZG5aMnlIUkVpcUE5ZXdDb1VMRWlMMSs4TU5vV2xVcEZZbUlpdHJhMnVPVE9EU1JsTWYrbVp3V3N6Nk9RRUpQMVBsMXk1K2E4em0rM05nTmQyeGNMNTg5bnljS0ZOTmJVM2R4MzhDQzJtcmJyazVyc0l2aS92a2xMZG84K21UTm5KbUREQnBvM2JzekF2bjA1ZVBTb1dWa2Q5ME5ERFphOUNRK25Tdm55ZVB2NDBMWjlleUNwWHVyNHlaUHBZdWJFdDdXVkZSMDlQSmlzWXk4TFVPNjMzNmhWcHc0TGx5NFZMWjgyWlFyci9QMnhOdkw5bFM1VGhqTVhMMkp0WTROTTczeXVXTFlzalpvMEVYNnZBZFNBSWpFeDFkbnpQOVAxTzJIS0ZDNmNQNC8vbWpXNDkraEJ6bHk1c0xheEllc3Z2N0JneVJLRDdaY3RYc3lGYytld01pSSthcyt2Mnc4ZmlzWS9odzhlWkdEZnZpTEJzbWorL0xScDM1NVpjK2NLMzdXcDdKVFFSNCt3czdNVDFadlVjdlhLRmI1RVJ6TnN4SWhreisvMm5UcFJ2MkZENUhJNU1wbU1NMy84d2JJbFMyaldvZ1VqUm8vRzA4c0x1VnlPV3EybVl0bXlGQzFXak8yYU9wdEtwWkw0K0hpVEFzYTFLMWV3c0xDZ1VlUEdSdGRyMjJXcWZkSFIwVlRRdUVybzA5M0RROGg2MFY1RGh3OGRZcVNYRjRkUG5DQnYzcnk4ZXZXSytuWHFHRDJuMHhOYlcxdGM2OVkxZVUzWjJOZ0k1L1JmT21QdVpZc1g0enQzcnNFOUt6M3Z6d0EyMXRaME1ISXZXTFprQ2IvOTloczFhOWMyZW83dDJMcVZzYU5HR1JYVVk3NSs1ZnpaczdSdDM1NDhlZk9pVnFzWlAzbzBGODZmQjJDVVR2QWZKQVZqcFpTVksvRnpJUWxHRWhJU0VoSS9IV3ExbXBuVHBsRzBlSEVHREI3OG81dnpuNkpvc1dLaWd2T3ZYcjVrNmVMRkpyZC9IQnJLK3JWcjZkMjNMd0M1WEZ4WXNtSUZIdDI2ZlZPa1VyNzgrWVhYS3BXS0Y4K2ZtNzJ2VXFIZzl1M2JWS2xhRllDS2xTdi9uMkIwNTQ2UUhWQmFaNENocmNVVStmRmpxak1sektWNnpacHMyTEtGOE5ldk9YSDhPQ2VQSCtmaStmTWtKaVp5KzlZdEJ2WHJSOTU4K1g1SVRRZGRTcFl1emVpeFk2bXVZNjEyOWZKbEJnOFl3THVJQ0dSeU9WT25UNmRyOSs3Qytvd1pNMUsxZW5YMjdkM0wrSWtUY2N5UWdZbFRwbkR1N05sMHEydFZzblJwTm03YkpzcmltRE5qQnVmUG5pVjNuandHMnlzVUNrWjZlUkY4K0RCeXVSd3JLeXZXYnRoQVQzZjNieEtOaG84Y21hNVJpRTgwMlZ4cHBYQytmR1pkYTQyYU5CSE9jMGlhWUV1T3UzZnVNSG5DQkdacHNnc2JOMjBxWkl4cHJ4MlZTc1hvRVNNRXdTUTE5TzNaRSs4Wk0ralNyUnVMZkgzVGRKN3MyckdEMFdQSENqWWwzZHpkQmNIb2o1TW5oY2twVzF0YkdqVnV6SzZkTzBXVFA0SGJ0NmY2TTN2MjdpMWNvMi9mdm1YVGhnM0N1bE1uVDRxMmJkNnlwZkE2L1BWcmtlaXRMNEFEb2drQkN3c0xiRzF0aVl1TFMzVWJKWDQrVkNvVmlsVCtKcG9TRFhXWEwxbTBpUGo0ZUVhT0dZT1Rzek56WnM2a2pwdWJ3ZS9JazhlUGlZMk5GUVRTRnk5ZWNPL3VYU0FwMnpZcUtvcTVzMlpSeDlXVk1lUEg4eVk4bkw0OWU3Snp6eDdScEpJdWNya2NieDhmRWhNVHNiS3lRaWFUa1QxN2RweWNuSkJwN0NBaDZWeVdXMWx4NnVSSlhPdlZTOVYzOEwyUStpUGwvbWljekxvSlk4ZWFYS2VsWmV2V3d1U29uZVozMjYxZVBjYWwwcnE0YnExYUJwT1JsbnA5Y2ZUd1lmTG15eWRrMEpReU1ZR2NIRisvZkRHYTVhQU5UbElxbFNZRERHeHNiRVQzYjZWU3lhZklTR3h0YlpGcEFxcTB1T1RPamJlUEQ1K2pvcERKNWFLQUU3VmFqU0l4a1lTRUJJTUo5Zy92My9QcDB5Zmh2ZGJLTnVMdFc5SHZ5ZnQzN3d4K1gwelpYYVZWQkROMkxkaloyUW4xRVkxaFkyTmpOTU1rTGZ6bzYxZUxuWjBkcytmTjQ4MmJOMExHazZWR3pLcHN4UDV0eDlhdEp0dVNVcENJYnYvWjJkbWxLSHBxTGNiK3ZIYU4vNVVzS1FyOHk1Yy9QM0s1bkgwYWdTRWhJWUV0T25WcUlVbUUxbzZqdEVMMW16ZHZzTGUzWjJDL2ZqUnUybFFVd0FWSll5aUFJa1dMR3MyYU5NYTVzMmZKbXk4ZlVWRlJvbHFqV252SmxIQjBkT1RrMmJQWTJka1J0R2NQYzJmTjR0TDE2eVFtSm1KamE0dXZqblV4L0YrbW9MWWVxTFp2OVVYTzlDYWwvdFhXS1RXRi9yV2FudmRuVSsyN2NPNGN2blBtVUxkK2ZZT2FTRm15WmhYVnZaVVp1WmNjMkwrZnVMZzQzSHYwUUtGUU1IYmtTSFlIQnRLclR4L0dUWm9rZk9hR3RXdVpPMnNXSXpUdUlCTC9IaVRCU0VKQ1FrTGlwK1BjbVRQY3ZIRUR2M1hycENqc2RDUlRwa3dzWDcxYUdJU28xV3BHZW5tbE9KSHJPMmNPTld2V3BLakcvcVI2elpyTTgvVmxoSmRYbW0zVWRPdlJ2SGp4d3FTOW15bHUzYmp4ZjRKUnhZcHMwOWdsNkViNGErM3FjdVRJSVV6QW5EbDkrcnZZcUFHQ3dKSXpWeTY2dWJ2VHpkMmRMOUhSbkRwNWtpT0hEdkhIeVpPQ0Zkdy9UZWJNbVduU3JCbXQycllWMmVNcGxVcFdyMWpCZ3ZuelVTb1VPRGs1c1d6MWFpRnpRN2VZYWNsU3BUaDcralNyVjZ4Z3hKZ3g1SEp4WWNxMGFRWVJaR21oYXJWcXJBb0lFTmt4YkZ5M0RyL1ZxNVBkNytHREIweWJQSmxwTTJjQzRKZ2hBeHUyYkdINGtDRWNPWFRvbTl2MWJ5Rmp4b3lpeU41VEowNXc4OGFORlBmYnZtVUxCUW9VRUt4S21qWnZMbHEvY1A1OExwdzdsNlkyS1pWS0pvOGZ6OWN2WDlKVVJ3aVNha3NjQ0E2bVErZk9BTlJ4Y3lONzl1eThmZnVXRjgrZjgrelpNM0xtek1tRjgrZUppb3FpYkxseXdxRDM1WXNYb293NmMzQndkQlRaNksxWnVUTFo3REpkd1VnclpOVnYySkQ4QlFxd1p1VktnKzMxSjZVa3dlaS9nYllQdjZaQldFMk9temR1c0duOWV0cTBhMGZoSWtVWU5uSWtCNEtER1Q5bURBc1dMeFpOVWkrWU4wK1U4ZWt6ZFNxUUZDUnk1T1JKUmc4ZlR0U25UMExBeVBTWk0ybmR2RG10bXpYRGQvRmlVUUFCSkZreDJ0bmJZMmRuWjFDM1lOL2V2VXliTW9XanAwNEp5N1RQYXZLZjRKbE42Zy96K21QempoMUNCTHVsaFFWaFlXRU04L1NrZmNlT29vQVJmWlFxRllyRVJGR1doRktwQkNCRGhnd1VLbHlZTjIvZW9GYXBSTFppMTY1Y1llK2VQVFJyMFVKNGZ0UGZYNHZ1SlBYelo4OTRGQkppdHAyZEtkcTBhSkZzL1VwdFJyZ3grZzBjS0ZpU1FWSkdkaFdkWnlsVFROTUowTklsNnkrL2NFMnZuazJBbng4cmx5MHoySGJlN05uTW16MWJlTC9JMTVkRmVsSDZENTQ4TVNwNnBMVm15bzhjZS8wTTE2OHUrbldCelBsdWpIM3ZxUmt2eVdTeUZQdXVvWnVieUJwUE42djV4cjE3V0ZoWWNDQTRHSUE1bW1ka1hUcDA3aXk2RHMvODhRY0QrdlNoYkxseVpNbVNCZC9GaTRVMlJFVkY4ZjdkT3lIalBXT21UR2FKbGpkdjNDRDg5V3VEOWtHU2xmUUN2WUJGM1RHSEZrdExTd3BxTENnemFrUnhZMEtUVnN6UzJwOUZmZnBFNU1lUGdrajFUOVJBam82T052aGVvblJFNE9UNlZIOWRldDZmalIzLzA2ZFBqQms1RWtpeWF0ZTFhNWZKNVJ3K2Zsd2tHQmxyKzNxTlhYUGhva1hwM3Jtek1GNEk4UE1qUUZOelZKZEtPalUvTjIzYlp2QTdKL0h6SVFsR0VoSVNFaEkvSFljT0hDQkwxcXpVTWVMSExKRTJiR3hzOEYrL25zSkZpZ2pML05lczRmS2xTeW51R3hjWGgrZkFnZXc3ZEVpd0NXblZ0aTJKQ2dYalI0ODJHT2liUTRWS2xZVFhqeDQrVFBYK2QyN2ZGbDVYckZ4WmVCM3k4Q0VLaFlKYk4yOXkvKzVkWkRLWnlJN3VqR1pTMTF6TUhXekw1SExlUlVUdy9Oa3pVUVNtWTRZTU5HL1prdVl0V3hMejlTdkhqeDBqYU04ZXpwMDVrNnJ2emNMQzRwdHFIRGs1TzlOdjRFQlJCRmxvU0Fnamh3L25ydWE3TEYraEFvdVhMeGRxeHJ4ODhZSXBFeWNTb01tdzBQcFQrNjFlVGFldVhjbmw0a0xiOXUyNWYrK2VNR2hJQzIzYnQyZld2SG1pUVdMUW5qMU0xYW1oa3h5Yk5teWdlSWtTUWxhUW5aMGRLLzM4MkxoK1BUT25UVXVWblJ6QW9ZTUgrZnZ2djgzYVZpYVRNV0R3WUdGZ2xwQ1F3UHFBQUpGWC9KS0ZDeGt3ZUxBd3lmZlgwNmRzMzdyVjdQNVVtWEdlZVB2NENKRzk4Zkh4VEpzODJheGpBOHllTVlNOGVmTWFGT2krZXZreXk0MVlycVFHbFVwbHRLWkFhZ2dPQ2hJRUk1bE1ScXUyYlZtMWZEbVE1THQvLzk0OUlSSjd1bzUxM3U3QXdGUmZNOTA5UElTK2pJeU1aUHVXTFNhM3JWbTdOa1YxTEppQzl1eWhWNTgrakowNEVibGN6cnQzNzlpcnNXelJFaE1Ud3hTZDZQdlVucHNTUHlkdndzTUJqQlpjTndmdEJKUDJQSWFrU08rQmZmdmk2T2pJS0UwMGNiWnMyUVNSM3RyS0NwL1pzNFg3eXRnSkV4Z3hlalIvbkRyRkRHOXZmR2JQcG5LVktxaFVLbVo0ZTNQc3lCSEdUNTVNb2NLRmdhVGZwbzFidDlLOWMyZTZkZXBFdlFZTjhQVHlFdXF2RGVyWGo2aW9LTmFzWFd1UTRhbU41TTdzNUpTbS8vZDdJL1dIZVdqclUycFpHeENBdGJVMXcwYU9GQ1prZDJ6YnhyVXJWL0NaUFZ0NC9qT0dVcWxrNlBEaEZDOVJBb0NKWThkeTZjSUZoZ3diUnErK2ZaSEw1WHo1K3BWdG16ZVRPM2R1MFVUMWtoVXJrczI4UHE2WnlHelV0Q21Sa1pHOGV2a1NhMnZyWkNmdWxRb0ZhcUNZVHAwbnJTWFZWYjE2bVdEY1VnM2cyZDkvMDY1Vks0TU1xRXlaTTdObzJiS2tEQ01qay91OTNOMnBYS1VLZmZyM0Z5M1gya1VaUXh2TXBiV3IwbHJTelZ1NFVHUko1ek43dG1CSlo4ck9Tb3VGaFFYci9QMVpaOFFTTm1qUEhzSGk2bWZpUjErL1VWRlJ3am1tRlJsMHhaQzBDZy9hWi83QUhUdEUxOUw5ZS9kRTY4M0Z4dGFXcnU3dUlvc3h2MVdybURsOU9qWTJOcXhhdnB5WW1CaTJCZ1lhQ0xTMXExVXpPR2RxMUtxRlI2OWVyRnkyakdrelo0cmF1SC9mUGlhTkd5ZTgzN1o1c3hDb0ovd2ZqeDhiMUhuY3NYVXJNcG1NczVjdUNXT0x5SThmS1ZleXBNak9GK0RLcFVzTUh6cVUxUUVCL0ZheXBObmZnN1kveXVudDAwTHZtZmFmNEtUR1hTSTlTTS83TTRqSHN3a0pDUXpvM1p0WEwxOHlZUEJnUm12Njl1N3QyN1JxM3B3Qmd3WlJwR2hSMGY3NlovM1J3NGNGQzNaTFMwdUdqUnhKdGVyVm1UdHJGdk1XTHFSVzdkcW9nUVoxNnRDeFN4ZDY5dTROUUdob0tGMDdkQkN5VWlWK2JpVEJTRUpDUWtMaXAwS3RWblA4MkRIcTFhOHZaUmVsRXpZMk5peGZ2VnBVVVBuY21UTkdJODVNRWZyb0VSUEhqbVgrb2tYQ3N2WWRPNUk1YzJhR2VYb1NrNG82TFJZV0Z0VFFpU3JTMnJTa2hnZjM3d3V2YzdtNGtEdFBIbDYrZUVGY1hCeFZLMVRnWFVTRXNGN1hwdXVTeGxmWjdMYWFLUmdwRlFyQklxQkkwYUkwYU5TSXhrMmJpZ29RMnpzNDBLSlZLMXEwYXNYUnc0ZnByM2w0TmdkTFM4czBDWE5hL25yNmxFN3Qybkg0eEFrVUNnVXJsaXhodzdwMWdyV05wNWNYQXowOWhXdnUxczJiOVBid0VHVS9PR2ttbytMajQvR2VQSm5WR3BGb3lyUnBXRnRiRzgyb1NBNGJHeHVtVHA5T3h5NWRSTXQzQndZeVpzU0lWRTMyVDU0NGtVeWFMQ290M1QwOGNIVnp3OGZibTZPSEQ1dDlyQXZuenBtVlZXTmxaY1c4aFF0RlVYd1R4b3poL0xseklzRm80Zno1M0w1MWk1VitmbGhiVzFPZ1lFR3FWcXZHeUdIRFJCTWFhY1dqVnk5YXRta2p2Rit4ZENuUFVwSEpWcVJZTVdIU1VwZmZLMVJnM01TSkxGbTBLTjFzQjlQQ2xjdVhpZno0RVNkblo5NitmY3RuSFV1VE0zLzhJYnkydHJhbVdZc1dRTktrM0s2ZE8xUDFPWmt6WjZhL1RrSHY5UUVCeWQ3WEJ1cllwWWFHaEhEenhnM0dUNTRzQ0orejVzN2xTV2lvS09zeE9qcWFqZXZXcGFwZEVqOC9vWThlQVVrV3Jna0pDVWE5L3BORFAvTDY1WXNYdUhmcHdwdndjRWFQRzRkYXJSYWlwK3U0dXRLd2NXTjJidC9PclZ1MzJMUnRHOW15WlJNQ0ZiUVpDci84OGd1NVhGeVlORzRjdXdNREtWTzJMRE9uVFdQbXRHbWl6OXAzOENCYk5tMGljTWNPN3Q2K3phSGp4M0Z5ZG1iSThPRU03Tk9IbGsyYnNtN2pSa3BxTW5ZQlFSU3gvOEgycXFhUStpUDFYRGgzam4xNzl0QzdYejlSOVA3OXUzZlpIUmpJN0JRc1RtMXRiZkVhTVVKNFA5ZlhsM2x6NWpCN3hneDI3ZHpKL0VXTGhOOTBYVXRpUUxodm0rSmdjREM1WEZ3b1c2NmNVTy9GSEFvV0tzVEpzMmVGOTlwc0sxTzJhY1lzMWJRV2RmcFpEM1oyZHJSbzFTclp6OCtSTXlldWRldWExVmI0dGd3SVUvdGFXRmpRdW0xYkJucDZpcGEzYnRhTUNwVXFHZGdIcmxpNmxEMTZnUTdhR2pVMk5qWnBHcGVwMVdvVUNnVUo4ZkdDdld4eS9PanI5OTZkTy9SeWR4Y2Q0OTZqUjBMYjB4cThwWDJlMW1ZYjZoT2Z5bXpqNUxJSHcxKy94bi8xYXFyWHJHa2dGa0ZTbitxZTAzRnhjZGpZMkRCNjNEaXlaY3Rta0oyaUZYVHZoNFppNytEQTdWdTNjSEZ4SWVzdnYveGZyU2c5QVNvaUlvS2dQWHZJbVN1WElCWUJoSVdGQVlnQ2JnQ0tGaStPdmIwOTdsMjZzR1AzYmxHQVkzSm8rK09HWml4NTlQQmh4bzBlemI2REI4bVROeSt2WDcrbWFZTUdaaDNyVzlHM2dZUC9xMkgwTFh6ci9WbVhoSVFFM0R0MzV1YU5Hd3dlTW9UbFM1ZVNLVk1tbWpadlRyL2V2YWxaczZib1htNk1tSmdZWms2ZlRyWnMyWWpRakxkL0wxOGVGeGNYNXM2YWhWd3V4OGJXbGdmMzcvUHAweWRxMUtvbDFCS3oxdnhlL1JNWlh4TGZqaVFZU1VoSVNFajhWRVJGUmZIeHd3ZitsNHJvSWduVE9Eazc0N2R1bmNpR0xQVFJJd2IyNjVmcUdrUzdBd1BKbVNzWEkwYVBGcGJWYjlpUXZmdjMwNzlQSC81Nit0U3M0MVNzWEZrMGVFaExUU0d0SFZYSWd3YzhDZ2tSMmN6cGlrV0E4TC8vOWZRcGI5KytUZFhucEtWbzkrUFFVQjZIaHJKczhXS0tGUzlPNjdadGFkbW1EZGswRXhFcWxZb2xDeGVtNnBqbVBsZ25seEgxNnVWTHVuVG93TjlQbnhLdEVRQXFWNm1DOTR3WkJwa1M0MGFOSWk0dVRoVDFxenU0UEhia0NHdjkvT2pacHc4QTR5Wk9wRlRwMGt5Zk1zV3M3N2hrNmRMTVg3QkFzRG5Vc3M3Zm4rbFRwNlo2UUs1VUtCZzZhQkFxbFVvMCtaUTdUeDVXK2Z0ejQ4OC9XYnBvRWFkMUxIdStoY0pGaWpCLzBTSlJuYXk1czJheGErZE9vMVlacDA2Y29MZUhCNnNEQXJDenM2TlduVG9jUFhtU2xjdVdzV1hUSm1Kalk5UFVqanF1cmt6UXlTYTZkZk1teS9VR3E2YXdkM0Jna0tjbmZRY01FUFd0V3EzR3dzSUNtVXhHbi83OWFkT3VIV3RXcldMVGhnMXBxbVgwclNpVlN0YXZYVXY0NjlmczNiM2JaRjJEK2cwYkNqVTh6cHcrYmJJZ3NDbUdqeDR0VEpMRWZQMmFyTEJUdjJGRGtVMU5nSjhmOGZIeDlQSHdZTi9odzJUUG5qMHB3dGZmbjBaMTY1cXNpeUh4MytEUDY5ZUJwRW0zRThlT0pWdEUzUmo2UmRydjNybkQrM2Z2R0Q5NU1qT25UV091VHVhY2xpSERocEdZbUNqOHJnREV4c1p5OU1nUjRiMWFyVWFwVkZMSDFaV2xLMWZ5OTk5L1kyTmpJL3llS0JRSzh1WFB6eHhmWDdwMDY4WkhqVEFMVUtWcVZYYnMyWU43NTg1ODFSTk90ZmRuMjU5VU1KTDZJM1UwY0hYbHhmUG5aTStlbmFGNkZyT3lGQXJTNnpQU3k0dHExYXZUcW0xYlpzMmRTK01tVFpnMGJoeVpuWnlFR2l2WmMrUklWZnVLbFNoQnlNT0h2SDcxaW5vTkd2QXdMQXhyYTJ2aGVVYzdJYXRiU0Y0clVPaVNWbnUyYjkzWFhMUVpwd1Ywbm84aHFYQzhydlh2eExGam1haFh3MFQvZVUyTFdxMG1VK2JNQmtFaE1wbE1zQS9VSlpPT0JaV1dCL2Z1MGJ4eDR4VGJuMUxHa3I2QVo0b2ZmZjNXckYxYk9NZDh2TDFaNSs4dlRIWURadGxhcTFRcWczTm1vS2VuSU55MWE5bVNjdVhMcDdyZWx5N0pqUXZPbmo2TldxMW0wdFNwZkltT3hsSEg3aGxBa1pnb0V1SktseWhoWUEzdXBRbUtXYng4dWFqK2owS2hvR1dUSmt5ZFBoMzNuajJGNWZwaTRtSmZYK0xqNDNuNTRnVlB3OElFVzdsN21pQ2FVanFpTnlRRnBhM2R1SkVXVFpyUXRVTUhBb09DQkZlRSsvZnVJWlBKaFBGZDZLTkh4TWJHVXFSSUVhRS90UGRLcmJDWEtYTm1uSnlkQld0RDFUZTROUHhJMHZQK0RFbkJWUjA2ZGFKM3YzNjQxYXVIazdNejA2ZE9aWkd2TDcrWEw4OEtQNzhVaFdFZmIyOWV2bmlCNzZKRkRCc3lSRml1dlljTjB4T291Mmd5SkhWSjY3aEg0cDlGRW93a0pDUWtKSDRxM3I1NUF5UkZZMHA4R3lWKy9aV1ZmbjZpYU03bno1N1JvMXUzTkdjTUxGdThtRit5WmFPN2g0ZXdyR2p4NGh3OGRveDVzMmV6WWUzYUZBZFQ3VHAwRUY0bkppWnlRek00VEExcXRacmFScUxtOUxHMXRlVlhUVEhYcTFldXBQcHp2alVDNmxGSUNMTjhmSmc3ZXphdWJtNTA3TktGbHk5ZWlES2t6TUhjeVFyZGpDaGpiZGZhenhVdlVZSmhJMGRTdjJGRFlaMDJjMGpYWmtMWE1rQi9NRG5UeDRmLy9mYWJNSEhlcEZrekNoY3BRcHNXTFFRUGNYMGNNMlJnaUpjWFBmdjBFUTFJbEVvbDA2Wk1NVGxKYjA0L0tKVktoZzRheFBObnp4aWtNNEFCS1BmNzc2emJ0SWtuangremJjc1c5dTNkeTRmMzcxTThwajc1OHVlblY5KytkT3JTUlJpZ3BkUjJMZWZPbktGOXExYjRyVnRIanB3NWNjNlNoUWxUcGpCZzhHRFdyMTNMM3QyN1V5VnkxS2hWaTFVQkFVSTdvcU9qR1Rwb1VJcENjSVlNR2VqVXRTdjlCZ3dRRmQyT2o0OW45b3daWEx4d2dUbno1MU5HNHpYdW5DVUxZeWRNWUtDbkp6dTJibVg3MXEwODFVU0kvbE9ZSTdEMjBNblkyN3grZmFxT1g3SjBhY0hpQjJEbjl1Mmk0dU82T0RnNmlteUxRaDg5WW5kZ0lBQnYzNzVsMk9EQmJONnhBMHRMUzNKcDdJT0dEQnlZcXZaSS9MczRlL28wQlFzVklsT21UQVNzV1pQcUNVNTlHalZwUXEwNmRiQzN0NmR0Ky9aa3lwUkorQTFRcTlXRXYzNHRDcnJRc212blRtSTFZc0wrZmZ2WXNXMGJxd01DVUNnVTJOcmE4ci9mZnVQS3BVdUVoNGZUc25WcklDa1MvZERCZ3pScDFveFNPZ0k0SkVXQW56aHp4aUFySURZMkZwbE1scXBKS2wybWFHckJWS3BTNVp1L0syTkkvV0Urc2JHeHZIenhndGpZV0Zhc1dVT2lRc0dYNkdqa1ZsWllXRmdJejNQYWlVQ1ZTa1ZDUWdJMk5qWUdGa2lSSHoveStQRmpkZ2NHc2pzd2tEbSt2dFNvVllzVFo4OGlsOHU1cU1uY3pXbEdvWHRkUm84YlIvRGV2ZmpPbll2djRzVm0vWjl5dWR4Z3UrOFIwZjRsT2hvYlcxdmtjbm1LeDlmYTBTa1ZDc0ZHVUplZXZYdlR1bTFiMFRLbFFzR0F2bjNwMDYrZnlNcFpIMU9XZE4rU21hNGxSODZjako4MENSdU4vWjR4Sm80ZFMra3laV2pYc2FQQk9wVktoVktoU05aMlVKY2ZmZjBhTzNkMDN5czExNFN4NEJXdGVLdFVLcE45Ym4vNDhLSFI0S0xVb3MzZTBxSzlYanQzNjBhakprMElDd3VqZmF0V3JBb0lvTEpPa0V1Q25tQzBhOTgrSVlPc2JxMWFMRnEyakVLRkM5T2ljV055dWJqdzh2bHpZVnZ0NXlVWDJIbjM5bTIyYjkxS24zNzkyTDFyRnp1M2J4ZHFnRjI3ZXBXY3VYSUp0V1YxeVpNM0w4dFdyYUo3cDA1MDc5eVpnMGVQWXUvZ3dPamh3M240NElIdy9UWndkVVVtazNIZzZGR2hQN1NCT1ZvaDRzdVhMM3orL0prdm12R0lxV0NqOUNTNUdrWnArZnowdkQvcm9uVWx1SFR4SWllT0hVTW1sMk5sWlVWb2FDaHIvZnhvM2JadHN1ZW5SOCtlNU1pUlE1VHBDcEEzWHo1Q25qN2w1WXNYVEI0L25vc1hMckJtN1ZwcTFxNHRiSFAxOG1VcVZxNXNVSXRQNHVkRUVvd2tKQ1FrSkg0cUlpTWpBZU5SYmhMbUlaUEo2RDlvRUVPSER4YzlrRDBOQzZOTCsvYTgwWWh5YVdYcXhJbkVmUDBxc20reXM3TmpzcmMzcmRxMHdjZmJtNnVYTHh2ZDE4SFJVVlFyNWR5Wk0wYWpqQ3dzTE5JbG9yTlVtVExDUU8vUGE5ZFN2WDk2UlpVcUZRcU9IejNLOGFOSDA3Uy91Uk1kVmpxRFd2MjJXMWxaVWF0T0hicDI3MDdOMnJWRnh3d05DY0hMMDFQd285YWk2Mkd0bjdtbFZDam82ZTVPd0lZTlZLNVNoWDE3OXpKKzlHaWpObDQyTmpaMDZOeVpvY09HaVVRS1NMS3RHREp3SUZlU3FhZGw3c1NQV3ExbS9wdzVQSHp3Z0psejV4cllhaFF1VW9SSlU2Y3lZZkprRHU3ZnovQWhRMUljeEdYSWtJR0dqUnZUdkdWTHFsYXZMdnBlMzBWRTREVjRNQmN2WEVqMkdGcnUzYjFMbzdwMThaNHhnK1l0V3dKSmdzendVYU1ZUG1vVWQrL2M0ZVR4NDV6NTR3L3UzcmxqY3JLbldZc1d6RnU0VUJqd3ExUXFoZzRjeVBOa3JPaEtseWxEMnc0ZGFOVzZ0Y0dFNC9WcjE1Z3dab3hnQmRPbWVYTjY5T3JGaURGamhFbWVqQmt6MHFkL2YvcjA3OCt0bXpmWkV4aklnZUJnNFo2ZEdrejFYNDZjT1VsSVNDQXVMbzdFaEFTVVNxVlowYnhseXBhbDNPKy9BMG5aaDZkMXJPcGtjamxXY2psMjl2WTRPanJ5UW1maUE1S2lMZWN2WENqMHEwcWxZbDB5TmJtbXo1Z2hHa2pQOXZFUjlkT2xpeGRadFh5NUVFbmNyRVVMVGg0L3pyNjllMDBlVTViR2lYZUpIOCtqa0JCQ0hqNWswSkFoNU1tVGg3R2pSbkgyOUduUkJFbGFlUGZ1SFJmUG5hTlQxNjRzWHJDQWJaczNjL25HRFN3c0xQQWNNSUFzV2JPeVp1MWFZWHVGUW9IZnFsWFVkblhsNVBIalJINzh5SVh6NXpsKzlDaWZQMy9tM2J0M0RQTDBaUEtFQ1VSSFI5T2lWU3NzTEN5NGZ1MGFQbE9uOGpnMGxObno1aG0wNC9Qbno3eDYrWktpeFlzTDErTEhEeDl3MUxtSG1IT042ckpSUjlCTmI4Rkk2Zy96KzBPbFVqRjYrSEJpWW1KbzFxSUZ0VjFkYWRXMEtiZU0xUGdwcnFsaHFFVzNybzRXSjJkbmdnNGNZTlA2OWN6eThhRkRtemFjdm5CQitQMk9pSWhBSnBlbk9zUEl5Y21KQm8wYkV4d1V4Q1J2YnpKbnpzemlCUXZJNWVKQ20zYnRSTnNlQ0E0bTVPRkRSbzRaWS9UL0JRd21kTFVZbSt6Vi9sNFl5M3BXS0JTVTFNdVMxc1ZVeGsyMTZ0WFp2R09IOEQ0dUxnNUxTMHVjczJRaFM5YXNvbTBYekp2SDA3QXc0dUxpakZySGF0c1dGeGZIeHc4ZkRDYmhGUW9GVVo4K0dmeGZTcVV5MmNsdFhYN0psczJnRnBNK0U4ZU9wVURCZ3FMQWk3VHdzMXkveVpFUUg4L1RzRENLNk5YZzBTVXhJVUUwL2pwKzlDaXZYNzFDcmxtbVZxbDQ5KzRkV3padEV1MVhyMEVEVVpaaVNxd1BDREJaUXpSSHpwelkyTmlRbUpqSXd2bnoyYkY3OS8vOUR4cFJRWXUyVnBvV0Z4Y1hQa1ZHb2xLcHlKVXJsMGd3MGdZY21tcG5mSHc4WHA2ZVpNbWFsYUhEaHlPVHk5bXljU1A5QnczQzBkR1JjMmZPMEtSNWM1UC9VOVZxMVJnMmNpUXVMaTZDc0hwUVU4ZE1teldtbTAyb3pTUXNyYW1mcGtYZmhrNC82TzE3a0Z3Tm83aFVadFNrOS8xWnk4TUhEOWkrZFN1blQ1M2krYk5uVksxV2pZRDE2eWxWcGd4TEZ5MWk2YUpGekpzOW02TEZpOU95VlN1Y05abGJ1aFF0Vm95aXhZb1ozRC91M3I3TmxrMmIyTHQ3TjVXcVZDRlAzcnlzOC9lbnRxc3JjWEZ4VEJvM2puMTc5K0s3ZUxHQk9DN3hjeUtOVGlRa0pDUWtma29rYjl1MFViWmNPU1pQbXlaa0IyaTVmKzhlSGwyN3Brdk5GTFZhelp5Wk13bC8vWm9wMDZlTEp0QkxsaXJGanQyN09YdjZOQ3VXTFRNUUFYcjI3aTBxaXFvN2llbzFZZ1JXVmxiWTJ0cFN1bXhaZytnbzV5eForQklkbmFxSGZ0MzZSWC9xWlRMSjVISWM3TzFSS0pVbXJiWXNkYUlwMStzVmVQMG5rY25sb0dldllnemRBYUMreURKaTlHajY2V1U2SkNZbXNtenhZbFlzWFdwVU9HbWxVeHZIV0YyY21LOWY4ZWpTaGU0ZUh2aXZXV04wVXFWbTdkb3NXTHpZWUNJRTRQU3BVNHdjTml6RmJCLzljeUVsdTRTRCsvZno1L1hyekprLzMraEV3OE1IRDVneWNhSkpzY2dsZDI1cTFLcUZxNXNidGVyVU1lcWhIN1JuRDk2VEpobGtvdWdMZFphV2xxSUo1NUhuWUFBQUlBQkpSRUZVdkUrZlBqRjAwQ0FDZCt4ZzBwUXBJbHUra3FWS1ViSlVLYnhHak9EejU4OWN1M0tGSzVjdXNUWWdRTWdjNnQ2amgwRmhiaDl2Yi83UXM5dVR5K1dVSzE4ZXQ3cDFhZEM0c1VHQllZRFhyMTZ4WU40ODl1emFKZW83bFVwRmdKOGZodzRlWlBUWXNiUm8zVnAwVHk1VHRpeGx5cFpscW84UGQyN2Y1dHlaTTV3K2RjcHNlMG5kL3BQSjVjTC90dExQeitEZWxWcnk1TTFMV0RLWld2cDJQMU9tVFJOWk1wNDRkc3lrOE5hamQyOWE2UXh5RHgwNFlQQzlBeXhlc0lCR1RacFFRRE9JbnpKOU91ZlBuVE41bnBlVUxGai90YXhjdGd5WlRFYkh6cDM1SlZzMmZPZk5ZOGIwNlZTclVTUEYrNVQybXRNL0p5RnBJbkREMnJVMGE5R0M3Tm16OC9idFd6NjhmNDl6bGl3OERnMmxxbDVCN0IzYnR2SGkrWE5telozTHllUEg2ZEs5T3k5ZXZPRFFnUU84ZmZ1V0o2R2g5QnN3SUtsSSt2angzTHA1azdMbHluSDU0a1VBZW1uc1JmWFp2blVyYTFhdTVQQ0pFMEo3bnp4K0xCSk5FM1YrazlOYTN5TzlrUHJEdlA1SVRFeGt6TWlSSEFnT0JpQ3JKcXQvMk1pUnhNVEVZS1dKWU4rMlpRc25qaDBqWU1NR0lFbG9TRXhNTk1ndWlJNk94bGFUYWRPOVJ3OHFWYW5DbS9CdzBYUElzMmZQeUpNbmo4R3ppYlpHanBXVmxjbW84d29WS3JCMzF5NXUzN3pKNytYTHMycjVjb29WTHk3S1dBZndYNzJhZS9mdTBhNURCNE5hU1ZwaFg3L0dqWmJrSm51TlBTdklaREptejUrUHJhMnQ4SDFwR2RpM0x4VXFWYUpIcjE2aXoxY2tKcEpKVXc5U3kvUXBVOWlhd3ZPbDkrVEplT3ZZejVwQ2R5SmRyVllUSHgvUG5sMjdET29TUWZMLzc0L2laN2wraytQNG1UT1F3bjFPM3g1eTcrN2RIRDU0VUxUc3lxVkxCbU9rc3VYS3BVb3dhdHUrUFlPSERoWGU3OWkyVGFpYkJra2lidnRPblZnZkVNRDFxMWVGV3JieGNYRWltejFqbFB2OWQvWWZPV0lnOEw3WFBNY2tWd3Rzd1pJbGZQejRFUWRIUjl4NzlHQ3RueDl6WjgyaVZ1M2FSRWRIMHlTRlFBRjlsNERrbURsM0xsTjBhc0VkUDNxVUNXUEhzbWYvZm5MckNLajZ0bnpmQS8wYVJ0cHpMTFZ6R3VsOWY5WWxkNTQ4bkRsMWl2SVZLckJ3NlZLczVISmFObTFLemRxMTZkS3RHNE9IRENGb3p4NzI3OXRIbFdyVmVQVHdvVmx0M3JwcEV4UEdqaVZIenB6TVc3aVFnZ1VMMHR2RGcydFhyOUxMM1oySER4N3dLVEtTQllzWGk1NmpKWDV1Sk1GSVFrSkNRa0xpUDBEK0FnVVlQVzZjS0h0SFMzQlFFR05Iamt4M3YrQ042OWNURWhMQ3dpVkxET3hZYXRhdVRXaG9xR2d3bENWclZ2b05HQ0M4ZnhjUklScEEyZG5aMFZkbnZaWm5mLzhOd0o4YTMydWxVb2xDb1RETGFrTjNvbisvcHBhQVRDWVQyYmY0enAzTHNzV0xqZS8vazZUTTIxaGJtMVUvUmxSelNLL3RzMmZNSURvNldvaTgvZVBVS1daT204YVR4NDhOanVQazVFVHZmdjNvMEttVHNPeU1UdGFHTHZIeDhmaXRYbTJ5VFJmT25XUG45dTBNMFBpaFExS0VvbyszTnp1MmJVdnhmd0pFSWlOZ1ZoSGtOK0hodUhmcFF2MkdEUmszY1NMNUN4UUFrZ1p3UGJwMUU0b2U2K0xnNk1pdW9DQ0s2MFVxNnZMZy9uMjhKMDgybVVXblB4bG1aV1VsMkVYb2N2N3NXUnJYcjArVFpzMFk1T2xwVU04cFk4YU11TldyUjlpVEp5S2J1ZE9uVGhFUkVTRk1Ldml2V1NNVTFNMlNOU3VkT25mbTl3b1ZxRmlwa2xIYkcwaUtzRjdyNThldW5UdVRGV0REWDc5bTJKQWhyUFgzWjl5a1NRYkZreTB0TFFYeDZPUEhqMllMUnJxaW1sd21TM1U5dGZUQzB0S1NyekV4S0pWS1lUSnFyWW5peFBVYk5tVDhwRW5DKzhpUEg1bGlvdjVBUWtJQzQwZVBacHRta3M3SnlZbHhFeWN5MHN0TDJNWm45bXh5NU1oQmhnd1orSi9HTmxPTEtVdEhpWitMRzMvK1NYQlFFTzA2ZENCM25qd0FEQjQ2bENrVEpyQms0VUtHalJ5WjdQNkNYZG1SSTlqWjJYRWdPSmhGdnI0QTFLNVRoL1VCQWR5K2ZadlNHaEgxL3IxN3VPVE9UWFIwTkEwYU5SS084K0w1YytiTm1vV3JtNXNnZnNwa01nSTJiS0Jnb1VJY09uQUF6d0VET0hia0NFMmFObVhxeElrY1BuQ0FNbVhMY3Vya1NTcFdyaXpLSnRXaVVDall1WDA3SlV1WEpwZUxDLzBIRGFKd2tTTE1uRGFOaXBVckF6QiswaVIrcjFCQitEMVdtUEc3ckR1cG5aNUkvV0ZlZjBSKy9FalA3dDI1ZGZNbXZmcjBFWWtKK2dFVzV6VTJjcTUxNnliNzNaVktKdE5HSDJNVCtnQkxWcXdRMVNEVW9sUXFoZDhXT3pzN2RnY0dFaGNYWjdRL1I0d2VUZmZPblZteWNDRytlczkxMnQ5aFkrZGZBUmNYb3dYcnc1NDhvVzZ0V2taL0p5MHNMRVRQU1BxNHVMZ1lmU1kzMW1iUFljT3cxaEdkcmwyOWl1ZUFBVlN2V1pPNXZyN0NiMlpZV0JpZDJyYWxYb01HekpnOUc5RFlraW1WQnMvNFVWRlJxRlFxaG84YWhhZk9idzlBdWQ5K28xYWRPZ2IvcjdZZTFJL2daN2wrVFhIeStISGM2dFVqWDc1OHFOVnFRaDQrcE1TdnZ3cnJiOSs2UllsZmZ6WDZmT3E3ZURGTFZxeEFMcGZ6L05remFsV3R5dlJacytqYXZUdVFsSDFYcVd4WkllakwzT3pxREJremlvUlJKejB4RXFDN2h3ZnJBd0x3VzcyYThoVXJDcUtDWFFxQ2tiMkRBNzlwaEFlbFRsditldnFVYk5teUdWZ002dFp0MHEzdm1TTm5UdHg3OXNSdjFTcE9uenBGbnJ4NVJRS2Q5bDZsclorWldqSm16QWc2YmdJWk5LK2RuWjFOaWxyL0JIZHYzNlpIOSs1NERoMHFxdldVRXQvai9xeExoZ3daT0swSlRJQ2srOFNFeVpOWkZ4QkFueDQ5Nk4yM0x4T21UQkZxMUpvckdIWHUxZzE3QndjYU5HcEU0STRkZEdqVGhsNTkrdkJMdG14TW1UaVJIcjE3czJIdFdwT1praEkvSjVKZ0pDRWhJU0VoOFI4Z1U2Wk1JbjlxU0pwY21EdHpacktUK2QvSzFjdVhhZWpteHJRWk13UlBaRWdTcVdaNGU0dTI3VGRnZ01nS2EvM2F0U1FtSmdydjkrN2ViU0FZSlNRa01IM3FWTkV5cmVDVFd2UkZCM093MGhuNHZRa1BOMnEzOWoyUXkrWGsxY2tJTWRmck9ZUE9vTW5Zb0hYRjBxWGtMMUNBSGR1MmNmM3FWZEc2bkxseXNUb2dnTXlaTTVNN1R4N1J3TzNZa1NPRW1EbG8wRWVwVkRKMzFpd1VDZ1dlWGw0RUJ3VXhjOW8wM3I1OWEvWXg5SzNsekJHTXRCdzdjb1NUSjA3UXJIbHpldmJwdytZTkd3enM5YlI4L2ZLRlBidDJpWVFCTFdGUG5yREkxNWVEKy9jbkcwV3ZMeGpaMmRrWkZZd2c2YnNKRGdwaS83NTlWSzFlblM3ZHVsR3ZRUVBoR1BmdjNUTW8wUHo4MlRPNmQrckVudUJnamgwNXdreWR5TXBQa1pGVXJsYU5ha2FpWlQ5OStzVEIvZnZadTJ1WFFiWmRTdHk5YzRmTzdkcFI3dmZmR2VqcGlXdmR1cUx6NDBCd3NFbGJGSDBzTEN4RTE2OWNSMUI3ZVA4K1VaOCtFUmNYSndqRGFyVTZ6VmtMRmhZV1dGbFpZV2xwaWIyOXZZRVZuMHFsWXVhMGFSd0lEbWJGNnRWOC92elpxRFZpdlFZTldMNTZ0ZEF2YXJXYVlVT0dKSnV4ZWZuU0pRNGZQRWlqSmsyNGNQNDhDL1RzcGQ2L2UyZlV2dWZKNDhkcHN2bVQrR2Y1RWgzTmNFOVBNbVhLSkxLLzZ0S3RHNEhidDdOOHlSTEtWNmhBRFJQWkRBQXZYNzRrYytiTXdxUmNWcDNhamIrWEw0K2xwU1ZYTDEvRzA4c0xHeHNiYnQrNlJYaDRPTm15WlJPSmpJNk9qdVF2VUlDaHc0ZUxqbCs0U0JFZ1Nlek1tREVqZ1R0MjBLUlpNMHFYS2NPQi9mdHAyS1FKYjhMREdUTnVuTkgyN2RtMWl6Zmg0U3hhdWhScmEydkdqQi9QalQvLzVNMmJOMVN1VW9YZGdZRkNQYnFvcUNnZ3lWN3JSeUQxaC9uOTRlVHNUQjAzTjM0dlg1NkpVNmNhelQ1SkxkcE1HN2xjYnRUSzkramh3K3pidTVmUjQ4WUp3UnVRZEMvVlpoanAxMnlDSkF1cVdUNCtmUDN5aGZJVktsQ3VmSG5HamhwRjhSSWxxRlduanNIMk5XclZvbUxseXV6YnV4ZFBMeS9SWjYzZnNrV1VmV1VPK2ZMbjU5emx5NkpucS9SRzM2YjM4cVZMREJzeUJDdHJhN3E2dStQZzZJaXRyUzB4TVRGTUdqZU9uTGx5TVd2ZVBESmx5cFRzY1o5cmdxMytEUk8wUDlQMWE0eGpSNDR3b0U4Zk5telpRdldhTmRrZEdNallVYU5ZdVdZTjlSbzA0TW5qeDNUcDBBRzN1blZadEd5WmdmQ2hLNjdjdkhFRFFDUTJhY1V1YlRaOVltSmlxczlWVXhRb1dCQlhOemNxYVVSbHJUVmFhczdwQkoxbjJNc1hMMUxNU0ZCVlFrS0N5Ym81dzBlTjR1amh3engvOW94cE0yZUs3aEdDdUsxUXBLbXVUY2pEaDFoYVdnclBsZHF4eGZObno0VE1RS1ZDZ2JXTmplaCs4TDBwVnFJRXVYUG5aczdNbWRSMmRUWEllTlNpUDY3OEh2ZG5VeHc5ZkpoN2QrN1FvSEZqdXZmb3djSDkreWxicmx5YWpxVlNxWEJ5Y3FKVDI3WThEUXZEZC9GaWlwY29RUzkzZHdEeTU4K1BXNzE2elBMeFlXdGdvT1FrOHk5QkVvd2tKQ1FrSkNUK0E5eStkWXMyTFZxd2M4OGVzdjd5UzVLSHU1Y1g5Ky9kKys2ZkhSMGR6YkFoUTlpOGNTUGpKMC9HeWNtSnNVWWlBWDNuenVYSjQ4ZjA2ZCtmekprekcwd3dQd29KSVQ0K0htdHJhNTQvZThhWjA2ZFpIeERBWDArZkFra0RxQy9SMGNURXhLQlFLdE9jbFNDWHk1SEpaTmphMm1MdjRKRHNaTFR1NEdYc3FGRW1zMnpTbTl4NThuQk9KNFBGeWt5QnhFbkhhOXFZUUtaV3F4azFiSmpSZmNOZnYrYlBhOWZ3MExGUUFiaDE4NmJKZlZMRGdubnpPSExvRUEvdTMwLzF2dm8xelV3VmVEYUZVcUVRNmdta05FZ0pXTE9HRHAwNlVhaHdZUlFLQldmUG5HSFQrdldjK2VNUHM0UUwvUUd6WTRZTUJyWjErcWpWYWk2Y084ZUZjK2R3Y25hbVpldld0R3JUQnQrNWM0MW0wajBLQ2FGeisvYmN1M2RQMUNhbFVzblFRWU00ZHVvVXpsbXk4T0g5ZTA2ZFBNbXhJMGM0ODhjZklvRTJMZHo0ODA5NmUzaFFxSEJoT25UcVJJdldyWEYwZEdTcUVZSE5GTGEydHFJK3NMZTNGekpxeGh1cE8vRlBjT2ZXTFpvMWJHaVE1YVZGcFZKeDYrWk53ZUp5d2J4NVp0MEw1c3lZUWRTblQwd2NQOTdnZnJWajJ6YURDZVVuang4elRGUDdTT0xuSlRFeGtmNTkrdkQ4K1hOV3JGa2ppbUtXeVdRc1diR0NwZzBiMHJkblQvelhyNmRhalJwR2ozUHp4ZzJqRTIrUWROOG9YS1FJVnk1ZlpwaGN6dmhKa3loYnJoeWJObXlnV3MyYW9tdkl5ZG1aYmJ0MllXZG5aMVFNdDdhMnByYXJLd2YzNytmRCsvY01IVDZjWEM0dTdOaTZsWXdaTTlMUVNCWkVZbUlpeTVjczRmZnk1YW1rRTR5eXp0OGZHeHNiN0IwYzhCbzhtSHQzN3pKbDJqUXlaY29rWkc2OFRNWVNFbUNLcHZoNXBTcFYwcVdHa2RRZnFlK1BJZW53bTY1TGNwazIxNjllNWNUeDQ5UnhkYVdydXp2TGx5d1JJczlUb282ckszNnJWdEdqVnk4R2VucHkrT0JCL25yNmxIa0xGNXJjcC8rZ1FmVHMxbzJsaXhhSnNveXlaOCtldW4rS3BPZEZiYmJMUDBYb28wZTR1cmx4OTg0ZGVuYnJobzJORFpXcVZDRTJOcGFYTDEreU95Z29SYkVJNEtvbUtPaDNIV3ZtbjVHZjdmbzF4cENCQThtVEp3K0ZDaGZtVFhnNE03eTlLVktrQ05WcjFnU2dZS0ZDVktwVWllQ2dJUExsejgvd1VhT01Ia2VsVXJITzN4L25MRmxFV1RqYTdEQ3RzRFJveUpCa005MVRpLytHRGNML0dLMnBRWlFoRlJadEJRc1ZvcnVIQi9FSkNld1BEbWFncHljeE1USFkyOXRUb1dKRnZIMThrcTM1K3VmMTY0Uy9mZzNBM2wyN2FOSzBxU0NVYXJQMzlPcytKY2Vqa0JEMjdOcUZyYTB0QjRLRGVSb1dackJOOTg2ZFJlOGJOV25DaWpWcmhQY3JseTBUTXRDT25Ed3BXQWluQjJGUG5yQmwweWJDd3NLSWpZMWx6TWlSYkFzTUZHMFR0SHMzKzRPRHVYSDl1c2hTRk5MLy9teUtPN2R2c3o0Z2dHVkxscEEzWHo2YXQyaVJabHZvWFR0M01tYkVDT3JXcjg4cWYzK3VYcmxDODhhTnFWUzVNbzRaTXZBb0pJUXg0OGZUME0yTk9UTm5NbGJ6SENEeGN5TUpSaElTRWhJU0V2OFIvbnI2bEo3ZHUrTldyeDdMRmk4MldaL2xlL0huOWV1MGFkNmNyTC84WXRUK0xqNCtucDNidHhPNFl3ZDU4dVkxaUtwU3E5VzQxYXpKaC9mdmpVYkZGalVSbmZVOVNVdTBXM3FnVnF0RkZpaHlNek9xM3I5N3grSUZDNFJqcEphMS92NkNZUFFtUEp4MUFRR3M5Zk5MdDNNcExXSVJKRm1IdlhyNU1sM2FrTkwzb2xLcG1EcHBFcmx5NWVMWWtTTXBpajM2NlB1a096azdwemlCcWt2a3g0K3M4L2RQMFJibTlxMWJScGQvZVArZUFYMzdvbFFvdUhualJxb0wwcHREMkpNbnpKdytuVGt6WjFLb2NPRVVhMURwb3UvdGI2LzMva2NSR1JscE5Mc0kvcS9XZzBldlh1VFBuOStraGFVK3o1NDlZOXpvMFViWGhiOSt6ZVZMbDRpTGplWFA2OWM1Zi9hczBXTEdFajhYbno1OW9uL3YzbHk1ZElsUlk4ZlNzSEZqZzIwS0ZDekl5alZyNk9YdWpudlhyZ3diTVlJQmd3ZUxKdFNlUDN2R3ZUdDNqTnF3YWhremZqeU9tcXk0N2oxNkFFbS9zMzJORktEWHR3ZlNwM1hidHRTdFg1L01UazdVcWxNSGhVSkI4TDU5dEc3WHptaFUrS3JseTNuKzdCa1RwMHdSbHYxNS9Ub0g5Ky9IbzFjdldyUnF4ZldyVjFrZkVFQ0ZpaFZUSmZ4c1hMOWVlUDJ0Z3BIVUg5L2VIOStMcjErKzRMZDZOY3VYTEtGb3NXSXNXcjZjSGR1MnNXYmxTamF0WDAvdmZ2M28yNysvUWVZbi9GL1dRUzRYRjA1ZnVBQWtDUXUrYythUTlaZGZhTjZ5cGNuUHJWMm5EZ1VMRldKZlVCQWpSbzgyc0V6KzJlbnU0VUYzRHc4ZzZYbGd4ZEtsQlBqNUNaWmRJN3k4cUZXbkRyWHIxS0hzNzcrYnpMZy9kdVFJUllzWE55cVUvZWhhWTFwKzF1dFhpMWJ3ZFhKMlptdGdJRm15WnFWam16WWtLaFNzOVBNVHJuTkxTMHNXTGx0R3M0WU5XYnBvRVVXS0ZqVnFyemg3eGd4dTM3ckZtUEhqUmRubzJ2R1FuU2JReTV3YVBtcTFtcWhQbndoNzhrUlk5dUhEQjJHZExycUNtTFlHVVdveWpDcFZxVUtsS2xVWTZlV0ZwYVVsN1RwMFlHRGZ2amc2T2pKdjRVSlJIVWg5QW5mc1lPTFlzZFJ4YzZOWG56NzA4dkNnVWQyNmpKODhtYWJObTFPeGNtVXNMQ3hFTldPTjhmTEZDeTVvTE5nYXVybFJzblJwZXZmdHk0R2pSN0d4c1JIT2gvMzc5akZrNEVCT1g3Z2daUFVvRkFxRGdDbWxVaW1Nczc3MU9Ubm02MWMrUjBjVDh2QWg3VnUzNXRxVksrVE5sNC9SNDhZUjlla1R2blBuc25QN2R0SG5sUGpmL3hnN2FoU1ZxMVlWMWFINlhoZ0xQaHMxZGl5ZVhsNmNQSDZjbmR1M3MzenBVcjdHeERCWnp5RUVRR1hrbnFGN25yWHYySkV5WmN2eS85aTc2K2lvenEyQnc3KzRRSUtubE9BU3ZJVWlSUVBGM1VweDE2S0ZJc0VTZ21zS0ZIZUtXM0czVXFDNE80RUFDVTZBQUFteHNlK1B6TXczbWt4b0tIRFp6MXBkTjNOczNwazVjNGI3N3JQM2RuSnlZc1RRb2Z4MThDQTkrL1NoLzhDQmRHemJscGpZV1BMa3pZdC9ZQ0FqUjR3Z0xEU1V5VUZCLzBsdktmSCtKR0FraEJCQy9BKzVjdmt5VjdTOWZqNld4TW8wUWNJL01LMDFsVStwb0VCSzZkYXhJMmovajlaLytiNCtldmlRL085Uk91RnVTSWoranJuMzhTQXNqUDU5K3hKeTV3NVhMMS8rWkNZVnJEVnQvbENPSFRueTN2dGV2bmlSeXVYTDZ4OC9lL28wSllhVUxOYjZLNlUwbFVwRjhLMWJ5ZHJuWFZRVWJWcTAwRDhPVCtKNjhTbXh0ZXllclZwSzQ5L1B5c0g5K3hudTU4ZXpaODhZNk9kSHowU3l3WHdyVjJiaDBxWDA2dDZkcVpNbXNXdkhEZ1lNSHF6dk5iQnF4UW8wR2czVmF0VGc4YU5IQk4rNnhabFRwNENFdTgyZG5Kek0raEpFUkVSd055U0U0aVZLb0ZLcGlJMkpNWnRzMTEyeGRkZnVLNWN2NCtMaW9zK1N1SC92SGdBbmpoOG4vUGx6eWxlb1FNaWRPeWlWU3V6czdQREpuNSt3MEZCbVRwOU9qaHc1cUZxOU9wQXdzZHV2ZDIvU3BrMnI3NGN5TENDQUkzLy96YkRCZ3lsWnVqU1pNbVhpMnRXcm5OZVd2TFJMNUk3emxDQ2ZSOHA4SG1xMUdvMUd3Nk9IRDNuNzlxMitvVHJBRyswTkU0YVQwcm95Y3JyeG1SN3J3dm56Yk4rNmxTMS8vc21iTjI5bzBLZ1I0eVpPSkxXSEIxMjZkY08zVWlXbUJ3VXhjL3AwVmk1ZlRwOWZmcUZOKy9aR0UrZ2FDeE80ejU0K0pXdTJiSlNyVUFGbloyZXVYYjNLcTVjdnpmNXRabWRueC9DUkkzRjFkYlVwV0tRdlcyVkQveTJkS1JNbmtqcDFhdHpkM2MzNlJlcmN1M3VYVlN0V21DMVhxOVVvNHVOeGQzZW5SZXZXUnV1aW82TUpmLzZjdTNmdmN1YlVLUTdzMjhmZGtCQ2FORzNLZ01HRHVYZnZIb2YyNzJmem4zOHkrL2ZmU1pjdUhkVnIxcVIyM2JxVXIxaFJmNVBUamV2WE9YUHFGSU90bERmVWxYelZDUTBOSmZ6NWN5NWR1R0MxOTZHcDE2OWY0K3prcEE5QWtNd1NVNS82OS9mTzdkdnMzcmtUOTFTcFdMWnlKVjlueWNJdnZYcHg0Zng1WnMrZmIxYmV6TlBUazluejU5T2tmbjM4Qmd3Z2YvNzgrcXpsdDIvZjRqOTBLTnUyYktIU0R6L1FWUnVrdW5Yekp1L2V2V1BUaGcwNE9qb2FCWXVWU2lXUmtaSDZHMGxNenpPRlVtbjEzOGFKVldBNGQrWU1rTkRqUnljdUxvN1hyMS96WFB2dlZkT3l6OUhSMFFRTUc4YnVuVHRadW1JRmFkS2tZY0Rnd1F3Zk1vU21EUnV5YU5reXZzNlN4V2lmQjJGaGpCdytuTDhPSGVLbjVzMFpQM2t5am82T2JOcTJqVjdkdTlPdmQyOG1qaDFMdFJvMUtGbTZOS0gzNzVQRjI1dlVxVk1iQmJnMEdnMXRtamZueFBIak9EazUwYXhGQzlwMjZLQXZQV2dMUjBkSHMzTFJLV25KNHNXb2xFcHUzcmhCc2VMRm1iTmdBVFZxMWNMQndRR0ZRc0c2Tld1NGVPR0NVZkRXSjM5K3JnWUhKem11bExvK1d3b3c2aFFvV0pDQVVhTjRFQlpHbXJScGpiYlIvUnZkMGpWWmR3MVJxOVU4Q0F2anR5bFRPTEJ2SDFtelpXUFYrdldVS1ZzV2pVWkR5SjA3NU5PV1pHM1hzU09Sa1pGa3pKUkpna1dmQVFrWUNTR0VFRUpZY2VqZ3dZODloUC9jbGovLy9OaEQrS3pGeHNZU3F1MGRJTXpGeDhmcjd4SVY0bk14YWZ4NDVzMmVqYnU3TzdQbXphTnUvZnBKN2xPNVNoVzI3ZDVOL3o1OXVITDVNdnYyN0tGS3RXcThmUEdDNVV1WFVxQmdRVXFXS3NYTEZ5L28xcWtUQ29XQ2txVkswYnQ3OTBSL2UycFdxYUwvVzFkMlRFZGxNdm5kSUlsbTdsMjFkOW9ERlAzbUc3YnQzazMySERtWU9YY3ViOTY4MGQrMVBkelBqNGNQSGpCbndRSjlZM1UzTnpmOEF3UFp1bmt6TGk0dTJOblpNWEw0Y002Zk80ZTd1enRGdi9uRzRuT2Fqdmw5eU9lUmNwK0hTcTFHcFZTeWRORWkxcXhhcFMvYnE1TXVYVHArTXNqbzBXZzBLSlJLOHVYTHgrWWRPNENFR3lXQ3Bremg0dm56dkgzN0ZudDdleXBXcXNUUHZYcVo5ZGYweVorZk9Rc1djUEhDQlViNSt6TXFJSUNWeTVlemJkY3VmYkFpM2tML2xxelpzckZ5M1RwOThPM0F2bjM2RzJSTSsvUlVxVm8xMGZmWlVKdzJvejA1SlZzM2JkaGd0VGNoSkx4bllhR2hCRTJhWkxaT0Y2enh6cHBWSHpENnBWY3ZkbXpicHM5QXNMT3pvMkNoUWpSbzFJZ21UWnZxQTE5Zlo4bEN1ZkxsR1JFWXlQbHo1L2h6L1hxMmJ0bkN1Yk5uMmJCbGkvNWNHRE55SkM0dUxqUnQxc3ppK0dKalk0MHkrVStmUE1sZ2JZblVsbTNhMlBRZTdObTUweWlETnFOSkw2YkVmQTdmMzd6NTh0SDdsMThvV0tnUStRc1VZRXhnSU51M2JxWHJ6ejliemVBclVyUW9BLzM4bURCMkxMdDI3c1NuUUFIZXZuMUw3V3JWZVB6b0VUVnExV0xHN05uNjc5ZllVYVAwTnlnMWI5WEtLRkR5MjVRcHpKMDFDNEI4UGo1bVFaejR1RGc2ZHVsaWxBMnljTjQ4eG84WlExeGNuRDc0cFZhcm1UaHVIQzlmdk9EeG8wZWNPWDJha3FWTG0vVVNxMUc1TW0vZnZpVm5ybHdVMFBaWGlvbUo0YzhORzVqOSsrKzRPRHV6YnRNbWZhQ202RGZmc0duYk5zYU5IazJqdW5WWnNYWXRQdm56RXhVWnljZ1JJOWkyWlFzT0RnNEVqQnBGeHk1ZDlNK1Z6OGVIbmZ2MnNXYmxTbFl1WDY3L3o1Q1RreE1aTTJWaXo4R0RlSHA2a3I5Z1FYd0tGS0JuNzk1R0pRdEQ3dHhCcFZUaVlCQjBzZFREU0tQUm9GQW95SkF4STE3YS9YdHJBOVhGQ3hjMkNwNjlqNmJObXZIUGtTUDAvdVVYczVLSlRrNU9iTnk2bGErKytvb3BFeWZxbDl2WjJka1V4RXFKNnpNa0JIZit6YzEzbHE2UHVtb2lTcVdTSERsemtpRkRCZ1lOR1VLSHpwMkpmUHVXbGN1WGMzRC9maDQ5Zk1nUEJ0ZGtXekxveEtkQkFrWkNDQ0dFRUVJSUlZUVZmZnYzNTExVUZGMS8vcGxzMmJQYnZGK2V2SG5ac25Nbk83WnRvN2EyTjAyR2pCblpzR1dMZmxJOFE4YU1qSjg4bVF3Wk0xTFIxNWVUeDQvVDZNY2ZFNTFNVWlxVlZrdS91cnU3NnlkM2JvU0U0T3pzbkdoL0NVaVl4RGFjRUtwcEV0aVlNWHMyVFpzMzV3ZUR5VldBYWpWcVVLMUdEZjNqQVg1K1JMeDZSUVZmWDV2NnJMd3YrVHhTN3ZPSWlZa2hKaWFHMGVQSE15SXdNTkZ4V2ZOTnNXSVVMRlJJbitWUnUwNmRKSHNVRlN0ZW5FM2J0L1BIa2lVb1ZTcWp6SlppeFl0YkxZV3JtMVN2VTY4ZUtwV0tnb1VLVWFaY3VmY2FOMEJrVkJUZVdiUGltWXdTWFNmT25YdnY1N1BrbDE5L0pXT21UT1RNbFl2Y2VmSlFwR2pSSkw4LzM1VW93WGNsU2pBOElJRFhyMS9yZzBWcXRacjJuVHJ4UTlXcVZqK0RIWHYza3NyZy9mYXRYSmxoQVFHVUtWT0dvdDkrYTlPWWZTdFhKbDM2OUdUeThxSklrU0owN3Q3ZHhsZjcrWHgvK3cwWW9QKzdUcjE2dkhuOU9zbmVLMTI2ZCtlcnpKbHAyTGd4a0pCNU5HN2lSSzVldVVMUFBuMk12dnU5Ky9hbFFzV0tWUEQxcFhDUklrYkhhZnpqajRUZXYwL3A3NyszR0ZBYkVSaElJVzFnUjZkdS9mb1VLbHpZS0hQRDN0NmVOR25TY0hEL2Znb1dLc1Q0eVpOcDJMaXhVWERLMWRXVk9Rc1g0dWpnUVBFU0pmVEJLVWRIUnk1ZHVFQ1RwazNwL2NzdlpxVTJIUjBkR1RsNmRFTDJpRGFRbTlyRGd3d1pNMUsyZkhsR2p4dG5sb2tGQ1VHVWRoMDcwcTVqUng0L2VzVHBVNmU0ZHVVSzkrL2Y1K1dMRjd4Nzk0N1diZHZxdjVQK2dZRVcrMHlOSEQ2Y2Y0NGRzL0FwbVBjd0Foam03Ni9QN2dKWXNXd1pwYjcvM3FqLzYvdkluRGt6YXhJSnhPZ3lpK3p0N0pMVk93cFM1dm9NRUs5UW1BVVliYkZ1OVdxR0RCcGtNV0RrNk9DQWIrWEtLSlZLbkoyZEdXY1FJSGZLa0lIbFM1Y1NFUkhCK0VtVHJQWWVFNTgyTzgyblVtdEVDQ0dFQUU2ZU9FSExwazFaczNHajJWMkpuN0pjbjFtTmRDR0VFQ0l4S1pFSllxdGMzdDc4OHV1dlJoTjBRZ2doaFBpODZQcHRmV2pSMGRFNE96c25tYW1qeXpDQy95KzNGeFlhU3RlT0habS9lTEhGb05iL210MDdkNUl6Vnk0S21nUVprL0xtelJ1ZVBYbEN6dHk1emJMY2toTHg2aFZwMHFaTjhnWUo4ZCt5UzhhWFV6S01oQkJDQ0NHRUVFSUlJWVFRUXJ5My95SllCT0R1N203VGRuWjJkbWJCanV3NWNyRDMwS0VQTWF4UGtpNGpMN25TcEVuejN0bkMvelp6UzN4OEV1b1RRZ2doaEJCQ0NDR0VFRUlJSVlUNHdrbkFTQWdoaEJCQ0NDR0VFRUlJSVlRUTRnc25BU01oaEJCQ0NDR0VFRUlJSVlRUVFvZ3ZuQVNNaEJCQ0NDR0VFRUlJSVlRUVFnZ2h2bkFTTUJKQ0NDR0VFRUlJSVlRUVFnZ2hoUGpDU2NCSUNDR0VFRUlJSVlRUVFnZ2hoQkRpQ3ljQkl5R0VFRUlJSVlRUVFnZ2hoQkJDaUMrY0JJeUVFRUlJSVlRUVFnZ2hoQkJDQ0NHK2NCSXdFa0lJSVlRUVFnZ2hoQkJDQ0NHRStNSkp3RWdJSVlRUVFnZ2hoQkJDQ0NHRUVPSUxKd0VqSVlRUVFnZ2hoQkJDQ0NHRUVFS0lMNXdFaklRUVFnZ2hoQkJDaVBlZ1VxbTRjdWtTOSsvZFM1SGpoZDYvVDF4Y25QN3grWFBuaUl5TVRKRmpCOSs4aVVhanNYbDdoVUxCb1FNSENBME5UWkhudHliMC92MFBldngvUTZVRTVVeXhBQUFnQUVsRVFWUlM4ZWpoUTJKaVlqN0k4VFVhRGMrZVBmc2d4N2IxK2Q5bm5iQXVNaktTOE9mUFA4bjM3My85ZkZZcWxSYVhQMy8rUEVXT254TFhlNFZDd1RBL1A2NWZ1NVlpWXpLa1VxbllzVzBic2JHeEtYN3M1SHI5K2pVWHpwL256WnMzSC95NVRwNDR3ZVdMRjFFb0ZNbmE3MEZZR051M2JpWGkxU3VMNisvY3ZzMzJyVnVKam82MitYaldqcFZTNHVMaWlJK1AveURIL3JmWHJQajRlSllzWE1nZlM1YWswSWpFeHlRQkl5R0VFQ0lGdUtkSzliR0hJSVFRUXFRSStVMnpYWFIwTkEzcTFHSHNxRkhKMmsrdFZsdGNQam9nZ0ZMZmZrdnd6WnM4ZmZxVXRpMWIwcTVsUzVzbnJLeDVFQlpHZ3pwMStLVlhMNXYzaVl1TnBYUDc5aHcrZUZDL1RLRlFFQmNYWjNYOEtwV0s2SGZ2Ykg2T2hmUG5VOVhYbDlNblQ5cThUMkplaElmelhaRWlMSncvUDBXT0Z4Y2JTNFh2djZkWjQ4YkoyaThpSW9LUU8zZk0vak45MzY1ZHZVclpFaVh3R3pEQXB1T0czcjlQLzc1OU9YWGloTVgxdy96OG1ETnpKbEUyQmhrWHpKMUwvNzU5dVhQN3R0SHk0RnUzK0xGQkEzYnQyR0hUY1NCaHN2NTkva3ZPSk9YTkd6YzRkdVNJemRzbkpTWW1oc0krUGpTcVd6ZkZqams2SUlEU3hZdC9zS0RNdi9HcG5NOTNRMElzSHMvVy82d0ZCbFl0WDA2OW1qVTVjdml3ZnRtVHg0K3BYSzRjSGRxMCtkZlgwZmU5M2h2YXRtVUxhMWF1WlB6bzBWWURYTzlyM2VyVjlPblJnd2xqeDc3WC9pbDVmVGwvN2h4TjZ0Zm55cVZMWnV1dVhMcEUyUklsOU1HUE90V3JzM2JWcXZjYU04REFmdjFvV0xjdVVaR1JSRVpHNGpkZ2dFMDNPcHcvZDQ2K1BYc1NIaDV1Y2YyWlU2Zm8yN01uTVRhZU4yTUNBNmxVcmh5M2c0T1ROZjdrS09MamcyK1pNdi9xR0pjdlhtVDkyclg2NzVGQ29hQmoyN2FNQ1F6OFY4ZFZxVlNNQ1F6azkrblQvOVZ4eEtmQjhXTVBRQWdoaFBoZjRPUGp3OFVMRno3Mk1JUVFRb2gvemNmSDUyTVA0YlBoNHVJQ2dMT3pzMDNicTFRcWh2djVvZEZvbURoMUtuWjJkdnAxa1pHUkhEdDZsTUpGaXVCVG9BQUEwMzcvblI1ZHV6SjIxQ2pHVDVwazhaaTNidDdrK2JObk9CbU1RYVZTRVJjYlM1VnExVkFxbFF6bzE0LzQrSGhhdFcxTHVNSGQ5cWxTcDhiZDNkM2ljWjB0dkxhdG16Y3pxSC8vSkYvbnZVZVBrdHdHb0hHVEpzeWFQcDJoZ3dlejk5QWhIQjF0bTZKUUtCUThlL3FVZE9uU2tTcDFhcU14UjBSRVdOd24rdDA3bkp5ZGNYSnlzdWs1QU56YzNiR3pzK1ByTEZsczNnZGd3OXExRmlkdHJ3VUhHd1ZrTjY1ZmowYWo0Y3pwMDJnMEdxUHp3Wkxid2NGcytmTlBxbFN0YXJaT3FWU3lmZXRXTW1USVFMY2VQV3dhNTRGOSt6aDM5aXg5ZnZuRmFMblhWMThSR2hySytERmpxRnE5dXY0OHQrYkc5ZXZVcVY3ZHB1YzBOWDNXTEJxYUJERE9uajVOZUhnNFQ1ODhJU3dzakpBN2Q3aDY1UW9ScjE2UkxYdDJEaDA5YXZPNWtoZzNOemZpNHVLd3QwKzVlNm5kM053QWtuelBQb1pQNVh5dVVhVUtxbjhSTERsMDlDaTVjdWMyVzM3czZGRnVCd2ZyMTZsVUtnYjE3MDlNVEF6MUdqVGdYVlFVNzZLaUFMQzN0eWREeG96SmV0N2tYdTlOS1pWSzVzK1pnNXViRzFPbVRVdVJjMWpuYmtnSTQ4YU13YzdPanI4T0hxUlRseTdreUpreldjZEl5ZXVMNlhzVi9lNGQ0UzllNE9ibVJuUjBORStmUHRWbkg5MjRmcDJYTDE4Uy92dzVzYkd4ZUtaSlE1bzBhV3dlZDJydGI0Q3pzek1YTDE1azA4YU5uRHB4Z3MwN2RwQXVmWHFyKytuRzV1SGhvVjhXRXhPRGs1TVRqbzZPK25OYjk5dXFWcXVKalkzRjFkWFY3SnB4Y1A5Kzl1L2R5MC9ObTVQUHg0Y2QyN1p4NjhZTm5KeWRyVjVmTkJvTkNvV0NURjVldEczZjNxYlg2dWJtaHF2Mkd2Tys1cytkeTU1ZHV5ajZ6VGNVTEZRSUp5Y25QRDA5V2JOeUpkMTY5Q0J6NXN6dmRWemRiMnNxdWVub2Y0SUVqSVFRUW9nVTBLeEZDd2tZQ1NHRStKL1FyRVdManoyRXo0WnVJc2pXaVQ4SEJ3ZlNwRTNMZ3JselVhdlZUQW9LMGg5ajg1OS9FaDhmVC90T25mVGIxNmhWaTZuVHBsSHBoeC9RYURTb1ZDcmk0K0p3ZG5IUlArZTZOV3RZdW1pUnhlZTc5K2dSL3NPR2NlYlVLUUJhTm0ycVgrZnE2c3FlZ3dldFRpcnF4bVU0MlZXK1FnVTJiTjZNaDZlbjJXdFdLWlhFeHNieXlrSkpudWZQbnhQNTlxM0Y1Mm5WdGkyWk1tVkt0RFJkcnR5NWpjWVJjdWNPdGF0VlkxSlFrTkg1NnVqZ0FJQ0R5UVJkZEhRMGhYMTg2Tkc3TjRPSERyWDZQS2JzN095d3M3UFRCd0ZzcFp2UTB3WE9WcTFZd1lnaFEzQnhkZFZ2RS9IcUZSdldycVZtN2RvY09uQ0EzVHQzVXFkZXZVU1BHM3pyRm01dWJsU3JVY05zM2VsVHA0aUtqS1QvZ0FFMm5ZOVBIai9tM05temxLdFFnZHg1OGhpdFM1czJMYjM2OUdGTVlDRGJ0bXpocCtiTkUzKzkydGYxKzV3NTFHL1lFSUJjM3Q2Y3ZuQ0JURjVlUU1KblZxMVNKZjE3RW56ekpqV3JWdFh2YTJqQzJMR2NQM2NPOTFTcGNIZDM1MFY0T0wzNjlpVlBuang0WjgyS1VxbkV6czdPYW9hR2s1T1R6VUVnRjJkbk1uLzl0VTNiMnNKQis5NDdhTS9GVDhtbmNqNjdPRHZUdkVNSEFrd3lkV2I5L2p0RmloVEJ0M0psaTUvZnV0V3JHVEpva01XQVRmUzdkeHc3Y29TbXpacVJMWHQyTkJvTnd3WVA1cDlqeHdETUF0M05XclJnVWxCUU10NkY1Ri92VGYyeGRLaysrNlJjcVZKSmJ2OURsU29zV2JFaXllMmVQbmxDKzlhdGNYRnhZZlg2OWZnUEcwYkRPbldZL050djFLaFZ5K2J4cGVUMVJYZis2OTZ6eTVjdkcvMytBSHhmdkxqKzc2bVRKakZWZTFQRWxHblRhTnFzbWMzajl2RDAxUDlkdmtJRkprNmR5c0IrL1pnL2R5NURoZzgzMmpiMC9uMENoZytuUzdkdStqRWF2cDdlM2J0enlDQ3JGdURiZ2dXTkhoODllWktzMmJMcEg5Ky9kNDlCdi81SzRTSkZHRE5oQWdCSERoOW01L2J0T0RvNjZwL24zYnQzeE1mSGt5NWRPaUFoQUtWVXFTaFN0S2pOQVNQRDQ3MlBXemR2c21mWExobzBia3pCUW9YMHkzOGROSWhkTzNiZ1AzUW9DNWN1dGJwL2JHd3NiOSsreGNQREExZFhWNk9nc0c1YzFtN0tpSStQSnlJaWdxKysrdXE5eHkvK094SXdFa0lJSVZKQTgxYXQyTFpsQ3lldHBQQUxJWVFRbjRNeVpjdlN2RldyanoyTVQ4NjdxQ2hVRnNxdzZjcHBxVlFxM2xvSmlMaTR1QmhsR3d3ZE1ZTFkyRmlXTDEyS1FxRWdhTVlNQUpZc1hBaEF2OTY5NmRlN2Q2TGoyYlI5TzhXLyswNS92R0grL3B3N2M0WVdUWnR5NU1RSnZMTm1KVFkybGtCL2Y5YXVXa1hSYjc1aDVicDFlSHA2RWhFUlFjVXlaZmlsZjMrTHdhS295RWl6TzVpVlNpVnhzYkY4blNWTHNyTVRBS1lIQmJGbTVjcEV0MG1zSE02TmtCQ2p3SUx1YjB2QkJrdDAyeVYzb2h5MGszckp6SWF3TnFGbnVQejM2ZE9KaTR0am9KOGY2ZEtuWjlMNDhmeFF0YXJGTWQ0TkNVR2owWER1ekJrS0Z5M0tZNE1Ncmh3NWMrTG82TWpXVFp1QWhFbTVWU2FUekxuejVLRnN1WEpHeTlhdFdZTkdvNkZCbzBaQVFuazZWemMzL1JoVmFqVXQyN1F4TzU1U29hRFU5OTlUcUhCaC9USmQzNjIrUFh2U3QyZFAvZkxTQmhQQ09ybTh2WTBlVytySHNXREpFcHljbmZIMDlHVGordlVNNnQrZlB2MzZHWDJQbGk5YnhraVR5V0NkV2ZQbVViZCtmWXZyVEdrMEdxTU1nMzhycVN5eGorMVRPSjh0SGUrZm8wY0ptalNKYWpWcWtDMTdkcU4xR1RKbUpHM2F0UCsvdjRXQXhZN3QyNG1OamFWOXg0NG9sVXFHREJ6SW54czIwTGxyVjRiNisrdWY4NDhsUzVnOFlRSUQvUHlzdnQ2VXZON3JQQWdMWTNwUUVDVkxsMmJpbENsV24xdW5jYjE2UmxtajFseTdlcFV1N2R1alZLbFl1MkVEbWJ5OFdMVnVIZDA2ZHFSNzU4NDArdkZIaG8wWW9RL2NXcEtTMXhlbFVta1dVRklxbFpRb1daTGJvYUU0T0RqdzhNRUR1blRvd041RGh3QW9WYXdZUTBlTW9FblRwdnBnc002RjgrZXh0N2ZIMGRIUituZEwrN2xjdTNxVjFCNGVGQ3hVaUdFQkFaUXBVNGF6cDAvalU2QUFudHFnMHQyN2R6bHkrREE5ZS9lMldEWnlXRUFBZzRjTnc5SFJrYjhPSFdMY3FGRnMzYm1UVktsVDZ6T012QXdDSGc4ZlBLQmRxMVpvMUdybUxWcWsvK3duLy9ZYmszLzd6ZWpZL2Z2MFljdW1UWnkvZXRYS0ovSGhqUjAxQ250N2UvcVpsSTNNa1RNbm5icDJaY0hjdWZ5eFpJblJqU3VHenAwNVE1c2tiaXE2R3hKaWRwM1hjWGQzNTVwSkNWVHhhWktBa1JCQ0NKRUM3TzN0bVRackZ2MTc5NWFna1JCQ2lNOVNtYkpsbVRaclZvcVdaL3BmOFdQRGh0eTZlZFBxK2wwN2RsanQ5OUs5WjArenU1d0R4NHdoL1BsemJ0eTRRV3hNREh2MzdORm4ySnkvY2tXLzNkUkprMWk5Y2lYbnIxeEJyVmFqVXF1Sk01bXcwdDNOZS83Y09USm56cXlmYkIwN2FoUnJWcTdFSjM5Ky9saTlXajloTnVPMzMvRDI5cVpqbHk0V3gxdXNjR0ZVS3BYKzhaQkJneGd5YUJCZ1hvTEtWcnFNQUZ0TDFlbU1Iam1TcFFhVGNEcTZpVU5iSitkMTUzUnlKL04xemVQZkphTXZreTB1bkQvUGltWEwrUEdubjhpYkx4LzlCdzVreDdadERQUHo0N2NaTTh6R1dhdHFWYU8rTGRVcVZkTC9mZjdxVmV6czdOaXhiUnNBazhhUE4zdSs1cTFhR1FXTTR1TGlXTGw4T1FDKzJtTk5uVFFKTjRPQWtjNmVuVHVOSHNjckZBejM5emNLR0JVb1dKRGJWbnFHN04yOW0zVHAwNU12WHo2TDVhRXNCUTlzS1JXbUMwVHMrK3N2L2QrM2J0NmtTNGNPTmdjU0lhRzhZWEsyTjkzWDN0NCt5VHYrMzc1OXEvLytmVXlmeXZscytodnordlZyL0FZT0JCTEtKQjdZdDArL3pzSFJrZDM3OXhzRmpDejlSaTFidkJpQXZENCt0R3ZWaW4rT0hnVmc4Y0tGTE5ZRzR3MFpacmVzV0xPR0NyNisrc2NwZmIyUGZ2ZU9IbDI3RWhNZHplaHg0OGlUTjYvVll4dEtMTUN0VkNwWnVuZ3hVeWRPSkdmdTNDeGV0b3d0bXpheGJzMGE5aDQ4eUlxMWF3bWFQSm1GOCtheGQ5Y3VtclZzU1p0MjdjaWJMNS9ac1ZMeSt0S21SUXVqSGtnL2FjdE5qaG83bGxadDIvSWlQQnhYVjFkV3JsMnJMNCs2Uy90NTZ4NGJCcmU2ZGVyRUN5czloc3pHOGVPUEZwZXYyYmlSTW1YTEFuRHorblVnb1ZmanJWdTNBTGgzOXk1UG56d2hmOEdDUnAvTjlXdlhBTWlaTzdmRjcyL0VxMWMwcWxlUDE2OWZzMnpGQ3J5elptWFo0c1cwYnRjdVdhVlAveXQvYnRqQXNTTkg2TmlsQ3pseTVEQmIzMy9nUUE3dTM4K1l3RUF5Zi8wMU5XdlhOdHVtVU9IQ3JONndBUThQRDF4Y1hNeStpOVVxVlNKYjl1d3N0WkFacDh0T0VwOEhDUmdKSVlRUUtTUno1c3lzV3IrZWRhdFhzMzd0V29LRGc1UFYrRmtJSVlUNHI3bW5Tb1dQancvTldyU2dlYXRXRWl5eVF0ZlA1N1NGOHJPbGl4ZW5kdDI2akRMcDhSRjYvejQvTlc1c3NYeVNuWjBkVTZkTjQ4MmJOOWpaMit0TDhRQkdrK3E2a2srSjlXSFErZXZRSVNvYVRQU05IamVPc3VYSzhmWFhYL05ka1NKbTIrY3ptRENhT24wNlAvNzBFd0FCbzBmajZlbko0VU9IMkxwNU02M2F0S0ZNdVhLOGk0cENvOUdnVnFzVFBVOTAyVWlHdllYYzNkM3h6cHFWdUxnNE5Cb056a24wZFZDcFZNVEd4SkFtVFJwOXR0VDdaQWY5VzArZlBBSGcxY3VYNzdWL3lKMDdBRVlUbmsrZlBxVm50MjZrVHAyYVFVT0dBT0RsNWNYSTBhTVoxTDgvems1T2pKMDQwV2pDMGNYVmxUYnQyeHVWOEZvNGJ4N2p4NHpCeGNXRmViTm5FeDBkemVvTkc4d3lpU3FYTDI4V2NGdXpjaVV2WDd4SU9MWjJYWEFpSlFHVGN1bmlSVnhkWFhGd2NEQUxEa3laT0pIUSsvZVp2M2l4MFdTc1JxTWhQajRlVjFkWG81SjRjWEZ4T0RnNFdDeDdwZEZvVUNxVkNWa00yaUNOdDdlM1BvZ1pvUzJIYUJqQU9YM3lKSDhzWFpwUVFzbk56ZXk4VXlxVm5EMXpodEVqUnhvdFZ5bVZ4Q3NVUkVWR1VxOUJBNHVUcDN0MzcyYmNxRkg0RFI5T295Wk5MTDQzdTNic3dHL2dRUDdjdWhXZi9Qa3Ridk5mK1ZUT1o4UFBJRDQrbmg1ZHV2RG80VU9qa3BGWExsMmljWU1HOU9qVmkzd21mZlZNdzc1N2QrL21oallRWUc5dlQvK0JBeWxmb1FLVEoweGd5clJwVktwY0dRMVE4NGNmYU5HNk5aMjB3ZkxnNEdEYU5HK09tMGtmdDVTODNzZkd4dEt0YzJldVhiMUsxKzdkamNxQUpVYXQwVmdNWkNvVUNuWnUzODZjbVRNSnVYT0hOdTNhTVdURUNOemMzS2pmcUJFemZ2dU5lWFBtOE91Z1FmZ05HMGFkZXZVWTVlL1BIMHVXOE1lU0pSUXBXcFQ2RFJzYTlTRkt5ZXZMNEtGRGNYTnpZOWVPSGN5YU1ZT2dHVFBJbmlNSG1ieTh1SEh0R2czcTFFbnl0ZDhPRGRWLy8yZk9uWXNkQ1lGRGE0SFovWHYzTW5mV0xDWUZCZW5QRlkxR2cxcWxJalkybGdJR0plVjBKZVFiR0h5ZmRZRW0wMUp6U1VtWFBqMi9hZ09kRlh4OTJiRnRHNk1DQWdpNWMwZGZtdTVURVJvYXlzZ1JJOGlhTFJzRHREZUFtSEoxZFdYQmtpWDgxTGd4dmJwM3h6OHcwQ3pUS0YzNjlHYm5nQ2tuSnllYmc2TGkweVVCSXlHRUVDSUYyZHZiMDdKTkcxcTJhZk94aHlLRUVFS0lGS0tibkxaVzFzZkZ4Y1ZzbmU1T1dtdjlIdHhUcGNJOVZTcjhCZ3pneWVQSDVNaVpNOUUrUG1xMUdvVkNnVnF0Tmd1ZWhONi96OW5UcDJuUnFwWCtMdTEwNmROVHYyRkRuangrRFB6LzVHZnA0c1hac0hrek9YTG01TldyVjlReUtSdlZya01IQVA0K2ZCaUFiNzc5bHZvTkczTDkyaldLMkRqaG5URlRKczVjdktoL1BIam9VQVlQSFpvd2dUaDVzazNIZ0lSc3ExOSsvZFZzdVZwYkx1clZ5NWM4ZlBCQXYxeFhZdWoxNjlkR3kwMzNzMVd3OWc3MDI4SEJ4TWZISjd2WnZlR2QrcEJRdnFoOTY5WThmZktFd1VPSG90Rm85RUdPSDZwVW9WYWRPcXhmdTVhTEZ5K3lZczBhdkxUbmxHTWlHU3hQSGo5bTBmejVWUEQxdFRpUnAxS3BqTTdCcU1oSVp2Myt1OFZqUlVaR0V2Nzh1VmxQbzgwYk4zTHAwaVhxMUsxTDZUSmx6UGI3c1dGRDNOemNjRFFKR0drMEdsNi9mbzJqb3lORHRCT3JPcnJ6dVZ5RkNrWTlNMFlIQkxEYVF2bkNBcmx6Ni8rdVVyV3F2bGVTSllaamVQNzhPWDhkUElpVGs1UFpoTE91eE5qdDRHRDk5OFJ3blVxbElqNCtubStLRmJQNFBIOGRQTWpUcDAvSm1TdVgxYkhrelp1WG1PaG9KbzBieDJKdFZ0Zkg4cW1jenpyeDhmRzBiOVdLQytmUDA3dHZYMmJQbkVtYU5HbW8xNkFCM2J0MHdkZlgxNngwbHFubzZHakdqeG1EbDVjWHo3WFh2aElsUytMdDdjM2tDUk53ZEhURXhkV1Y2OWV1OGZyMWF5cFdxcVFQeER0cmcxaW1RYzZVdXQ1SFJVYlNzVjA3enA0K1RkMzY5Vms0Zno0TDU4KzMrbHBhdG1uRGVPM05BMnFWeXFoSEZDUmtLaldvVTRlUU8zZjRwbGd4bHE5ZVRkbnk1ZlVCdUJ3NWNqQi95UkxLR0h4SGkzN3pEUnUzYnVYQXZuM01takdEU3hjdk10Q2tIRjlLWGwrK0sxRUNnSm5UcHdPUVBYdDJTbXI3TlFWcnI4L1dNazExZmM0TWo2ZkxERXBNOUx0M3pKMDFpMVNwVXVsTHRWcWlWcXM1YytvVVAvZnFoZCt3WWV6YnM0ZnVuVHZyZTYzdDNybVRpaGF1YjZZOWpBQU8vL01QT1hMbXBGWGJ0Z2xqaUk1bTZzU0pDZjNmZnZrbHlURmJFeFVaaVl1cmErSWwrS3d3dk5raXRVR1p6Y2pJU0xwMTZrUnNiQ3pUWjgweXVwbkRWTzQ4ZVZpemZqMXRXN1lrME4rZkkzLy96ZWh4NC9ET21sVy9qVUtoSUNJaUFrOVBUNXV5TXpVYURYRnhjYnlPaUVqUmZuSGl3NUtBa1JCQ0NDR0VFRUlJa1loL2szbVYyTDZ4c2JHbzFXb3FWcXBFM256NVdMcG9rY1hhLzRiTGF0ZXR5NXdGQzR6Vy96NXRHaHFOaGdFR0UxWGJkdTJpNkxmZjZpZWREQ2M0MDZWUGIvVFlkQ0pkclZaejdNZ1JBQzVjdU1EUkkwY0lIRE9HY1JNbmt0ckRRNTh0OFBkZmY3RnV6UnFDWnN6UUI1MlVTcVYrSXQ3VUQxV3JralZyVmh3Tkp1ODNybHZIb1lNSDlhOUpyVlluVEhyRnhsb3RmNmNyclJYbzcwK2d2Ny9aK3BuVHArc25MQTFGUjBkYlBKNDE1ODZlMVQvZmdYMzdxRk92WHJMMjEwMk1ybHF4Z2hGRGhuRGw4bVZlaEljekxDQ0E4YU5ITTluQ1hlaDkrL2RIb1ZBWVRhNG5ObkY0NVBCaE5Cb04vb0dCUkVWR0drMFVRa0xQSWNQQXdNUng0M2o1NGdYMUdqVFFsNW1DaE1uNzhxVks4VTJ4WXF4Y3U5Ym9HSDhkT3NUMnJWdXRUdDdlMFphalU2bFVSdGtyOSs3ZXBmbVBQMUs3YmwzOFRYcFVwVXVmM21Jd2RhQ2ZINzhNR0tBUFBqVnIwb1E3dDI5ejR0dzVuSjJjVUdoN25CelhsaHhMU3IwR0RhalhvSUhGZFZldlhLRityVnJreXBPSHZTYU43cE9pVkNvNWRPQUF1WExucHBpRlhrMDZQZ1VLOEZPTEZxeGR0WW96cDA1UjZ2dnZrL1U4S2VsVE9aOTFuSjJkYWQ2eUpWMjZkNmRxOWVxa1M1K2VNWUdCVEE4S29rVEprc3hadURESmNuOWpSNDNpNFlNSEJFMmZUdisrZmZYTGRYMjErdmZwWTdSOTYyYk56STVoMnNzbXBhNzNxVktucG5hZE9wUXNWWXJCUTRleWMvdDJtalJ0U2srVE1VRkNNTTd3ZXhvZkgyK1dHZWllS2hVVHAwN2xkVVFFMVdyVTRMc2lSWWlJaUVoeVRGT21UYU5wczJaVXExR0RtemR1R0dYY1FNcGVYeUNoQjlSaGJYK2k4K2ZPRVJrVnhROVZxdWg3VDFucmIyUE5temR2c0xPek13dHNLYlcvRS9rTEZBQVNBcUdKZVJBV2hsS3A1SHNMUVNGSUNFNXQyNzBiRnhjWHMvT3VXcVZLOUJzd2dEcjE2aEViRTJNVytKZzRkaXlob2FITVdiQ0F6Smt6QXdrM1o1U3ZVSUZwTTJjYWJYdmwwaVVnSVl0TUVSL1AxMW15NEowMUs5SHYzbEZVKzFvU0V4RVJrZVI3cUNzZkd4VVpTY2MyYlFpK2VaTldiZHJ3MThHREhEdHlKTW52VmJlZVBkbTZhUk9IRGh6ZzRvVUxIRHA2bERScDBnQndMeVNFbWxXcld0MDNzUjVHaHRsajR0TW1uNUlRUWdnaGhCQkNDSkdJRDlISS92R2pSMlR4OW1iS3RHbThpNG9pU05zSTNWSVBvM09YTCt1YjFadE85Snc0ZnB6TmYvNEovUDlrVEM1dmIvM2Q2YnFzR2wzbUVTU1U3Z3AvL3B4WDJtd0EwOWQzL05neGZkbXB5eGN2Y3VQNmRhclZxS0cvbTFwSGQ4eHFOV3JZMUtPbGNKRWlGRFlwajNmbTlHa2dJUkJtcXdJRkMzTHo3bDJ6NWRIUjBYeFhwQWpEL1AxcDE3R2oyZnFrSnNsTUhUbDhtTng1OHBBbVRSb1dMMWlRN0FsMlU3WHIxcVhTRHovZzd1NU8wMmJOU0pNbWpYNkNXYVBSOE9UeFk3SlltV2pUbFdQVDBYMnVyZHEycFhiZHVvU0VoTkNzY1dQbUxWNXNGTmlKTjVqUXZSc1N3dXFWSzZuWG9BRmx5cFV6Q2hnNU96dFR0VVlOdG0vWndvdndjREpteXFSZmQvM2FOZHpjM1BnaGtVbENnSWNQSDFMWlFoYkM5cTFiMmI1MXE5R3lMVHQzOHEyRnpCM0Q4b3NYTDF6Z2pyWkJ1cnU3TzBjT0g3WWEvSGtmcDA2ZUJDRDQ1azJ1WGIxcWRtNG01dGlSSTd4Ky9ack8zYm9sdVczZmZ2M1l0R0VEVXlkUFpwMzJ1L294ZkVybnMwNGpiVG13RThlUGMyRGZQaHdjSFhGeWNpSTRPSmdsQ3hmU3BHblRSTE1TT25UcVJPYk1tU242N2JkR3k3UG55TUhOdTNkNStPQUJBY09HY2Z5ZmYxaXdaQW0rbFN2cnR6bDk4aVNseTVReDZ6ZVRVdGQ3T3pzN09uWHRhclFzVGRxMFZzdDE2ZDQ3cFZLSlNxV3ltTDJoeTlZQjJMNW5qOFhnQnNDK3ZYc1pNbkFncmR1MnBhbEJrTXcwV0tTVEV0Y1huUzJiTit1RGNIdDM3MmJ4Z2dVY09ISkVmeU9CcFZKLzhQOWwvVXdONnQrZi9YdjNXdHpIMmRtWlcvZnU4WFdXTFBwQWpEVTVjdWJrMUlVTEZ0K3Y1OCtma3o1OWVvcCs4NDNWL1RObXltUldIaEVTZWdPdCtPTVB3UGgzTENZbXh1ZzkxVEV0eXpmTTM1K3VQLytNczRzTGZzT0c0ZXJxaXFPVGs4WHpjUHpvMGJpblNtVXg4MDZqMGFCVUtJaU5qZFdYVmR5NWZUdm56NTJqWTVjdWxDbGJsdTZkTzF0OWZZYmFkZWpBaGkxYkdCMFFRS25TcGZYQklvQzA2ZFBUczA4ZjBxWk5pNXU3dTlFNFJ3d1pncnU3TzhNQ0FvekdGUk1UdzZ1WEw2WHM4V2RFQWtaQ0NDR0VFRUlJSVVRaWRKTm51aDRlcGlJakk4M1dQUWdMQTdDYWJUTW1NSkNvcUNoV3JGbGpWQ0xHVWcrajlCa3lXRHpHZzdBdyt2YnNpYk96cy82T2VoM2RwSmhDTzJGVjJpQUx3dEtrbktFL2xpN0ZPMnRXSGoxOFNPdDI3Vmk4WUFGQmt5ZFR0MzU5N3R5K1RlYk1tYzM2S3FsVUtrNGVQMDc1aWhXdEh2ZnAwNmNNSFRTSTdqMTcybFJxeUJLRlFzR21EUnNvVUtpUVdjQkJwWDJ0RGc0T1puZm5SN3g2eFpuVHB5bFN0R2lTazlnQXQyN2U1T2FORy9UcTI1ZHMyYkl4Wk5BZ2podytiRFRoL0Q3Q3c4TTVmdlFvTGR1MFljWnZ2N0ZtNVVwT25qK1BuWjBkZlhyMElFUEdqQ3hZc3NSc3YyV0xGN05zOFdLTHg4ejg5ZGU0dUxpZ1VDaVlObldxVVZEQ01GTWhkNTQ4OU8zZm45WnQyN0xQd2dSc3cwYU4yUExubit6YnMrZi9TeTI5ZThlOXUzZXBYS1dLMlh0cVNqZkJiYTNrbEU0dWIyK2JTaGxOblRoUi8vZTgyYk9aTzJzV0RnNE95UW91Sm1iVGhnMzRGQ2pBMjlldm1UbDlPdk1XTGJKNTN3M3IxbUZuWjJlMWQ1R2hyN05rb1VXclZpeGZ0b3dUeDQ4bjJRUGtRL2pVem1lQUc5ZXZzM2IxYWc0Zk9rUllhQ2pseXBkbjhiSmxmRk9zbUQ1TGNNckVpZmdVS0VDanhvMUpiNkdYbTAvKy9Qamt6MjkyL2IxeTZSS3JWcXhnODU5LzhuM1pzbVRMbnAybGl4WlJ1VW9WWW1OajhSODZsSzJiTnhNMFl3Wk5talkxMnZkRFhPOXRvZHMzWG5zdFQrbzdZbGdtek5DTDhIQ21USnhJMFcrL0pXRDBhSnVlT3lXdUw1QndmVjQ0ZHk1Zlo4bkNrOGVQNmRXM0w3LzI3Y3VFc1dQcFlDR0liNGxHb3pFS1FuVHIwWU5tTFZyZzRPakkybFdyMkxkbkQwdFdyRUN0TFJrSjhIMlpNaHc2Y0NDaHYxa2lHU3lXZXVHTkNnaGcvOTY5ck4rOEdRY0hCMXhkWFMwR2ExNkVoeE44NnhheE1USDZNcFZILy82Ym9ZTUc0ZWpvYUJZY2NuSjB0RGlXbzlwQXRVcXRSaEVmVDdwMDZZQ0Vjb1kvOStxVjZIc1ROR2tTbnA2ZXREYTVlY09hNXExYTRWT2dBTVdLRjBlbFVuRWpKQVFuSnlmbXpwNU4wS1JKSERwNmxGd0c1VDd2Mzd2SER4VXE4RlhtekxpNHVERE9vTCtpanBlWGw3NWZtYWtSUTRiZzR1Smk4L2pFcDBzQ1JrSUlJWVFRUWdnaFJDSlVLaFZnM3NORDUrRCsvUnpjdjkvaU9rdDNHT3RLOWpTMFliSlpSNWRocEZLcDlKTmVhcldhM0hueTRGdXBFbE10VE93QXhHbkx0K2ttOFhONWUzUGc3Ny9Ka3pjdjRjK2ZHd1dTSUtHRTBNSDkreGs2WWdUang0ekIwY0dCVm0zYmN2N3NXYUlpSTVrOFlRS25UNTdrbURZelNPZlh2bjNadFdNSE8vZnR3OGRLcjZPenAwOXorTkFoNnRTclp4WXcycmRuajlGamhVSkIyblRwS0YraGd0bHhoZ3dhUk4vKy9TMW1xRmp6SUN5TTdwMDdNM1B1WEpzQ1JycmdSSXRXcmNqazVVWFFsQ21NR3pPRzhoVXJKcG1wcEp2NHRWU1daOW5peGZ5eFpBbjFHemJrcTYrKzR0bXpaN3g4OFlMMEdUSndPemlZY2haZUwwRFRaczNvYlZCeWNOMmFOY3lkTlV2L09GMzY5RFJyMlpKbGl4ZHo5dlJwU3BZdURTUjgvb2E5VUJMckNWTytZa1U4UER6WWF4QXd1cXpOYnZPMWN1NGIwcFdNc3FYa1ZGTHY0ZDdkdS9ubjJERytLVmFNeXhjdjBxMUhEdzd1MzgrZ1gzOU50QVNjclE3czI4ZjFhOWNZTjNFaWFvMEcvNkZET1hia0NCVjhmWlBjOSttVEoremRzNGN5WmN1U05WczJtNTZ2YzdkdXJGeStuRGt6WjM2VWdOR25kajREWk0yV2piOFBIYUprcVZKTW16a1RKMGRIR3RXcmgyL2x5clJ1MjViZWZmdXlaZE1tdG0vZFN0bnk1YUlnR0pjQUFDQUFTVVJCVkxsMTQ0Wk5yM1gxaWhVTUh6S0V6RjkvelpScDA4aWRPemRkT25UZ3pPblRkRzdmbmh2WHIvTTZJb0xmWnN5Z3NVbXdDRkwrZW05bzZhSkZMTFVTbUZSb2d4KzYwcG1tUFl4czVUZHdJR3FWaXJrTEZ0amNweXFscmkremYvK2RwMCtmTW1yc1dJWU1Hb1NucHljZHUzVGgvTGx6dkkyTUJERDd6VEZsMmhmSk1LdnE2TjkvQXdrOXNneFY4UFZseTZaTm5EbDlPdEh2VjJ4c0xPZk9udVhRZ1FQczJyRURTQ2g1TjBHYjRWdS9WaTJyKzA0UENtSjZVQkFPRGc3Y0NRdmovcjE3ZE92VWlSdzVjMUtpVkNuV3JWNmQ2T3ZTc2ZXYWtWSjBmWjBjRFFKWTkwSkNjSFIwSkZ2MjdFYmJQbnY2RkVCNkRRa0pHQWtoaEJCQ0NDR0VFSW5SWmU5WXlwekk1ZTFOb3laTnpQb1U2QnA0Nis2QU5yUjk2MVppWTJOcDBhcVZ4ZU1sdHN5d2gxR09uRGxacDgwSXNVYlhqRDJ4a25RNmtaR1JET3pYanl6ZTNyUnEwNGJ4WThZQTBMRnpaN3AwNjhicjE2LzU1K2hSNnRTcnA3OHJXcWRUMTY3czJMWU4vMkhEckpiZDJyVmpCKzZwVWxrc0syYXBWRTZWcWxYTkFrYTY4bEdtWmFTU29tOTBiOE1FNnZsejU5aTJaUXMvTlcrdW45enIvY3N2akJ3K25OK25UYVAvd0lHSjdoK2puZkRkdm1jUGJtNXU3TmkyamVsQlFRQlUvdUVIbGkxZXpLVkxsL2hXTzNGNjdlcFZ2TE5tSlRJeWtwcTFhMXM4cG9lbkp6bHk1dFEvTm4zL0lhR00wTExGaTFrNGZ6NGxTNWRHcFZLaFVDaHdzM0hpMmNuSmlZcVZLbkZnM3o2aW82TnhkM2ZuNHZuekFJbG1qdW5veWczZDF2WTBzaVpmamh5Smx2MktpSWhnNVBEaEZDNVNoRlp0Mm5ENTRrWGMzTnlZL050dk5LNVhqMEIvZjJxYmxIVktqdWpvYU1hT0drVVdiMithTm0rT2c0TURxMWVzWU1pZ1FldytjQUFQa3o0dHB1Yk5tWU5LcWFSbG16WTJQMmYySERtb1ZxTUcrL2JzNFhad3NNWFNWdWZQbmVQNnRXdVVLMStlM0hueUpQdDFXZk1wbnM4QUhoNGVIRDUrWFAvNHpaczNEQThJWU9uaXhYVHQySkV1M2JveGZPUklmVmszV3dOR3JkcTJ4VDFWS21yV3JzMkdkZXRvL3VPUGRPN2FsVXhlWG93Y01ZS09YYnJ3eDVJbFZrdkRwZlQxM3BDMUhrYUF2cXpuVGUzcmRMZVFEV1BvYmtpSXhZeW01aTFiVXIxR0RXSmpZL1daVUI2ZW5oYjdTT21reFBYbDhhTkhMSncvbno3OStwRWpWeTc5ZnIyMHZhVVVDZ1Yzd3NMMEFjcjJyVnRUdmtJRnV2WG9vZC9XdERTZXJhcFVxNGFEZ3dPYk5teXdHakJTS3BYVXFscVYwUHYzeVpZOU84V0tGMmZQa3lmOE5tTUdtYnk4VUtsVVhMOXpCMmRuWjdNZ2FpNXZiOFpPbkVpTFZxMzBOMkhrekpXTGVnMGEwTE5QSDMxSnVzL0Z1Yk5uS1ZTa2lGa0cxTE5uendETEFhT1FPM2ZZdW5remFkS21UVFQ3TFM0dWpsVXJWcGd0VjZsVXhNWEdFaEVSUWJjZVBVaWJOdTIvZkJYaVE1S0FrUkJDQ0NHRUVFSUlrWWhscTFicDcvNjJWWTZjT1RsNjhpUWVKcjE5TkJvTlN4Y3Z4aWQvZm91WkVzbnRZV1FvUGo1ZWYzZTh6blB0QkpBdEplbE9IajlPV0dnb2k1WXRNN3ByWFBlY216WnNRS0ZRMExGTEY3Tjl2eTFXakorYU4yZmRtalZzMmJUSnJGVFhpL0J3RHV6YlI2SENoUzJXQlRJTk1zVEh4Nk0yZVMzL2hxMWRTYUlpSS9tMVR4L1NwRW5EUUQ4Ly9mTFdiZHV5WWUxYVp2LytPeVZMbGFKaUloazNEeDgrSkczYXRCUXBXaFRBcUI5UWlaSWxzYmUzNS9USmsvVHAxdzhYRnhjdVhieklreWRQOFBMeVNsWWZIVk81Y3VlbVN0V3ErcWJ1c2RvK0lxYm5ZR0lxVjZuQ3JoMDdPSG5pQkZXcVZ1WE1xVk40ZVhtUk4xOCttNCtSTDBlTzVBM2NnRnF0WmtEZnZrUkVSTEJzMVNxdUdud2Z2aTFXakc0OWVsQ3ZRUVB1Sk5IZ1BqSCtRNGNTZXY4K2kvLzRReDlBbkRKdEdvM3ExcVZmcjE3TVg3TEVhbG1yOE9mUFdiTnlKWmt6WjA1MmFiem1MVnZ5OU9sVGZRYUpvVVVMRnJCdDgyWXFWYTVNNjJiTm1EcDl1azFCdXFSOEx1ZnozdDI3dVhyNU1qWHIxS0ZkeDQ3czNMNWRueG1SWEdxMW1uVHAwdEd5YVZQdWhvUVFOR01HQlFvV3BIUDc5Z0RrekptVHF0V3JNMkhzV0ZadjJHQVd2RXpKNjcycHhIb1k3ZG0xaStsQlFkeS9kdy9BckMrVHFScFZxdWpMY0NhbFJldldUSmc4MmFadHJVbnErcExGMjV2TjI3ZVRPMDhlenA0NW85L1AwZEdSM1R0MzB0TkN2NjhqaHc4ellleFlzK1ZKbGJVMGxTNWRPcXBVcThiTzdkc1pQSFFvbVN3RXh4d2RIUmtlRUlCU3FhUm03ZG9jMkxlUFBidDI2ZGM3T0RpZ1ZxbVlQblVxaFlvVXNmajlkbkJ3d0QxVkt2M2pLZE9tSld1Y240SnpaODhTZXY4K2ZmcjFNMXYzWEh0alNlYk1tYzNXUFh6d2dKblRweWQ1L09qb2FFWllLVm1uMDZwTkd3a1lmZUlrWUNTRUVFSUlJWVFRUWlUaXE2KytTdlkram82T0ZrdlA3TjY1aytCYnR4Z1JHR2h4ditUME1ESlYyR0JTWDllSDQrTDU4MlRJbUpHejJvYmdpWldrcTE2ekp0dDI3NlpRNGNKbWQzbkh4c2F5Y040OHZpbFd6R29wdUg0REJyQnA0MFltalJ0SHpkcTFqUUpEQytiT1JhRlFjT1h5WmNZR0JqSjg1RWlqaVZyVENmckUrbEI4S0FxRmdwKzdkaVVzTEl3NUN4WVlUVG82T0Rqdys1dzUxS3RWaTI2ZE9yRm8yVEtyRS9vWHpwOG52NVhtOHFrOVBNaWJMeCtuVHA2a3Y2TWp3L3o5S2Y3ZGQ2ejQ0dy9LKy9vbW1ubGppMFYvL0tFL1JxUzJCRlJTR1RPR3ZpOVRCZ2NIQng2R2hhRlVLamw5K2pUVnFsZFAxaGdPYU10R1dXT3QxQmZBeU9IRCtldlFJVWFORzBlQmdnV05Ba1lBUTRZUEI5QUhqQXBieU5TeFJxVlNNWEw0Y0RadDNFaUh6cDJwVXEyYWZsM2hJa1VZSGhEQXFJQUFldi84TXpObXo3YllzeW1UbHhmYjkremg0WU1IeVQ1SEsxZXB3ZzlWcTFyOGpCZlBuOC9ldi83QzA5T1RvdDkreTdvMWEvNTF3T2h6T3A4dlg3ckVzc1dMbWZYNzcyVFBrWU1HRFJ1K2QrbkJqZXZYNHpkZ0FOVnExR0Rlb2tXY1BuV0tCblhxOEgyWk1xVDI4T0RXelp2NERSdEdyYXBWbVRSK3ZQNmMwa25KNjMxeWZGZXlKSzhqSXFoWXFSTE5XclNnU05HaVRCZzdsckxseWxIQjE5ZnNmSE54Y2FGR2d3Wm0yVTZtY25sN0o5bC96RlpKWFYrc2xTUDFyVlNKdzhlUDQrTGlnb085UGY4Y08wYi9QbjJ3czdNam40OVBRdkRXeFlYb2QrOEl2WC9mcHJIY3VYMmJFOGVQOC9iTkczcjE3VXVucmwzWnYzY3YwNEtDR0s4dDBUcHQ2bFJLbEN4SnhVcVZzTE96bzNyTm1va2UwODNkbmQyN2RuSHd3SUVVNjVYMktkRm9ORXdhUHg0SEJ3ZCthdDdjYlAzelJFclNsUzVUaGxNWEx1RHA2WW1MaTR2RjczWXViMi9TcFV2SCthdFh6ZGJwTW96ZXZIbGpNYUFuUGkwU01CSkNDQ0dFRUVJSUlmNERTcVdTcVpNbTRlTGlZdFpvWFZkYUtQam1UZjJ5aUlnSW8yVXF0UnFsUW9Heml3djVDeFF3Ty83aDQ4ZHhzTGVuWXBreUtCUUtGQW9GTzNmc3NOZ0h5SnBDaFF0YlhENW41a3llUG4yS244bmtxcUhNWDM5Tnc4YU5lZlR3SVJHdlh1R21MYVYzNC9wMWxpNWV6UGRseTlLK1kwZjY5T3pKbzBlUEdEZHhvczNqMGpITm9Fb3ByMSsvNXVjdVhUaDE0Z1NEaGd5aGxvV1NaN2x5NTJidWdnVjBidCtlOW0zYTBIL0FBSHIwN3EwdnhRWVFGaHJLMWN1WGpjb3NtZkliTm96VXFWTUQwRTdiQ1A3YzJiTjArL2xuaTl0ck5CcmV2SDZ0THk4RjhQTGxTLzA2UTRhVGVDOWV2QUNTempDS2k0dkR3Y0VCUjBkSHN1Zkl3ZWtMRjBpZklRTm56NXdoS2pMU3FOK1VScU1oTGk0dTBaSkVpUVdFRXFOU3FYQjBjcUp4MDZhMDY5QWg4VzIxQVZGZG1UU0E0RnUzNk5tdG04VXlYWGREUXZBYk9KQ3pwMDlUdTI1ZGhnY0VtRzNUb1hObmJnY0hzM3JsU3BvMWFjTHZjK2FRdzBLMmxFLysvRllueGhOamVKNllVcXBVeE1URTRPbnBTV1JrcE1Vc3ZPVDRsTTluUzkvaFFVT0cwS2RmUHc3dTM4LzZ0V3VaUFhNbTc2S2pDUmcxeW14YnRZWFAxL0F6YjlhaUJjV0tGOGZKeVlrUlE0ZnkxOEdEOU96VGgvNERCOUt4YlZ0aVltUEpremN2L29HQmpCd3hnckRRVUNZSEJaRTZHWUhWOXhXdkxYZG5pWmVYRnllMUpTQWhvWnpvMGtXTDJMaCtQYWN2WEREYjNqR0ozbE9HRWp2M1B2VDFCU0JWNnRTazBwNGpqeDQrWk1yRWlSVDk5bHQ2OU9wRnoyN2Q4QjgyakxrTEYrTGw1VVZPZzNKMk9uRnhjZHk0ZmwwL3hoTGZmTU9ybHk5Sm16YXR2ZzlWbWJKbHFWcTlPbXRYcmFKSzFhcFVxMUdETTZkTzhmdTBhZXc1ZU5EaWI2WXBlM3Q3MnJadlQ2Qy9QK2ZPbnFWRXlaSko3dk5mMHQwSThyNG1qQjNMbVZPbjZOS3RtMW4vSW9ESGp4L2o0ZUdCdTd1NzJUbzNON2QvZFYzU1pXY1pabWlKVDVjRWpJUVFRZ2doaEJCQ2lQZWd5OEt4TllqeCtORWoxQ29WalpvME1lc1JvWnNJcWxtMXF0bCtwc3RLbGlyRmhpMWJ6TWJoN2UyTm82TWo5Um8wd04zZG5ablRwL1A0MFNQYUdqUXZOMlErN1dvK0h0My9ObS9aRW50N2UrbzFhTURka0JEQ256L24yTkdqZ0hFL29aR2pSeHROdkw0SUQ2ZDc1ODQ0T0Rnd2J1SkU4dVROeS9MVnErbmJzeWNWeTVZbHZUYWo2dGlSSTZUUGtBRlhWMWNjSEJ4UUtCVEVhdTlHam43M1RuOW51SzVIU05Ea3lRUlpLYkUwSmpDUU1WWXl1Q3c1dUg4L3cvMzhlUGJzR1FQOS9LejJHQUh3clZ5WmhVdVgwcXQ3ZDZaT21zU3VIVHNZTUhpd1BsdGwxWW9WYURRYXF0V293ZU5IandpK2RZc3pwMDRCRUJNVGc1T1RrMUZtQ3lRRUJ1K0doRkM4UkFsVUtoV3hNVEg2eVZVQWhWTEpwbzBiMmJSeG85bDRFaXRKZFU1YkZpcTlRZGFhNlg0YWpZYUIvZnF4WTlzMnE4Y1pNbWdRUXdZTk1scW1LeG1sQzB3YTlvYXlOTGx0U0pmVnBsS3BpSStQeDhIQlFkODNaT1RvMFViWmJib0phOU9KNnhodE9hemN1WFBySnlDajM3MHpXZ2NRR2hyS2tnVUxXTFZ5SlNxbGtvNWR1akRNMzk5cWR0Q1lDUk5RcWRXc1c3MmFPdFdyMCsvWFgyblhzYVBOR1Jvdlg3eEl0R3lrTlVPR0QrZkhCZzBvVnJ3NFowK2Zadm1hTmNrK2hzNm5majViQ2xEb0ZDaFlrSUJSbzNnUUZrYWF0R21OdGdrUEQwL1kzOEtrdWU2Y1VhdlZQQWdMNDdjcFV6aXdieDlaczJWajFmcjFsQ2xiRm8xR1E4aWRPK1RUWm1LMjY5aVJ5TWhJTW1iS1pGT3dLTG5YZTFPWnYvNmFmWHYzVXF0T0hYTGx6bzJIcHlmdTd1NUc1NkpHb3lFbUpvYm56NTR4YmVwVUZBb0ZUWnMxczNoTzJkdmJFeGtaYWZGOVRJNFBjWDJ4UktsVXNtWFRKc2FQR1lPSGh3ZHpGeXpBTzJ0V2hvOGN5YmhSbzJoU3Z6N2pKazB5S2tWNDZNQUJ4bzBlVGVqOSs2aFVLdHpkM2FsVnB3NitsU3BScGx3NWN1WE9iZlFjbzhlTjQ5eVpNL1RyMDRlQVVhTzRjZjA2cVZLbnRsaFMwMUpnR2FCQjQ4Yms5ZkhSajhPV25rcTYzOG5nVzdjNGR1UUlUczdPeE1YRmNlL3VYWDAvbjN0Mzd3TG9IMnMwR2xSS0pmSHg4ZFJ2Mk5CaVZvOHBsVnB0Y3hsQ1ErK2lvaGc1WWdSL2J0aEF1ZkxsR1R4c21INWRURXdNQ29XQzBQdjNPWGJreUh0bnlwbittMEY4M2lSZ0pJUVFRZ2doaEJCQ3ZBZGQ4MnVGUW1IVDl0bHo1R0RYZ1FORVJVV1pyZE5OQW0zWXZObnEvaXFWQ3FWU2lhdkpYYjZ4Mm5Ib3pKZzltK2xCUWN5Y1BwMFdyVnRUc25ScC9UcDNkM2ZzN2UyNUd4TENoblhyQUl3bSszVjBkOExyWHB0MzFxejBHekFBZ0w4T0hXS3NOaUJUcG14Wm83dU9EU2Rlb3lJamFkRzBLUS9Dd2hnL2FaSytkMGU1OHVYNTY5Z3hGczZicDUra2JOdXlwZFhYM2I1VEozM0F5TVhGSmNtU1o1YmN2M2VQTGgwNm1FMytUUm8vbm5telorUHU3czZzZWZPb1c3OStrc2VxWEtVSzIzYnZwbitmUGx5NWZKbDllL1pRcFZvMVhyNTR3ZktsU3lsUXNDQWxTNVhpNVlzWGRPdlVDWVZDUWNsU3BlamR2VHVIRGg2MGV0eWFWYXJvL3piczRSRWZGMGZITGwyTXNpMFd6cHZIK0RGamlJdUwwMC9HcTlWcUpvNGJ4OHNYTDNqODZCRm5UcCttWk9uU1Z1L1loNFRNbGtaTm1sQ3lWQ2tjSEIyVExDR21WcXYxK3dMczNMYU4vdHFtOWpxbGJTZ2xacGlGNUI4WVNLZXVYZldQRFNmUWRiMWtsQW9GR0dRMTFXL1lrTExseXVGbWNDZDgwVysvTlhyZlhvU0g4Mk9EQnJ4ODhZS01tVEl4WWZKa3F0V29rZWk0N08zdG1UaGxDZ1VMRm1UYzZOR01Iek9HVktsUzBhcHRXNnY3S0pWSzZ0ZXFSZWo5KzhURXhPQmpReWFEcVI5LytvbVNwVW9SRmhyS2hDbFRrbFZHME5EbmNENHJFd2xRMk1MUzlWWVhKRlFxbGVUSW1aTU1HVEl3YU1nUU9uVHVUT1RidDZ4Y3ZweUQrL2Z6Nk9GRGZqQUl3UGN5T1hjVGs5enJ2YWx4a3lZUk9HSUU3VnExTWdwVzJOblpZZS9nQUJxTlVUREt6YzJOQ3I2K1ZnTithcldhZy92M2MzRC8vaVNmTzdFZzE0ZTR2aWkxNzVGQ3FlVHQyN2NFVFpyRW5sMjdlUG55SmMxYXRzUnYyRERTcEVrRFFKZHUzY2ljT1RQRC9meG9VcjgrNWNxWFovVDQ4ZVRKbTVkUzMzL1B5eGN2OEsxVWlTWS8vVVMxR2pVU3pXN000dTNOb2ovK29HT2JOdmhwZjYrYU5HMXFNZUNtZTA5TTM1dDA2ZEpSdmtJRklsNjlZdmlRSWJ4NjlRcEFQMTVMZFAzMnJsKzl5cFNKRTNGMmRzYkZ4WVd3MEZDQ3RPWHhkTWZXUFZhcjFhalVhbUpqWWloZW9vUk5BYVA0dURqaWszSCtLUlFLbGk1YXhNTDU4M2tSSGs3TjJyV1pQbXVXMFUwZXAwNmNvS1BCOVMwNTN3bER1dCtGdUVTeTZNVG5Rd0pHUWdnaGhCQkNDQ0hFZTRpTWlzSTdhMVk4YlNqSm8rUHU3bTZ4M0l0N3FsUjRaODFxRk55eFZjMWF0U2p4enovNmlYYWxVa250dW5YSm1Da1RMVnExTXRyMjJ1M2JBRnkvZG8zYndjR01tVENCQ3I2K0ZvOWJ1MjVkc21qTHloa3RyMU9IcU1oSWluLzNIZVVTS1hlWDJzT0RvQmt6T0hia0NDM2J0REZhNStIaHdhK0RCdkhyb0VFOGZQQ0FrRHQzZVBIaUJlL2V2U011TGc2VlVvbEtwVUtqMFJoTmV0dmIyMXR0R3A4WVQwOVBPbmJwUXRhc1dZMlc5KzNmbjNkUlVYVDkrV2VMSlhxc3laTTNMMXQyN21USHRtMzZYaGNaTW1aa3c1WXQraXlvREJrek1uN3laREprekVoRlgxOU9IajlPb3g5L1RMVDNqVktwTk1xUUFSZ1JHRWloUW9XTWx0V3RYNTlDaFFzYkJlanM3ZTFKa3lZTkIvZnZwMkNoUW95ZlBKbUdqUnRiREFKRlJVWGg3T3hNWEd3c1ZaUFpvOGhRN1hyMXFGSzlla0p2a21SbTF1Z3lqQXduTDAzbDgvR2hhL2Z1WnE4aFRabzBpVTdnQW1UTWxJazU4K2V6WTlzMkJnNFprcXp2YWZ0T25TaGJ2anc3dG0xTE5GZ0U2TFA2RGg4NlJPR2lSV212TGN1V1hEbHk1aVJIenB6dnRhL081M0EreHlzVVpnRUtXNnhidlpvaGd3WlpETmc0T2pqZ1c3a3lTcVVTWjJkbnhobE0wanRseU1EeXBVdUppSWhnL0tSSjc5MGI2bjJ1OTRhcVZLMUtsYXBWMFdnMEtCUUs0dVBpVUNnVXhHbmZYMmNuSjV5Y25YSFcvcGRVOERZK1BwNUdUWnJZMU1OSTl4bGE4aUd1TDVtOHZHalhvUU1aTTJiRTA5T1Q0aVZLWUdkdlQ3c09IY2lkSjQvWjl2VWFOS0I4aFFvc1diZ1FOM2QzL1RYZXc4T0Q0MmZQV3Z6TnRLWkV5WkxzM0xlUFJRc1c4UGJ0VzZOc0drTzZHeTFNejArZGRPblQ4L0RCQXg0OWVrVHpWcTBTN1gra0M1TFVxRldMUmovK2FQTllrNnRENTg3SmVpK2NuSnhRS3BYRXhjWXlhdHc0aTZVK0sxZXBRZ1ZmWDd5OHZLaFRyOTU3L3g2OGZmc1dTSGhmRlFwRm90ZDE4ZW16MDFqTHdSTkNDQ0UrZ3BNblR0Q3lhVlBXYk54b1ZDOWRDQ0dFRVArYmNubDc4OHV2ditxelY0UVFRdnp2MnIxekp6bHo1YUtnU1pBaUtXL2V2T0haa3lma3pKM2JZbFprWWlKZXZTSk4yclNKOXZMNTNKdzljNFlNR1RLWWxXVXpGZkhxRlM0dUx0STd4b1F1WXpleDRGeE1USXhOZlh1Ty8vTVA5KzdlNWFmbXpaTjlidjRYM3J4NWsyU0EvZCtLaTR2anlxVkxBQlQ3N3J0RUE4bmk0N0JMS2dwdFFENDlJWVFRUWdnaGhCQkNDQ0hFQjZmTFlFb3VXN0xLckVsblk1K2R6MG5KVXFWczJ1NS84YlduQkFjSGh5U3pJbTBKRmtGQ21kVnk1Y3VueExBK2lBOGRMSUtFY3JIdmt5RXRQazMvTzZGMUlZUVFRZ2doaEJCQ0NDR0VFRUlJOFY0a1lDU0VFRUlJSVlRUVFnZ2hoQkJDQ1BHRms0Q1JFRUlJSVlRUVFnZ2hoQkJDQ0NIRUYwNENSa0lJSVlRUVFnZ2hoQkJDQ0NHRUVGODRDUmdKSVlRUVFnZ2hoQkJDQ0NHRUVFSjg0U1JnSklRUVFnZ2hoQkJDQ0NHRUVFSUk4WVdUZ0pFUVFnZ2hoQkJDQ0NHRUVFSUlJY1FYVGdKR1FnZ2hoQkJDQ0NHRUVFSUlJWVFRWHpnSkdBa2hoQkJDQ0NHRUVFSUlJWVFRUW56aEpHQWtoQkJDQ0NHRUVFSUlJWVFRUWdqeGhaT0FrUkJDQ0NHRUVFSUlJWVFRUWdnaHhCZE9Ba1pDQ0NHRUVFSUlJVDRxdFZyOXNZZndyN3dJRC8vWVF3QkFwVkt4WTlzMklpTWpQL1pRYktMUmFEaDU0c1RISG9iZWc3QXd0bS9kU3NTclZ4YlgzN2w5bSsxYnR4SWRIVzN6OGF3ZDYxTVJFeE9EVXFsTThlTmV1M29WalVienI0N3hKWDBlcjErLzVzTDU4N3g1OHliRmpobDYvejRSRVJFcGRyd3Y2Zk93eFpzM2IzajQ0TUcvL3YxNjh2anhlMzBINWZQNHRIM0tuOCtlWGJzSW1qU0podzhlV04xbTZhSkZuRGwxNmw5Zng4WG5TUUpHUWdnaGhCQkNDQ0UrR3ZkVXFYaVF5S1RGcDB5bFV0RzRYajBhMTYvL1FTYmRrK3Zwa3lmMDZkR0RHVUZCSCt3NS9JY09wWCtmUHJ4ODhlSmZIMnZLeEltMGJObzAyVUdqdXlFaGhOeTU4OTcvS1JRS2k4YzlmKzRjZlh2MkpOeEtBUERNcVZQMDdkbVRHQnNuK01ZRUJsS3BYRGx1QndjbjYvWDlWeDQrZU1DM0JRdnk5MTkvR1MyUGlveTBlRDZyVkNyZVJVVWxlZHlMRnk1UXIyWk5XamRyUm54OC9IdVA3MHY2UE02Zk8wZVQrdlc1Y3VtUzJib3JseTVSdGtRSjR1TGlpSStQcDA3MTZxeGR0U3JKWTFhclZJbWxpeGJaOVB6Mzc5MWo0cmh4ckY2eEl0RXhmaW1meDhIOSsrbmJzeWMzcmwrM3VzMmNtVE9wV0thTXphODNmNjVjREIwODJHeDV3UERobEN0Vml2RG56NU0xeGsvNTgzZ1hGZlZKL0NaK1RKL3E1Nk5TcWZodHloUjJiTjlPbXJScDljdlZhalhSMGRGb05CcHVYTC9PNkpFaldicDQ4V2QvUTQ5NFA0NGZld0JDQ0NHRUVFSUlJYjVjMzVVb3diVXJWejcyTUt5S2pvN215ZVBIVnRmbnpKV0xpeGN1c0hyRkNzcFhyR2h4bTYrKytvclVIaDRmYW9oNlZ5NWZCcUJXM2JydmZReVZTc1hMbHk5eGRYWEYwY0hCYlAyNXMyZDUvdnc1Ym01dVJMOTdwMSt1MFdoUXFsVEV4c2JpNWVXRm5aMWRrcy9Wb2xVckZpOVl3TWdSSTlpMWJ4OE9GcDd2LzlpNzc2Z29ycmVCNDk5bGw2cW9vR0lYRkh1TEdvMDFZamNheFI2aXhvNjlkMnlJdmFKWVkrKzk5eEs3Um8wbGx0Z1ZWR3hnUXhCcHk1YjNEM2JudDVWaXlCdU45M09PUjNibXp0M1p2YnNENXo3ejNNZVMrclZyby80Yms1RW56cDZsUU1HQ1p0dnQ3T3dBY0RZWXE3aTRPR3h0YlZFb0ZEaGx5QUNBcmE2ZFJxTWhQajRlQndjSGJHeU03OGM5ZnZRb1I0OGNvYldQRDRXTEZHSC8zcjNjdjNzWFd6czdzN1o2V3EyV3hNUkVzcnU1MGI1angwOStmU21KalluQndkR1J2UG55NGVMaXdoL256MU9yVGgwU0V4UFJhRFNVTGxZczJlTnZQM2dndlJlbU5Cb05rd0lDeUpJbEN6Tm16NWJlMDAveHRZd0hnTDI5UGZDLzF4d2JFOE9idDIrVHZtZXhzWVNIaDB2WlIzZnYzT0hkdTNlOGVmMmErUGg0TW1YT1RPYk1tYzM3ZEhDUStvV2s3L2J6Wjg5NC8vNDlyOExEQ1FrTzV1SERoMXkvZXBVbmp4OERrQzkvZmxyNStGZ2N0NjlwUFBiczJzVytQWHRvMmJvMXhVdVVzTmhHLzk3YU96aWtxazhIQndjY1ROckd4Y1Z4L3R3NW1uaDdrOTNOTFUzbitEbVB4L2VWSzZjcHV5MVRwa3ljdm5DQkxBWUJETDBDZWZKUXZFUUpEaDQ5YXZYNFJ2WHFjZmZPSFI2L2VKSHE1L3luZmE3anMzSDllaW5vVk1iQ3RmN2l0V3RNbmpBQmdMTm56bER4bTIra2ZZa3FGZkZ4Y1Z5NGNvVnMyYk9uK1QwUnZod2lZQ1FJZ2lBSWdpQUlnaUQ4YTlxMWIwK3ZidDA0dUg4L2pSbzMvcmRQeDh6dG16ZjVxVVdMRk51Tkd6UEc2cjdGeTVmVG9HSEQ5RHd0aS82OGZCazdPenUrS1Z2Mmsvc0llL21TN3l0WFRyRmR5U0pGck81TExxQmdLTCs3T3o1dDJuRHA0a1Zldm5oQnZ2ejVVM1dPOW5aMitIVHFoUC80OFViYkY4eWJSNmxTcGFoUnM2YkZTYlF0R3pmaU4yeVkwV1I0NkpNbitJOGVqVy8zN2xMQVNxSDQzMVJKM3g0OU9ISDh1RkUvM3hRdmJ2VDQ3Qjkva0RkZlB1bnhrOGVQR1RaNE1DVkxsV0xpMUtrQW5EbDFpZ1A3OXFGUUtLVG5pWW1KUWFsVTR1TGlBaVJOR0tyVWFrcVZMdjJQVG9pYmp0M3lwVXRadm5RcEFJMjl2VGwxL2p5T2pvNG81SElXTDFyRTZWT24yTHh0RzJwZFFORFJ5Y2xxMzc4dVdNQ2ZWNjRBV1AwYytiUnR5N1NaTXkzdSt4ckhBNURPUWYrNS9ldXZ2MmpUcXBWUm0wcmx5a2svejVvK25WblRwd013Yzg0Y1d2MzBrMW1mTmpLWjBmZmc3ZHUzMUt4V0RSc2JHekpseW9ScjFxemt5SkdEOHQ5K1M1T21UY21YUHovNTh1ZEhyVlpMeDN5TjQvSHExU3VPSERwRXM1WXQ4YXBWUzlvZUd4T0RuYjI5OVByMS94c0d1bFc2Q1hWTE53akk1WEt6UVBxUmd3ZUppNDJsUisvZXFUcTNMMlU4OWg0NmhKMjlQYllLQlZzMmJXTDZsQ21jdjN6WkxHQjI2TUFCUnZ2NTBhdHZYNHZCb2kvTjV6NCt0Mi9kWXNxRUNYenY1VVZnVUJCYk4yOW0xdlRwTEZ1MWlsSmx5cENRa01DYWxTczVkL1lzNHlkUHBuTGx5ang1OG9RZVhic3ljTWdRNnRhdlQxeGNuRkZta3ZEZkpBSkdnaUFJZ2lBSWdpQUl3ci9taDBhTmFPenR6WmlSSS9Fb1VJQVNKVXYrMjZka1JIOFgrZDZEQi9Fb1dEQXA4MGFoc0poQm85VnFVYXZWS0JNU3NMV3o0MVY0T045WHJteDBsMzk2aTR5TWxNN3AydFdyRkN0UkFwbE1KaTBIWkdOamc0Mk5EWVhjM2ExbTVkeTZmNThNR1RNQ2tDdDNicTdjdUlHRGd3TnlDNit6ZktsU05HL1prckVtd1JxdFZvdGFwU0l1THM0b29IRHI1azN1M2IyTHJhMnR4U0JPc2VMRktWK2hBdGV2WGVQNnRXdG0rOVVxRldxTmhwYXRXMHZiTEdVaW5UdDdsc0RwMDZsYnY3NVo0Q2xydG14R2s1Rnlnd204UjQ4ZWNlYlVLWHIzN1V0Y1hKeFp2NlA4L1JrK2FoUUtoWUtUSjA0d2VmeDQ5aHc0UUlhTUdhVTd3dDF5NUpEYVAzLzJqQTV0MjZMVmFGaThmTGswOWpObXoyYkc3TmxHZlEvcTE0L2RPM2R5OWRZdHMrZjlKNTI1Y0lHN2QrNlFOMTgrY3VYS3hldlhyM241OGlVbFNwWkVibU5qZE9mNHEvQndpaGN2am91cmE0cjkvbmI0TUxObnpxUnJ0MjYwK2VVWG8zMlJrWkg4M0xJbCtkM2RDWmc0MFdvZlg5dDRxRlFxb3dsbC9iWnZLMVRnWVdnb2NybWM1OCtlNGR1cEUwZE9uQUNnWXRteWpCd3poaGF0V3FGU3FZeStvM0Z4Y1NnVUNxTStWU29WeW9RRUtkTmh3cFFwdEd2ZlBsWG45N1dOQjhEU1gzOUZvVkF3VW5jVHdPbVRKNm4yL2ZjMHFsZVAwTkJRcy9ZRjgrWTEyNmJQZEhuMTZoVnFsUXFGclMxYXJaYTR1RGpDWHI1RUpwT1JNMWN1MXExWmcxYXJwYmFWN0ZRd0RyQitLZU5oR1BCUXE5VTRPVG1SSzNkdXMzYWJObXdndTVzYkhidDBTYkhQTDhIblBENnhNVEgwNjlXTERCa3pNaXNvaU94dWJ2emN0aTF6WnMxaXo2NWRmTy9seGZRcFUxQW1KT0EvZmp3ZE9uVUNvRWl4WXBRckg4Wklxd0FBSUFCSlJFRlVYNTRONjliUnNVdVgvMFJnVDBpWkNCZ0pnaUFJZ2lBSWdpQUkvNm9KVTZiUW9VMGJ2QnMxb252UG50U3VVNGRpeFl2L3Z5empsaExER2l5V2xtK3hadEhTcFpRdVV3YUFoSVNFZEQ4dnZYSVdBbXlGM2QybG40ZjUrZEc3WHo4Y0hSMXA3ZU5qTkZHOFlkMDZWaTFmam9Pam83Uk5McGVUTlZzMmk4OFZHUmxKYkd3cytkM2RyUWJCOUlFbnZWTW5UaEE0WTBhYVhwTXBaMmRubzRDUmFlQXBNaktTRVVPSEFuRHN0OTg0OXR0djBqNjVRc0dobzBlTkpya01qNytucTFIaWxDRUQ5Ky9mQitEeG8wZUVoNFZSdEhoeFBBc1ZrdHJldVgwYkFJK0NCY21VS1pQWmViNlBpS0JaNDhaRVJrYXlldDA2OHVUTnkrb1ZLMmpYb1FPMnRyYWYvUHJUVzc3OCtlbjB5eTgwYWRxVWdVT0dzSFh6Wm1iUG5NbnhNMmZJa1M4ZmlZbUpQTlZOak4rK2RZdnFOV29RRWh3c0hWK2dZRUd6TWRpeWNTTmpSbzdFcTJaTlJ2bjdtKzBmTjNvMEdvMkdXVUZCWmxrR2hyNjI4ZmpsNTUrNWFGRERxM1h6NWdDTW56U0p0dTNiOC9iTkd4d2NIRmkvZWJOVTQrYWc3dk90ZjJ5NGxObVFBUU00ZE9DQTlIakcxS25NbURvVkZ4Y1hMbHVvajVTU3IyMDhIajU0d05wVnErZzdZQUJ1Ym00OGYvYU1yaDA3VXJWNmRUWnUyNGJDMWhhRkxsTm8rZEtsTEpvL242c0dTNnFxZEVGenZVa0JBZXpmdXhlWlRJWldxMlhMeG8xczNyQ0JhdFdyMDIvZ1FLNysrU2RMVjY2a29LZW54Zk9wNitXRnM4RTE5VXNjajlldlh4c0ZRZlJPSEQvT3JaczNtVGgxS280R3Y0TytaSi96K0RobHlNRGVnd2Q1L3Z3NUdaeWNVQ3FWdUdiTnl0RlRweWhRc0NBcWxZcFZ5NWZUb1ZNbk92djZTc2RwTkJwNjkrdVg1aHBid3BkTkJJd0VRUkFFUVJBRVFSQ0VmNVdMaXd1Nzl1OW40Yng1eko4N2wxOFhMUGpIbm12QTRNRU1IRElrMWUwTEZ5M0twdTNiS2VqcHlmRXpaNlRNR3h0TEdVWWtaY1FrSkNTUUxWczJISjJjdUhUdEdwa3MxQmRKTDc5ZnZJaWpveU9uVHA1a3lJQUJyTm13Z2JMbHkvUG05V3ZxZW5sSjJTSUt1UnhYVjFlakNTdFhYZGFJdGRwQjB5WlBac21pUldiYnAwNmF4TlJKazh5MjM3eDN6eXpJMTdGTEYzemF0REdxdGJCazBTSVd6Wi9QMlQvK1NQRzlVYXRVSkJnRTdjQTQ0S05VS3VubDY4dUw1OC9wMWJjdncwZU9URHFYR3pkbzd1MU5yejU5S0d5eUJKdmh5T216bXJ3TmxnejBhZGtTTUY4YUtDVXVycTRNMWdXdXF0ZW93ZjY5ZXhudjcwOUljTEMwbE5EbjR1ZTJiYmwzOXk0QTI3ZHVwVWZ2M21UTmxnMjFXazE0V0JoMXZieWt0aUhCd2F4WnVWSjZiTGprNEx1M2J4a3pjaVNIRHg2a29LY25Zd0lDZVAzcWxkRnozYmw5bS9WcjErTGRyQm01Y3VVaVBDd01TTXJlTTgxYyt0ckdZL2pJa1RnNk9uSncvMzRXekoxTDROeTU1SGQzSjd1YkczZHYzOGE3VWFNVSszZ1lHaXBsRkEwZk9aTCtnd1p4NC9wMS9JWU9wV3UzYnJUKytXY1NFeE9sNy9rWVB6L0crUGxaN0t0cDgrWUVHVngvdjZieGlQbjRrZjY5ZStQaTZrcUh6cDM1OE9FRGMyZlBScUZRTU5yZm45eDU4aGkxMXdjNWtzdStDNXc3bDdrTEYzSmczejc2OSs1TnA2NWRHUnNRUUZ4Y0hEKzNha1dGNzc2alhvTUdWbytYeVdSR1FmZ3ZjVHllaG9hU0sxY3VvMjBhalliQTZkTXBVcXdZYmRxMVM3Zm5NaFh4N2gyTEZ5N2srTEZqdkh6eEFyVmFUYjc4K1duUnFoVTlldmMyeXNSTGJWdDlUYVZlZmZzeWVmeDRvcUtpYU5xaUJkTm16dnpzeHllanN6UEZpaGVuWnRXcUZyUGxBTmF1WHMzYTFhdk50bmZvMU1rc2MxVDQ3eElCSTBFUUJFRVFCRUVRQk9GZnAxQW9HREI0TUIwNmRlTFVpUk04ZS9ZTWpVYVQ3czlUdVdyVk5MWFBuRGt6bGF0VUFVQWJIazYxNzc1TDFYSEhUcC9HczFDaE5CY3lUNnM4dXVXUXJsNjVRcFlzV2FqMi9mZkk1WEllaFlRazdkZE5jbHBhUWk4bCtreVFZNmRQSjl2T1VxYVNuck96czFIUmIvaGZnTXJWMVRWVnRZNnNVU3FWZEd6YmxtdFhyOUszZjM4V3pwOVA1c3laYWV6dFRROWZYMnJVcUpGc2NGQ2owWEQ1NGtWNjl1bkRpRkdqK08zd1lYcDA3Y3FsYTlmSTd1YkdvUU1ITE5iaE1hMDVBWERxM0RuY1BUeG9xOHZnaW8yTlpkYTBhV1RKa29VK0F3Wjg4bXRNYnpFZlAxS3FhRkhwOGM3dDJ3R1lIeFRFL0tBZ2pody9qbXZXckFCbUJlUkRnb09wNitXRnZVR0cwUDY5ZS9udDhHRmErL2l3YmNzVzZ0U29ZZlc1ZCsvY3llNmRPNlhIalJvM1p1R1NKZExqcjNFOHluLzdMWkQwL2dQa3o1K2ZDaFVyQXZCQWw2bGlPZzU2K3ZFd25QVDJLRkFBZ01NSER3Skp5ekVXMVdWRzZxK25IVHAxWXUzcTFjeGJ0RWhhQWpROFBKeGZmSHdvWTFEZy9tc2Jqd1A3OTB0QjFQS2xTa25ieHdRRVVMUllNYlJhTGJkdTNzVEJ3UUViR3hzaUlpSUFwT3c3alVhRFVxa2tYLzc4VXNhSXZsN2FpV1BIcFA1a01oazNiOXpnL3QyN3JGeTNqa01IRG5EdTdGbjY5Tzl2dG15YlRDYVRza20rMVBFSWZ2aVErUGg0WW1OaXBPdjl0czJicFF5YlFyb2xSR1V5R1dmLytFUDZuZlozUlVkSDA2eHhZOEpldnFUaGp6L1NxSEZqSXQrLzU5REJnOHlhUHAyb3lFaEcrZnVudVMzQXl4Y3ZHRFZpQk0yYU4wZXBWUEp0aFFwZjFQaHMzTFlORzdrY08xdGJvNzhOeXBjdVRkdGZmbUhvaUJIU05yVmFqVXFsTXFyOUovejNpWUNSSUFpQ0lBaUNJQWlDOE5sd2NYV2x1VW14OTgvTkpRdTFkZ3g5WjFDYy92K0RWcXZsK0xGajFLcGJWd3JHQkQ5OENJQm40Y0tmM0srMXpLTy8yejQrUGg0QXU3OVoyOG5Pemc2Zk5tM3c3ZEdET3ZYcTRlTHF5c1NBQUlJQ0EvbTJRZ1VXTFZ1VzdEazllL29VbFVwRkpRdVRlQUNWcTFSaDc2RkQyTnZibS9WVDE4dUxnVU9HMEtoeFkrTGo0c2hwY2dmOXRFbVRDQTBOWmRIU3BlVE1tUk5JK2x4VXExNmRPZlBuRzdXOXFWc3FUS1BWa3FoVWtpdDM3blNiTkRXbHJ5ODFkK0ZDU3VvbXhkZXNYSWxYclZya3pKV0xmTzd1eEJzc3FYVncvMzRtamh2SGpObXpwUXdMdy9laVk1Y3UxS2haa3dJRkM3SnR5eGJhZCt5STMralIwdjVWSzFZd2EvcDBydDY2aGIzQmhHT05xbFhOc3N1K3h2R0FwQ0RlS1YxOW9xdC8va24weDQvVXFsMWJxclZWd0NTekpUWDI3OTBMSkMwSEZqaDlPb09IRDVmcW1wV3ZVSUVEKy9mejV2VnJQSnMyQlpDeURjcFhxQ0QxOGJXTlI1MjZkUms4YkJpRml4UWhSODZjOU8vZG01eTVjdEc1YTFjZ0tVQnRtRGxpK0ZvTnJWNi9IcTlhdGFUSDd5TWlwQUJlZkh3OEs1WXRvME9uVHB3K2Y1NmN1WEl4c0c5ZkR1N2ZUNGRPbmN3Q1JocU5Sc3FvL0JMSDQ5M2J0engvOWd3Ykd4dm16SnJGNkhIakFQamV5MHU2RVVHcjFmSnpxMVlVTGx6WWFqOXYzcndoS0REUTRqNzlmbFByMTZ6aDJkT256SjQ3MStodmluNkRCbEdqY21WMjc5b2xCWUhTMGhZZ0tpcUtoVXVXMEtoeFkybGI2Sk1uWDh6NG1HYkxHYkozY0VoVnpUcmh2MDBFakFSQkVBUkJFQVJCRUFUaEMzYmorblhDdzhLb2I3QzAwZDA3ZDhpYUxaczB1ZlFwOUhjZW0wNklwdFErSlIraW9nRGpXa3VXTkdqWWtNWExseWZicHBsdXVaOEw1ODl6N0xmZmtDc1UyTnJhOHVEQkExWXVXMGFMVnEzTUp0LzAzRDA4dUhqdG1zV2cwdXZYcjNGMWRaWHFVRm1TTFh0MnMrWHVBSFpzMjhhNk5Xc0FhUGpqajlMMnVMZzRhZExla09teVk2UEdqcVZiejU1V24vZnZzTEd4d2Q3ZW5uejU4MVBRMDVQNVFVR3NXN01HZTN0N2FUTFhNR0FVR3h0TGVIaTQxZmNRa21vYTZTbHNiWTJ5eHZSM3BUczVPUm5WdlpMSlpOaVoxT0g0R3NjRFlQZXVYVkxkbXlPSERyRmk2VktPblRtRFZxc0ZyQWVvUTU4OGtXb2VHVHB6NmhRaHdjSEk1WEt1L3ZrbmYxMi9qbWVoUXRTcVd4ZEl5dnFyVkxreXAwNmVwRXUzYmtCU2htS0dqQmtwVmJxMDFNL1hOaDVaczJXajM4Q0JRRklROWUyYk42emR1RkVLMk5qYjIzUHIvbjBjSEIwdHZpZHF0WnJFeEVTampDK0FsY3VYbzlGb3NMZTM1K3FWSzJ4YXZ4NFowS1ZiTitMajR6bCs3QmdkT25XaVNMRmloSWVGSWJPeElVZU9IS2pWYXVCL0Fkb3ZjVHd1WGJ3SWdOK1lNVXlmUEprZnZiMHBXNjZjVWNEaTFJa1R2SHY3bG5FVEpsZzk5N2R2M2pCMzlteXIreTJwVWJNbVdiSmtvVW16WmtiYjNkemNjQzlRZ09BSER6NnBMU1I5RnVyLzhJUFJ0czk5Zk1KZXZpUWlJZ0k3ZytWaExZbUtqRFNxV1dkSXJWSVJGeDlQeVZLbHpEN253bitMR0YxQkVBUkJFQVJCRUFSQlNJUC83d3lpbE96YXNRTW5KeWVqdTlvdlhyaEF4VlF1bjVjU2EwdGk2UzJZTzVmQUdUTlMzZCtyVjY5d2NYRmhpTUd5TjRaaVkyT1pNbUdDMmQzMnB1N2V1Y1BtalJzNWRlSUVUME5EcVZxdEdpdFdyNlpNMmJMU0Vtc3pwMDJqU0xGaU5HdmVYS3JaWk1oU3NmWHgvdjRjUFhLRXJidDJJWmZMY1hCd3NCZ01lL3ZtRFEvdTN5YytMbzR5WmNzQ2NQYjBhVVlPRzRaQ29UQ2J6TE5WS0N4T3NwMzk0dzhBMUJvTmlVb2xMaTR1eWI3dXY4dkd4b2IzNzkvVHNWMDd6cDg3UjhERWlkU3VXeGVWU21WMmZzcUVCQURjY3VUZ3JZVzcrUDhPZlVERTBOYzJIb21KaVN6NzlWZHk1YzVOMk11WDlPbmZuOEg5K3pOMTBpUTZkZTZjcWo2MFdxMzBmbWkxV21iUG5NbjNYbDVjdjNxVkh4bzJSS05XRXhRWVNEbGQ5cENMcXlzMWF0WmtqSjhmVVZGUlpNNmNtYk5uemxDbGFsV3o5K05yR3crQWUzZnZNblhTSklZTUgyNFVEQVdNNmdtWmtzdmxac0dDbHk5ZXNITFpNbnphdEdILzNyMVVyVjRkRnhjWEZzeWJ4MDgvLzh5K1BYdlFhRFQwNmQrZkY4K2ZVNzFTSlRwMjZVTEF4SWtrSmlZQ0dDMEY5cVdOeDhIOSt5bFNyQmpkZXZUZy9PKy9NNmhmUHc0Y09XSVVWRjQ0Yng2NWN1YzJDb2FZS2w2aUJBZVBIclc2djFHOWV0eTljOGRvVzhsU3BTaFpxaFF4SHo5eTdmWnRuang1d3VOSGovanIrblZDZ29PTmxyeE5TMXVBWExselczeHZQdWZ4MmJSaEE4c1dMOGJlM3Q1cXdNakZ4WVdUeDQ5ejh2aHhBTjYvZjQrZG5SMFpNbVJBcTlXaVVxdUpqNHZqL09YTC8vaHl1OEsvU3dTTUJFRVFCRUVRQkVFUUJDRVpTcVdTWjArZkFpblg4ekVVRWh4TTdqeDVMRTRpcFJlbFVzbWVuVHV4ZDNEZ3Q4T0hhZXp0emV0WHI3aDc1MDY2RmFqK2xDV3hrdlBnL24xS2xTbERPMTE5QmxPUEh6MWl5b1FKWk11V0xkbCs4dWJMeCtrVEo2aFFzU0p6NXMvSFZxR2dXZVBHMUtoWmszYnQyOU8zZjM5Mjc5ekp2ajE3cUZLdEd2ZDE5VWtNeGNmSDgrZVZLNXc0ZG95RCsvY0RTY3NOVFowNUU0QW1KbmVSR3dvS0RDUW9NQkM1WEU3dzA2YzhlZnlZN2wyNjRPN2h3YmNWSzdKbDQ4WlV2UitwS1lTdTFXcFJxVlJTUFpPL1E1bVl5SnRYcndoOThvU05XN2FRTTFjdVdqVnR5cmNWSzdKbzZWS2p0akV4TVRnNE9KQTVjK1pVQll4V0xWL09LZ3RaWWNWTUp0NEJFaTNjSGYrMWpjZkNlZk1JRHc5bi9LUkorQTBiUnFaTW1lanM2OHZWUC8va1EzUTBrSEtBV3ExV1N4UEgyN2R1NWNiMTYyemJ2WnN1dXUvWE1EOC9uSnljZUtrTC9PYklrWU9DbnA2TUd6MmF2YnQzVTZObVRmNjZmcDNaYytlYTlmMjFqY2YxYTlmbzJiVXJMaTR1NU02VGg4VUxGL0xrOFdOS2xDcEZoMDZkbURaNU1rc1dMVXEyanp2QndUZzZPcUxSYUJnMmFCQnl1WndCZ3dkTHl3VDJIVGlRdjY1Zkp6RXhrWGxCUWZUbzFRc1hWMWRjWEYwcFZibzBodzhjWU55RUNWTFdtV0hBNkVzWkQwaktxdm50OEdFR0RSMEt3TlFaTTZoZnF4YWpSb3dnYU1FQ0lDbWdkT1h5WmFZSEJxWjd4b3BTcVdSU1FBQmJObTFDcVZRQ1NSbERGU3RWSXF1cks2OWZ2LzZrdG1BNU1BU2Y5L2dNSGphTXdjT0dwYW9QdlFKNTh0Q29jV096WmUrRS96NFJNQklFUVJBRVFSQUVRUkNFWkR3TkRhVmV6WnFmZE95MlhidW9rRTZaUHBiWTJkbXhjZHMyRnN5ZHk2QisvWmc5Y3lhZW5wNEExSzFmUDEyZUk2VWcyWVoxNnl3R0NTeDUrT0FCTDErOG9FMjdkbGJidk5GTnpybmx5SkZzWDg3T3pwdzZmMTU2SEJVVnhXaC9mMWF0V0VHM3pwM3g3ZDZkMGVQR1NjdHVtUWFNVkNvVlA5U3BRK2lUSitUTG41K3k1Y3B4T0N5TTJYUG5rdDNORGJWYXpaM2dZT3pzN013eUJ3cmt5Y09rYWRQNHVXMWJFblExbVR3S0ZLQ3h0emU5Ky9XVGxoQktEMnExbW1ZLy9ralpjdVdZT0hYcTMrb3JOaVlHdFVwRmpabzFhZVhqdy9QbnoyblR1alhaM2R3WVAya1NZSno1OC9MbFMvTHBpdExyR2RaVk1kV2lWU3Q2OSt1WDRubTBidDZjajdxQWlON1hOaDR2WDd4ZzJaSWw5QnM0RVBjQ0JhVHRmZnIzQjVLeWo0S2ZQcFZlYThkMjdhaFd2VHJkZS9XUzJ1b0RKWkEwUVQvZTM1OGZHaldpUXNXS1Vwc2F1bXZYMmxXcmNNcVFnVnk1Y3lPVHlXalp1alZyVnE0a0pEZ1kxNnhaYVdoUWp3Vyt2dkZRS3BXMCsra25ZbU5qQWVqWHF4YzVjdVFnbjdzN2RlclZBLzRYS0xCMFRkUmZCL1ZMTCs3YXNZUHo1ODR4ZGNZTXNob0V2NnRWcjA3bEtsVVlPbkFnVVpHUjVNbWJseTBiTnhJVkZZV05YTTZyVjYrNGR2VXF1WFRMUURycDZvNTlLZU9oOSt1Q0JjamxjbnphdEFFZ1o2NWN6Smc5bTE3ZHVsR29TQkZhKy9nd2R0UW92cXRjbWRZK1B1bisvSk1DQWxpM1pnMU5temVuVGJ0MkZDbFdUTXEycVYrcmxsRVFLQzF0cmZsU3hpY2tPQmdiR3hzVUNrV3FscEdOalkzbCtiTm5xRlFxRWhNVExTNmJCMG4xMSs3Y3ZrM1ZhdFVvcVBzYlJQaHlpWUNSSUFpQ0lBaUNJQWlDSUNSRFB3RzRZczBhYXV2cWdPaHRXTGVPTVg1K1pzdTJYYnQ2bFJaTm1oalZiZm1ubENoWmtrVkxsM0wzemgwbWp4L1B5Uk1ueU9qc3pKM2J0OG1SUXRBbE5Ud0xGVXAydjZXbDNxeFp1Mm9WQUQrWTFGa3c5UGJ0V3dCcHdqUTFqaHc2eEsyLy9xSkJvMFowNk55WkEvdjJVYTU4K1dTUFVTZ1VqUGIzUjZWUzBhQmhRNDc5OXB0VW5CNlNscGpTcU5VRXpacEZpVktsTEM2WkpKZkxqWlpYbWpsblRxclBPYlhrY2pubHlwZG4vZHExL09qdFRlVXFWVDY1cnplNjl6Wno1c3o4ZnVZTWcvcjN4OFBEZzlVYk5rZ1pEZm83N0FIK3ZITEZyTzZHVXFuRXdjSEJZditaczJSSjhmTUNzSERKRWpLYUxPLzF0WTFIN2p4NTJMVnZId1U5UGJseStiSzBYYUZRY09qQUFYcDM3MjUyekpsVHA1aXFDK3daZXZ6aUJXNXVialJyM2x3S09KbjYvZXhaU3BZcUpVMFM5K3JibDYyYk4vTW9KSVNSWThlYWplblhOaDUyZG5iMEd6Z1F1VUxCdHhVcVVMUm9VYk1sNlBRVC9aWSs0L3Jyb0Q2WTJxeEZDOTY4ZnMzUEZvTGpjcm1jV3pkdkVoY1h4OUNCQTNGeGNjSGR3d01uWFVEcTNObXpOTkJsb3pqcUFrWmZ5bmdBM0w5M2ovVnIxdEMxZTNkY0RINC8vTkNvRVgwSERDQncrblRXcmxxRlJxMG1NQ2dvMWZYdjBtTFBybDNrekpXTE9mUG5HL1VmSHgvUDgyZlBnUDh0NTVpV3R0WjhLZVBUdFVNSG5yOTRnWjJ0YmFyZTkrTkhqM0w2NUVsVWFqV1puSjI1ZXV1V1dadmxTNWV5ZDljdXZHcldwTjFQUHpFcktJaHEzMytmN3VjdS9QOFJBU05CRUFSQkVBUkJFQVJCU0laK2tyQnJ4NDVXMjFoYnRrMXVZWm1kWHhjc0lDZ3dFSUREeDQrYjFjbjRWRGx6NWlReU1qS3BlSGJod25ScDM1NGZHalZpa3U2dSs4QVpNOUpVYTBndnZaYWt1M2YzTHBzMmJPQjdMeThLRlM1c3RaMCt3eWhuR2dKR2Y5MjR3ZW9WSzFnd2J4NzUzZDN4YnRxVXNxbW9OVld2UVlOazl6czZPWEhvNEVHT0h6dVdiSTJOZjFyUFBuM1l0R0VEbzRZUDU4aUpFNSs4OU5iamtCQXlaTXlJalZ4T1VHQWdaYjc1aGtWTGxuRHQ2bFc2ZHV6SThKRWphZjN6ejh5WVBadVE0R0J1L2ZVWHZyckFoVDRMS2JtQzZhbFZwV3BWaTl1L3R2RW9VclNveGUwMXZMdzRkZjQ4OXZiMnlHMXNPS2VyL3lLVHlTaGNwQWdyMXF6Qnp0NmUySmdZUXA4OGtZNmJORzJheGY2aW9xTDQvY3daZWhzRWs1d3paU0piOXV5RWg0VlJ3Q0REeWREWE5oNDkrL1JKdDNPU3krWEo5amZNencrbFVrbWx5cFdsZWpBZm82UHAyYTBiUllvVzVjT0hEd0JreXB4Wk91WkxHSS9ZbUJqNjkrbEQxcXhaNlRkZ2dObisrai84d1BJbFMzanoraldseTVReHE4MlRYclJhTFhHeHNjUjgvRWhHWjJjZ0tSdHR2TCsvRkJ6WEwyT1lscmJKK1JMRzUvalpzOGpsY2o1R1J6TjU0a1JhdG1wbE5RdTZRSjQ4TkduYVZGcVNUcTFXVzJ5M1lza1NqcHc4U2FaTW1Tajl6VGRzMmJSSkJJeStjSC8vdDd3Z0NJSWdDSUlnQ0lJZy9JZnBKOGpuekp2SHBXdlhqUDc1alI0TllMWjk1YnAxVnZ0VHE5VW9sVXFVU3FWWk1lMVBkZlBHRFpvM2JreDRlRGpyTjI5bXc5YXRqQm83bGd2bnpoRWZINDlhcmFhenJ5L0hUcCtXL25YMjlaWE9Kem1HeDFqNnArOG5PZEhSMGZUdjNSdTVYTTZZY2VPU2JmdmkrWFBBZW9hUnBmTWQ1dWZIbnpkdnNtRHhZandLRkdEaC9QbXMwV1V6bWRJWUxMbVdFaHNiRzlwMzdNamRPM2Y0ODhxVlZCK1gzbkxueVlOM3MyWThmdlNJRlNaMWh0TGk3cDA3ZUJZcWhJT0RBNXQzN0dERm1qVWNPWFNJTGgwNjRGV3JGaTFhdDhiWjJaa21UWnN5ZlBCZ2N1YktSZDM2OWVuMHl5K2NQSDZjRHAwN0c5VlVNYVZOdzNzTHNHRHVYRUpEUTFQZC9yODJIdFpreUpnUmQzZDNjdWJNaVZLcFpPYTBhWlQrNWhzV0xsbkNnL3YzR1R0cUZKa3laY0tqUUFHOGF0V3kySWZoNTN6aHZIa2tKQ1RnM2JRcEFCSHYzdEd4YlZ2aTQrS29WS1VLZlhyMFlOZjI3V2srei8vU2VHZzBHaUlqSXdsKytKQ1RKMDZ3WXRreVJvMFlnVS9MbGd3d0NmeUVCQWViL1l1SWlFaTJmOVB2UnYwZmZxQ3h0N2NVTEFMSTZPek0rczJiYWRDd0lTSEJ3VUJTTm1CcS9kdmpFUmNYUjdmT25RbCs4SURBZWZPTU1yU2VQSDdNcUJFamFONjRNYm56NUdGTVFBRFBueituYnMyYURPclhqeXVYTHFYcnVUUnIwWUtvcUNpOEd6VmkydVRKalBmM3AzNnRXaHc1ZUpCU3BVc0RFUG4rZlpyYi9oMy85dmpBLzI2QVNWU3B1UEQ3NzNUdjBrV3FiNWJhWTAycDFHb3BzQllkSGYyUDFtMFUvbitJRENOQkVBUkJFQVJCRUFSQlNJWStRSkVwYzJhanlUMUF1aHZaZEh1V0xGbUF0RStncDlXTDU4K1pOMmNPTzdadG8xRGh3cXpmc2tVcWV0MnRaMDlhK2ZqZzR1S0NXcVBCMWRYVmFDa2wvUkpLU3FWU211QTVkZUlFSHo5K3hOYldsdUNIRHdHa2lVdHJJdDY5QStDM3c0ZFJxOVVrSkNUZ1ZiT210QlJSYkV3TTNUdDM1dUdEQjh5Y004Y3NxMEtqMGFEUmFJaU5qZVhxbFN0czI3S0ZyTm15bVMwSHBhZlZhb21LakxSNFhzV0tGOGQvL0hpZVBYMUs1aXhaak5xOGVmTW02WGdyUVRwclkrWGR2RG1GaWhTUmxyaEx6UjN4K2tEZ2cvdjMrZjNNR1d6dDdFaElTT0R4bzBkczBBVVRIejk2QkNBOTFtcTFxRlVxbEVvbFRabzJOY3V3NnRxOU96dTNiMmZoL1BuNHRHMHIxZGhJaXhQSGoxTkd0OFJjb2xMSnVOR2oyYkpwRXgwNmR5Wmc0a1JrTWhuQkR4OHlkT0JBYmx5L3p0S1ZLN0cxdFNWanhvd002dGVQOXhFUmRPcmExV0xmRGc0Ty9IN21ESzlldlVweEtVU3RWc3VlWGJzSW5ERURld2NIdXZYb1liR05KZitsOFVpT1NxVmk5ODZkVEprNEVXZG5aMzVkdXBROGVmTXlldHc0Sm84ZlQ0c21UWmc4ZmJyVnBSZmo0K05SYXpTY1AzZU9GVXVYMHJ4bFMvSzd1L1A3bVRPTUdEcVUrUGg0MW0vWlFwR2lSUm5jdnorREJ3emd6T25UakJvNzF1eDZwbjgvTFBtdmpNZlJJMGZvYVJEOHRyVzF4YU5BQVR3TEZaS0NjdnJmQlhXOXZLejJZMjNwTXJWYW5XSncvdkdqUjN6NDhJR0lpQWlXTDEyS2s1T1QxU1VlUDhmeDhPM1lrZlBuenVFL2ZqeFZxMVhqd2IxNy9INzJMSWNQSGVMS3BVdGt6SmlSZ1VPRzBLMW5UK3p0N1duUnNpV3pwazlueTZaTjdONjVrM3o1ODFPclRoMTY5ZW1UcGd4VFM4WUVCT0RvNU1UZVhidFl2blFwYm01dTFLMVhqNzREQjdKdnp4NXUzYnpKaGZQbjhXN1dMRTF0VSt0ekhCOURMaTR1TEY2eGdzWS8vTUQwS1ZPWXUzQ2gwZjczdWdDb0xCVVpwWDZqUjlQUzI1dXk1Y3B4NWRJbDFtN2FsT0l4d3VkTkJJd0VRUkFFUVJBRVFSQUVJUm42Q1oxUFdaTE8wbVJRM3dFRCtLVmpSOHFWTEptbStqK213bDYrcEZXelpyeDUvWm91dnI0TTlmTXp5LzdRVDVyRzZ3cHBHL0txV1pOTW1USVozVFc4Y040OG8zb3FBRDJzQkFoTUdiYmJlL0FnTHE2dTNMOTNqLzU5K3ZEZzNqM0dUNXBFcTU5K01qdnVVVWdJOVd2VmtpYllaREpac2xsSUtwV0tuZHUzcy9NVE1pSUFFaE1UTFc3WFQrYWFUdXE2dUxoUXJYcDEza2RFTU5yUFQ4b2tTTzdPZjQydWp6dTNiakZ6MmpUczdPeXd0N2ZuYVdnb2dkT25HL1d0ZjZ6UmFGQnJOTVRIeFZIdTIyL05KdmhLbEN6Skw3cE1vRThKVHJ5UGlPRCszYnQwNnRLRjRJY1A4V25aa3RpWUdDWk1tVUw3amgwNXNHOGZ1M2JzNE9UeDQwRFNoS3QraWFWNWl4Ymg2dXJLZUg5L2JHeHM2TkM1czFuL1RabzJaZHVXTFZST29YYVVvUm8xYTlMUlFsL3czeDhQUXlyZFp6SlJwZUxEaHc4RVRwL080WU1IZWZmdUhUKzFhY09JVWFPazErZmJ2VHM1YytaazlJZ1J0R2pTaEtyVnFqRmh5aFNqd0lJMFdaeVF3TkVqUjhpY09UTkQvZndZMEtjUGUzZnZwbWl4WW16Y3RnMTNkM2NBNWk1Y1NFRlBUeGJNblV0Y1hCeUxseTgzTzhmLytualVybHVYcnQyNlVhWnNXVXFWTG8yN2g0ZFpSb1crdnBkcHpUcEl5cFlMbkRIRDZ0SmxDUWtKUnZYQkxEbDk4aVRqL2YyQnBPdmc2SEhqck5iQit4ekhZOUN3WVpTdlVJSE92cjdjdVgyYjVvMGJvMWFyK2E1U0phYk9uRWtUYjIrakdqMHVycTVNbmo2ZGJqMTdzbmpSSXZidTJzV0RlL2R3TXdnNFczcXZUUjA4ZXRSc201MmRIU1BIakdIa21ERm0rN3AyNjBiWGJ0MCtxVzFxemdjK3ovRXhWYXg0Y1phdldrVWxnN3BmMjdac1ljM0tsYng2OVFvQUR3K1BGRjlyeTlhdHFWQ3hJazlEUTVrNmN5Yk91aHRwaEMrWENCZ0pnaUFJZ2lBSWdpQUlRakkwR2czdTd1NE1HRHlZTW1YTHB1cVkwTkJRNXMrWmc4SkNEU09BZGF0WFU3RlNKYU9DNEdtVkszZHVOdS9ZUWN6SGo1UW9XVExadG4vZHVZT2R5Y1JqNlcrK29mUTMzeGh0VzdsdUhYSzVITnRVRnNRMnBkRm9pSStQeDBsWHFEMUh6cHg0ZUhqUXMxY3ZtcmRxWmZHWVFvVUwwN3hsUyt3ZEhDaGVvZ1Exdkx4d1QyYVNTcG1ZU0dkZlgvekhqMC9UdVczWnVCRy9ZY09zQm96MFFUWDkwanFtWEZ4ZGVmN3NHUzlldk1DbmJkdGs2MVVrSkNRQVNjdE9OV3ZaTWszbm1aeUp1bnBVbjhMRjFaVk4yN2VUMzkwZFoyZG5CZzhieHZjMWFwQmZGelJ3elpxVmMyZlBVcnhFQ2Z6SGorZTd5cFdsWTIxc2JKZ3daUXFaTW1mbVEzUzB4ZjZuelpwRnk5YXRVMXlhQzVJbXcvUGt6VXRwWGJhVEpmLzE4VENVM2MyTkRwMDZrUzFiTmpKbHlrUzViNzlGWm1ORGgwNmRLT2pwYWRhK3NiYzMxYXBYWitXeVpUaGF5VUxwN092TE4yWExVcWRlUFhyMTdZdWJteHY5QncwaVI4NmNEQjQyREFjSEI2bXRqWTBOZzRZT3BYTFZxdElTWEtiKzYrTmhhMnZMbUlDQVpOdVVMVmZPNmhLY05Xdlh4c1hWMWVwMXM5K2dRUlFyVml6Wi9oczJia3hrWkNRZUhoNThWN2t5dVpPcEgvYzVqa2VGaWhXcFVMRWlrQlRBMjdKekorNGVIaWtHOER3S0ZHRGF6Sm1EZVlveUFBQWdBRWxFUVZTTUhUZU9tTmpZZEttVDltLzdITWZIa3BxMWF4czlybHlsQ210WHJlSjdMeThxVjZsQzgxUStuN3VIUjdLL3Q0VXZpMHo3VCtmSEM0SWdDRUlhL0hIaEFtMWF0V0xUOXUxVU5yalRSUkFFUVJBRTRiL2lhV2dvM1RwM1pzbUtGWGhZS1RZdldIZm93QUU4Q2hTZ2VJa1NhVG91S2lxS1YyRmhlQlFzYUxFT2oxcXRScVZTWVdkblozWFNOeTR1TGxYMUdjNmZPOGZqUjQ5bzdlT1RiTTJmejAxNGVEZzVjK2I4dDA4REVPUHh1UkhqOFhrUjQvRjVFK01qZkc1a2FiZ0xTQVNNQkVFUWhNK0tDQmdKZ2lBSWdpQUlnaUFJZ2lBSVF2cElTOERveTgveEV3UkJFQVJCRUFSQkVBUkJFQVJCRUFSQkVQNFdFVEFTQkVFUUJFRVFCRUVRQkVFUUJFRVFCRUg0eW9tQWtTQUlnaUFJZ2lBSWdpQUlnaUFJZ2lBSXdsZE9CSXdFUVJBRVFSQUVRUkFFUVJBRVFSQUVRUkMrY2lKZ0pBaUNJQWlDSUFpQ0lBaUNJQWlDSUFpQzhKVVRBU05CRUFSQkVBUkJFQVJCRUFSQkVBUkJFSVN2bkFnWUNZSWdDSUlnQ0lJZ0NJSWdDSUlnQ0lJZ2ZPVkV3RWdRQkVFUUJFRVFCRUVRQkVFUUJFRVFCT0VySndKR2dpQUlnaUFJZ2lBSWdpQUlnaUFJZ2lBSVh6a1JNQklFUVJBRVFSQUVRUkFFUVJBRVFSQUVRZmpLaVlDUklBaUNJQWlDSUFpQ0lBaUNJQWlDSUFqQ1YwNEVqQVJCRUFSQkVBUkJFQVRoRTZqVmFsNDhmMDVjWE53LzByOVdxK1hWcTFlcGFxdFNxWGp6K2pXeHNiRVc5OGZHeEtCV3E5UHo5S3llUTNMdngrTkhqNnp1aTR5TUpEd3NESTFHODArYzNtZEZwVkw5MjZkZ1JxMVdjL1BHRFo0OGZweHVmY2JIeDZkYlgxK1RodzhlcFBxN2I4bXJWNis0ZHZXcXhldUI0YlVnS2lxSzBDZFB2b3J2M0tkUUtwVlc5NzErL1pxWEwxNzhyZjRmM0wvUCs0Z0lpL3VlUFgzS3pSczMvdkhyZG1wOER0ZXJaMCtmc20vUEhxdnZWL0REaCt6YnM4ZnE3MEJML1Zuckt6MzhjZUVDbzBhTUlEbzYraDk3anIvamMvcjdSZmo4aUlDUklBaUNJQWlDSUFpQ0lIeUNoUGg0cWxlcXhFL05tNmZwdVBmdjN4TVNIR3oyejNUUzl2YXRXMVQ1OWx0R0RCbVNZcDh2WDd6Z3UzTGwyTE56cDhYOTg0S0MrS1pFQ2E1Y3VwUnNQMjlldjZiWmp6OXk2c1NKMUw4Z25VY2hJWHhYcmh5N2Qrd3cyNmZWYXVuVG93ZjFhOVhpNG9VTEZvOC90SDgvVlNwVTRGVjRlS3FlNy9YcjF4YmZSMnYvVXBvVUwxbWtDTE9tVDAvVmN5Zm4zZHUzeVU2VVRaMDBpVzZkTzVPWW1KaW1mdVBqNCtuWHF4Zno1c3l4dW4vYzZORnNXTGN1VGYzcXhjYkc0dDJvRVpQR2ovK2s0MDNGeGNWUnRrUUpwa3lZa09aakg0V0VwR2xzVXpQR29VK2VNS2gvZjZ1ZnYxRWpSckJvL253K3BuS0M5K3pwMDB3TUNPRGUzYnRtKzNidjJJSGYwS0dwZTdFV3pKazFpNm9WS25ELzNyMVBPbjd2cmwyMGFOS0VpSGZ2elBadFdMK2VvZ1VMRXZya0NkdTJiS0ZtdFdva0pDU2srVG5ldm5sRCtWS2xXTFpreVNlZG82bFhyMTd4aTQ5UHV2WDNkOTI4Y1lPR2RldXladVZLaS92MzdOckY5NVVyTTJIY3VGVDFwOUZvZUJRU3dvNXQyeGc1ZkRnMXFsU2hRZTNhVEo4NjFXTDdoZlBtNGQyb2tjVmdUWHArUC82cDY1WGViNGNQMDd0N2Q2UFA0dDdkdS9tNVZhdFVCM2NBcnY3NUovMTc5K2JObXpjVzkxKytlSkgrdlhzVGw4bytKd1lFNEZXMUtnOGZQRWoxT2FURjVZc1gyYlIrUFpzM2JreTNQbE16N3FrTi9uNU9mNzhJbngvRnYzMENnaUFJZ2lBSWdpQUlndkFsY25SeVFpYVRrU3QzN2pRZHQyM3pacVpPbW1TMi9mYURCemhseUNBOTNyNTFLMXF0bHN1WExxSFZhcEhKWkZiN2RIQjBCTURGMWRWc24wcWxZdCtlUGNSOC9NZ2ZGeTVRNGJ2dnJQWVRIUjJOUnFPaGMvdjIrSGJ2VHYvQmd5bFRySmpGdHFQOC9lbldvNGYwMk43QndlaC9RektaaklDSkV3a0pEcVp2cjE0Yy9PMDNzcnU1R2JXUks1S21LQnlkbk5pNGJoMHVycTQwL1BGSHErYzZlK1pNdHFSaE11NU9jRENPdXZmSkdybGNMdjBjSHgvUGkrZlBVK3kzUU1HQzJOZ2szWThiSFIyTmQ2TkdaTXVlblcyN2RtRm5aMmZXdm5MVnFxeGF2cHdCZmZvdy85ZGZqWjR6T1FxRmd2MTc5L0pEbzBaV3ozM3Q2dFUwYXR5WWR1M2JwNnBQUS9iMjlnQVd6L2xUWFAzelR4SVNFbkF2VUNETng5YXZYUnYxSjJRMTNMeDNqNHpPemhiM1BYendnTjA3ZGxDN1RoMnpmZnJ2U05hc1dlbmVxMWVxbm12Zm5qMXMyN0lGNzJiTnpQYloyZHV6WmRNbXV2ZnFSVUZQenhUN2l2bjQwV2p5L1BxMWF6Um8yQkJYVjFmZXZINXQ4UmpuVEpsd3NQQmRnLytOb1l1TGk5aytlM3Q3MUNvVnpzN09VanY5MkZ1U21KaklxL0J3WEZ4Y3lKQXhvOUZyZlAvK3ZjVmpZbU5pc0xXenc5YlcxbXEvWnE4blkwYk8vZjQ3aFlvVVNmVXgveVMzbkRtSmpJeGt5c1NKVks1YWxhSW0xOEUvenA5SG85SHdROE9HeWZZemJzd1lybDY1d3FPUUVHbU1Nem83ODgwMzM5RGdoeDhvVktRSUtwVUtoY0o0aWxaL0hiWDBmVXl2NzhjL2ViM1NlL25pQlljT0hHQ1dRYUQ3ZlVRRUZ5OWNTTlBuUTM5dXpnYm5IeGNYaDYydExRcUZRdnJkYWF0cnA5Rm9pSStQeDhIQlFibys2eDAvZXBTalI0N1Eyc2VId2tXS3NIL3ZYdTdmdll1dG5aMVpXejJ0Vmt0aVlpTFozZHhvMzdGaml1ZmIrdWVmbVROckZqdTJialg2UFptY28wZU9FQllXWnZRZXE5VnFiR3hzK0tWREJ4clVycDFpdHRmdGh3OXhjbkpLOGJrK3A3OWZoTStQQ0JnSmdpQUlnaUFJZ2lBSXdpZVF5V1RJWkxJVWd4Q205TUdkeDdybGpEYXNXOGNZUHoralFNdjdpQWkyYmQ1TWc0WU5PWEhzR0ljT0hLQlI0OGJXejBYM3Y2WEpydDA3ZC9MeXhRdDY5dW5EL0tBZ2F0V3BROGxTcFN6MlU5RFRrNTM3OWpFeElJQ0hEeDlLazNTang0MmpWdTNhVXJ1NlhsNDRPam9TOC9Fai9YdjN4cWR0VzBxVUxKbDBEZ1lUUTgrZVBzWEJ3UUdGUW9GQ29XRCtyNzh5UHlnSXBWSkp4THQzS0hWM3JlZk1tVk9hSkxPenRXWDcxcTBFUDN4STZUSmx5SnN2bjhWejFVOXlQMDVoV2FnSjQ4YXhhdm55WkNmRkFSUnl1ZEdrYlVod01JMGJORWoyR0RDZW9ITjJkcVozdjM2TThmTmozSmd4VEoweHc2eDlyZHExbVROL1B2MTc5K2JjMmJQVXFGblRhdDhhallZN3QyOWpiMjh2amExU3FTUWtPTmlzclZhckJaSUNYUThmUEVDbFVwRWhRd2J5dTd1bitCcmdmNThkMDRucmxDeGV1QkI3ZTN0czdleU1KZ1ZQSGo4T1FQakxsMWF6bmxTSmlTaHNiYzBDWEhhMnR2emNxUlArSnRsTzVVdVZ3cXRXTGViTW4yKzBYVC9HZHNtTThZUDc5M0YwZEtSdS9mcG0reTVkdk1qSDZHZ0dEUm1TcXRjZkh4L1A0WU1IcVZtN05nVUtGalFiajRLZW50U29XWk5ISVNIU3VCanlMRlRJNlBHOG9DQ1cvdnFyMGJhd2x5ODVkT0NBMVhPWU1YczJyWDE4TE82ejBYMlg5TmNhdFZyTms4ZVA4U3hVU1BxZU9UZzZTai9yeHo0b01KQTY5ZXBSdWt3WnFhK1E0R0FhMXEzTDlNQkFmdnI1WjJtN1FuZXMzT1NhRXhzYlM4a2lSZWpWdHkvRFI0NDBPN2RISVNHb0VoT2xBTEdwNkE4ZnpONVByVlpMUWtJQytmTG5KMU9tVEZiZWtmU1ZJMGNPL01lUFoyRGZ2b3dhUHB3ZGUvZis3eHlqby9uOXpCbktsUy9QZDVVcko5dVBaNkZDdkh6eFFycnU5dlQxcGJXUGo5bG4yNVIrYkN4TnRLZlg5eU85cjFlUUZIdzljK29VQlQwOThTaFFRQXJnT0JqOG50U1B2ZUYzN2RyVnF6d05EYVdwUWNaTDZKTW4rSThlalcvMzd0TDdZWGhNM3g0OU9LRzd6dWg5VTd5NDBlT3pmL3hoOUR2a3llUEhEQnM4bUpLbFNqRlJsOTExNXRRcER1emJoMEtoa0o0bkppWUdwVklwQlYwMUdnMHF0WnBTcFV0TEFhT1lqeDhwVmJSb3N1L0gvWHYzS0pBbmo4VjllZkxtNWZlTEY2WEhlM2J0NHRUSms4aGtNajVHUjB2QnZTeFpzdkJMaHc0NE9qclN2VmN2K2c0WVlOYVg5SGRFQ3IvbjlENm52MStFejQ4SUdBbUNJQWlDSUFpQ0lBakNKOUpvTkdtdTcyRHREbTNEN2ZPQ2draElTR0RvaUJHNHVMb3lmY29VYXRXcFl6YTVFL3p3SVhGeGNYejQ4QUdBWjgrZWNldm1UUUJLbFM1TlZGUVVNNlpPcFZidDJvd1lOWXJ3c0RDNmQrbkMxcDA3eVpNM3I4WHpVQ2dVako4MGljVEVSR3h0YlpITDVlVElrUU1YRnhma0NnV1pNMmNHa2lhY0ZMYTJuRGgrbk5yMTZsbnNxMGFWS2hhMzc5dXpSL3E1UXNXS2JOdTlXMXJTeHQ3QmdabHo1dENvWGowRzlPbkQxbDI3TEw1bittM1dKdU5NbVFiVHRGb3RZUzlmNHVEZ2dGeWhRQ2FUb1V4STRIMUVCQWtKQ2RKRS82YnQyNmxjcFlvME1hYWZLRnN3ZHk2Qk0yYVkzWlhmcm4xN2J0Mjh5ZVlORzZoVnV6YjFmL2lCbXpkdVlPL2dJSjF6c2VMRm1iZG9FWG55NXBVbXg5VXFGWEh4OFh4VHRxelVWM3hjSEMyYU5FazZSOTJ4djU4NVEyc0xXUzE2WjArZjVzcWxTNmhVS3J5Yk56ZWJCSTc1K0JHMWhXV0w5SzlYclZaTG55ZFQ5dmIyWmhPU3MyYk13TUhCQVZ2ZGU2ajMvdjE3N096c2tsMGlMMUdsSW12V3JHWUJvN1FHcmZRc2ZVNzBRWnMvTDErbVpPblNSblZuM0QwOFVDZ1UwbEtPU3FYUzdId0xlbnBTcFdwVm8yMjdkK3dnT2pxYWpwMDdzM3ZuVGlZRkJHQnJaNGZjeGdZYkd4dHBNbmJZb0VGb3RWcTBXaTBhclJhMVNvVXlNWkhnMEZDai9sSWIvSVNrQUU1ZEx5K0xFOFA2akF2OU9NaGtNdUxpNHVqYW9RTTNiOTdrNHRXclVsdlR6KzI5dTNlWk8zczJNcG5NS0dDa3oyS3lsczFrU3QvTzJrVDBlSDkvenB3NlpmWDRuZHUzczNQN2RvdjdWcTlmajFldFdxazZqMDkxOU1nUjdPenNrTXZsWk0yYWxSdzVjbEQrMjI4NWQvYXMxT2FQQ3hkUUtwV1VMVitlYzJmUG9sS3BTRXhNcEdpeFl1VExuOStvdnc2ZE90R2hVNmRVUFhkaGQzZnExcS9Qcjh1V0pkc3VQYjhmNlhtOWdxVHJTTmVPSFJrOWJoeSszYnRMMngrRmhKQ1ltSWlMaTR2UjUxT2xVckgwMTE4SkNnekV6dDZlN3lwVmtySmVIajE2eEpsVHAramR0Ni9GV2p1ai9QMFpQbW9VQ29XQ2t5ZE9NSG44ZVBZY09FQ0dqQm1sRENPM0hEbWs5cytmUGFORDI3Wm9OUm9XRzl4RU1HUDJiR2JNbm0zVTk2QisvZGk5Y3lkWGI5MnkrbjQ2Nm00VXFGT3ZIaVBIakxIYXpwSzZYbDVtMzhFRml4Y0Q4T0RlUFJyVXFjT3F0V3VOTW9JTnh5L2kzVHMrZlBoQTdqeDVqUHBKU3diWXYvMzNpL0Q1RWdFalFSQUVRUkFFUVJBRVFmZ0U4Zkh4UU5LZHlPbnAydFdyckZ1OW1wYXRXMU9vY0dFR0RSM0svcjE3R1RWaUJMUG56aldhbEo4OWM2WlJGc0trZ0FBQWloUXR5dUhqeHhrK2VEQlJrWkdNMXRYWm1EaGxDaTI4dlduUnBBbUJjK2RTdlVZTm8rZU9lUGNPUnljbkhCMGR6WllMMnJOckZ4UEdqZU9JUVgwajZhNXZLNU5JTisvZHc4SFIwZUlFcDM2eVNxWExNdExvaXJ2TDVYSThDeFhDdDBjUEhCd2MwR2cwRmllcDlBR21ZNmRQVzN4dXZVWHo1N056KzNhelpYSGlZbU9wWnJJODM0SjU4MWd3Yng0QU02M1VDakpsNmR6R0JnU1FxRlJTV0xmY1ZITnZiK3hzYlpNQ1V5QUZGU0RwODVPWW1FaW1USm1JalkzbG9VRXd3U2xEQmg0OGVTSTlMcEFuRDQwYU56YkxJRERjLzJPVEpsYjNBN1JzMmpUWjJqZ0g5Ky9uNFA3OUZ2ZjE2TjBidjlHampiYVpCajhBTm0vWXdNamh3NWs1WjQ3RkpkdFNZbTFacUpSWUdvc2Y2dFF4cXI5UzE4dEwrdm5xclZ2SVpETDI2N0pIcGsrWlluYThUOXUyUmdFamxVckZyd3NYQXBBdmYzNXExcTZkNm9CQVN1ZWQydUFuV0E0YURCa3d3T2g2NEprdkg2WExsS0ZkKy9aY09IOWVlcDJXamwrMmVERXVMaTVteTJjWlR1Nm5objdzckxXZk0yOGVUaGt5SUpmTENRa09wcGhCUmtpQlBIbm83T3NyWmM1RXZIdkh0YXRYcVZtN050SFIwYW5PbnZnN2VuWHJobHAzTGRKYnZuUXB5NWN1Tld1N2F2bHlWaTFmTGoyZU5uTW1QbTNiZnZKek96bzZwbXBKeVBUOGZrRDZYYS9nZjU4cjB3QmpxNlpOU1V4TXBFZnYzbVRObGcxSUNtNVBHaitlRnk5ZTBLRlRKenI3K2hvdGtYYnZ6aDBnNlRwNC8vNTlBQjQvZWtSNFdCaEZpeGMzeXRTN2MvczJBQjRGQzFyTVFuc2ZFVUd6eG8ySmpJeGs5YnAxNU1tYmw5VXJWdEN1UTRjMExZMW5TUDg1Y1haMnhyTlFJY0xEdzlGcU5FYXY0ZkxGaSt6YXVaTW1UWnVhQlo1TlAyY3BNZnhPWFRoL25yNDllMzd5Wis1eitQdEYrSHlKZ0pFZ0NJSWdDSUlnQ0lJZ2ZJTHdzREFBaTRYbFUwTi9wL1piZ3lMZTRlSGg5Tzdlbll3Wk16TE16dzhBTnpjM3hrMll3TEJCZzdDenRXWFN0R25TQkpmZjZORU1HVDVjdXJ0NjByUnBWSzVTQlkxR3crVHg0L250OEdGRytmdExFMnNabloxWnUzRWpIZHEycFgyYk50UnIwSUIrQXdkS0dRVjlldlFnS2lxS3BTdFhtaTBGcDY5UGtNVkNYUlJyTWpvN1cxMldDNUtXNUhuKy9EbGFyWmJ3OEhDajk2VkZxMWFvVkNyQ3c4TE03dHFIL3dXWVRKZjNNcFU1U3hZZ2FYTE9jSkxjMGNtSnE3ZHU0YWhibXF0U3VYSjA2dHFWN3IxNkVSOGZ6eXZkK2FURTBnU1lrNU1UczRLQ3BNZkJvYUZFUmthU2tKQkFEb003M2dFYTFLbURvNE1EdTVOWmZzeFFRa0tDMWJvMnFhRmZsdXJTdFd0bSs3NHJWNDZHUC83SWVKTWFGYUZQbnRDNmVmTlVUV2FIaG9ZeWVlSkVDbnA2VXFKa1NZdkw1K2taMW44eUpKUEp6Q2JqOVhidjNNbHVYVVpRYXRnN09QQkx4NDVHeTNjdFc3eVlLUk1uWW05dnorS0ZDNG1OaldYanRtMW1FN28xcTFVekMxS3NXNzJhcHlhVDVDcVZpanUzYm1GbmI0OWNMamQ3VFJxTkJyVmFUVUpDZ2xsR0J2eHZJdC9TbUpqU2o0V2x6OTN3a1NNWk1IZ3dodzRjWU83czJmeDI4aVFBZWZMa0lXRHNXTFp0M2t5emxpM05qcnR4L1RwN2R1MWkwTkNoUm5WSS9nbXVXYk1DU2NHNVRldlhzKy93WVl2ZmIwaktYdHU2ZVRPbmZ2L2Q2dEtVNlczM2dRUFkyZG1oVUNpd3NiR2hWdlhxZE8zV2pmWW1RY0dtalJwUnIwRUQrdlR2ajFxdEpqRXhFVGVUdW16djNyNGxQRHdjZTN0N28vR0tpb3drSkRnWXJWYUxTcVhDeHNhR0lrV0xTcytaa3ZUOGZrRDZYcStzQlJpdjY0SS9nSlRGTjdCZlB6cjcrdEtoVXllTFFaN3J1dStEdDBHZEtCL2Q1OWQwcWJtVXVMaTZNbmpvVUFDcTE2akIvcjE3R2UvdlQwaHdzTFEwWFZxcDFXb0dEQjRzQlQzSCtQbHg0ZHc1K2c4YVJOZnUzVkVvRkh5TWlXSFQrdlhrelp2WDZQb3liOUdpdjVWeG83OW1GRFZaZ2krMVBvZS9YNFRQbHdnWUNZSWdDSUlnQ0lJZ0NNSW5lS0M3NC9uaGd3Y29sY3BVVGFZYk1zeDBnS1RsY2pxMmEwZDRXQmpEUjQ1RXE5WHlQaUlDU0tvajhVT2pSbXpkdkpucjE2K3pidE1tM056Y3BQbzB2eTVZQUVEMjdObkpuU2NQWTBlT1pNZTJiWlF0VjQ0cEV5WXdaY0lFbytmYWMrQUFHOWF0WTl1V0xkeThjWU9EUjQvaTR1cEsvOEdENmQydEc4MGFOMmJWMnJXVS91WWI2Umo5Skk5VEdpZTVmcXhmSDVsTVpuYkgrZnYzNzlsNzhDQ1RKMDdrNG9VTFZ0OFhuelp0bURacmxsbS8ranVrVTV1VmtSQWZqeUpqUnVteFRDYVQ2bFBvMmRqWTRPRGdnSU9EQSsvZXZrMVZ2Nm1oMVdyeDdkaVIwTkJRRmk1ZUxOVTllZkw0TVEvdTNXUEVxRkdwN3V2UWdRUEoxclpKaVQ0YkxMdko1TGFldmIyOTJUNzlFblVwTFlVVkd4TkRMMTlmUGtaSDh6RTZtbm9wMUR1NWVlK2VWS2ZEa0V3bW8wV3JWdlR1MTg5b2U0c21UYWhZcVpMWjhrLzZMREpMckdXL1FWS2RvT1ZMbGxDOVJnMnpZQkdZQnhsZnZYckZuRm16c0xPelE2bFVTdHVqUDN5Z1JkT20yTm5hU3BQKyttWHB0Rm90YXJVYXRVYURNaUhCTENNRHNCcFFUU3VQQWdVQXVITDVNZ0NGaXhTUjlsWDcvbnZDWHI0a05qYldiRExmeGNXRmR1M2IwN2xyVjdNKzlabDhFZS9lOGZ6Wk0ybTdmb213eU1oSW8rMm14MW5UeGRlWExaczI0VGQwS0J1MmJqWGIvK0RlUGJadTJrU25MbDMrMzRKRmtMU1VwNmtzTGk2NGUzZ1liYk94c2NFNVV5YnBQYmZrNUlrVERCczB5R3k3NmJKN1pjdVZZNWVWckQ1TDB2UDdZVWw2WHErU2MrN1NKYXRMSFdvMEdpNWZ2RWpQUG4wWU1Xb1V2eDArVEkrdVhibDA3UnJaM2R3NGRPQUEzMXVvSDJWYXd3amcxTGx6dUh0NDBGYTM5R1ZzYkN5enBrMGpTNVlzOUxGUUR5aTFIQndjR0Roa2lQUjRSbUFnTTZkUFo5cmt5V3pmdXBWWlFVSFNkOXYwODlPa2FWT3ovdUxqNDVITDVlaXZCbHF0bHNURVJOUnF0ZG43cE0rYU5BM29wZGJuOFBlTDhQa1NBU05CRUFSQkVBUkJFQVJCK0FSL1hya0NKRTN5SFB2dHR6UVhkVFl0R24zenI3OTQrK1lOby96OW1USmhBak1zM1BYY2Y5QWdzenZaNCtMaU9ITDRzUFJZUDBGZHEzWnQ1di82SzArZVBERzZ3MTJsVXVIdTRjSDB3RURhdFc5UFJFUUVMcTZ1QUZTcFdwVXRPM2ZTc1cxYlltSmpqWjViUC9IbGtNYUFrYjI5UGI0OWVwZ1Y2aTZRSnc4T2pvNnNYTHNXT3pzN1ZxOWNTZUQwNmR3TkNaSGFxTlZxcTh2MkRQWHpvMGZ2M3FrK0QzMjlpWlFvbFVwMjc5ekp0eFVxcExwdnZYR2pSN04yOVdycGNmZGV2Umc1Wmd3eW1Zd0pVNmJRdlVzWDJ2bjRNR25xVkh6YXRtWDltalhZMk5nWUZYcFBTYk1XTFpKZGtpNGxuN3FjVlVySHhzZkgwNzFyVis3ZXVVTkJUMCtPbnpsanRlMkVjZU5ZdFh5NVVhRjBRMXF0bHN4WnNwaGxqOG5sY21uNUowUDZMREpMa2xzQzZjeXBVMmkxV3NZR0JCZ1ZtZGRUSlNaS0U2bHF0WnFoQXdjU0V4UER3Q0ZEbUQxenB0UXVpNHNMMXcweWpDd3QvWlhjWjFrZlhQbXVYRG1yNTJydG1KU28xV3EwV2kyejU4MGpVNlpNYkZpM3p1dzl5ZS91enZqSmt5MGVydy9NQm93ZFM4RFlzV2I3NXdjRk1kOGdPMFV2MXVUNllTcTdteHREaGc5bjV0U3BoRDU1WWphaHZuRCtmRnl6WmpXYWtQL1NORzNlSE85bXphUWc0cDVkdXhqWXR5OGR1M1FoWU9KRUtmTXMwU0Q0bUJycDlmMzQvN2hlR1FvUEN5TkNGMFFBODJYcmR1L1lRWVh2dmlOdnZudzhlL29VbFVwRkpRdEJJWURLVmFxdzk5QWg3SFhmT1VOMXZid1lPR1FJalJvM0pqNHVqcHk1Y2hudG56WnBFcUdob1N4YXVwU2NPWE1DU2QrOWF0V3JtMTFiYjk2NEFZQkdxeVZScVNSWDd0eG05ZitHRGh4SXRlclZhZDZxRlZObnpLRFJqejh5ZHVSSXNyaTRTRFhUY3VpZUp6a1R4NDFqNC9yMTB1T2ZXclFBa3VwZ21YNC85ZDlML2ZKK2FmVzUvUDBpZko1RXdFZ1FCRUVRQkVFUUJFRVFQc0daVTZjbzZPbEo1c3laV2JGMGFab25YRXcxL1BGSHZHclZ3c25KaVZZLy9VVG16Sm1sQ1hxdFZrdll5NWZrdGhBUTJMNTFLM0c2eWRsOWUvYXdaZE1tbHF4WWdVcWx3c0hCZ1pLbFNuSHh3Z1hDd3NKb3BwdUFDbnY1a29NSER2QmpreWFVTVZraXEwalJvaHc3ZlpvTUJ0azRrQlNZa3N2bGFTNjRubHoyaEV3bXcwa1h5SWw4LzU2czJiTFJ1bGt6bWpSdFNvZk9uYzBtMytQajQ1TW04ZTN0Y1hWMXhWVVg2RW9OalVaRFFrSUNDUWtKWkxFeWdYcmgzRG0yYmRuQ3UzZnZXTHR4STVDVU5mUGh3d2RwZ2s2ZmJaT2dlMnpvbDQ0ZGFkNnFGVTZPampTb1UwZDZiUUFsU3Baa3o0RURkT3ZjR2I5aHd3aCsrSkFONjlaUnQzNTlvNW9YS1ltT2prNTJtYmVVL0JNMUpDSWpJK25lcFF0WHIxeEJub2JQaDdXYUttbXQ3WkVTL2RKZmV2cGdTOXYyN1duNDQ0K0VoSVR3VS9QbUxGNnhnc3BWcWtqdGxBWUJJNVZLUllZTUdlalJ1emNWSzFVeTZqL3kvWHZLVzhoTXNVUS8wV3BJZjI2Vzlwa0tDUTZtcnBkWHFvclZ6dzhLWXVQNjlXelpzVVBLUmdUejkzM0J2SG4wNnRQSDRuZ1VLMTZjZTQ4ZW1XMlBqWTJsZktsU2pCbzdsZzZkTzV2dHQ5VFg5cTFiaVkySmtUNGphclVhMzU0OStmM3NXWDQvZXhhQSszZnZzbUhkT3NxV0swZTI3Tm5aczNzM2tEUm1pVW9sSlVxVk1ocWp6NW5oMGxzYWpVYktCTjI2YVJNMWE5V2ladTNhMk5qWXBIbUpydlQ2ZnZ3VDF5djl1ZDIrZFlzVnk1Wng3TWdSQU1xV0tFRlVWQlIxNnRXalh2MzZBRHdLQ2FHZ3B5ZVFsSEU2SVNDQU9uWHJNblBPSE53OVBMaDQ3WnJGejlIcjE2OXhkWFdWbGxLMUpGdjI3RVlaZG5vN3RtMWozWm8xUU5MdlhMMjR1RGlMM3ludlJvMk1IbzhhTzVadVBYdEtqOTlIUlBEdzRVTjJiTnZHam0zYm1CNFl5UGRlWGh3N2N3YUZRc0Y1M2VjNmwwblF5cExtclZwUnNWSWwzcng1dzVRSkV4ZzhiQmo1OHVlWGxtdzAvRjBhR1JtSnM3Tnptak9EOUQ2WHYxK0V6NU1JR0FtQ0lBaUNJQWlDSUFoQ0d0Mi9kNDk3ZCsvU3AzOS84dVhMaDkrd1ladzVkWW9hS1N6QmxaSTNiOTV3L3V4WjJ2enlDM05uejJiVCt2WDhjZlVxTXBtTWZyMTZrVFZiTnBhdVhDbTFWNmxVTEZ1OG1KcTFhM1A4NkZIZVIwUnc3dmZmT1hya0NCOCtmT0RObXpmMDZkY1AvOUdqaVk2T3BxbXU5c21WeTVlWkZCREF3d2NQbUdhUUthSDM0Y01IWGp4L1RwRml4WXlXcE1wb0VFUktiWVpEUWtJQ2dUTm1FRGhqaHRtK2VJT2dTOWpMbCtUS2xZczdkKzVRdFhwMWkzMnRXNzJhS1JNbnB1cDVyYkd6cytQKzQ4ZlM0NXQvL2NYRzlldjU4T0VEOSsvZnAydTNiclRyMEVHcUU5UzFZMGVqNDAyWFBGS3IxZEtrcHVrRXBlbGtaOVpzMmRpNGJSczl1blpsK2RLbEFQVHEyemRONTMvODZGR09IejJhcG1NTTZjZk5XdERKVWtEcTJkT25nT1hnMy9WcjEralhxeGZQbnoxajByUnBCRTZmenFPUWtMK1Y3YVJTcWFRNkw0YlVhclhGODR1S2pFejJlVmF2V01IcUZTc3M3c3VaS3hmMjl2WWtKaVl5WjlZc3R1ellJZTFUS3BWU0RTTjdlM3ZtTGx5SVFxSGc4cVZMUm4xa3lweVpVK2ZQVzEyU1RxUFJvRktyVVNZa1dEeUhCTjMyMUM2dmFIaU1ua3FsNHZyVnE1dytkVXFxWWJOeiszYmFkZWlBaTZzclVWRlJyRjZ4Z3BYTGxtRnJNc2tjRkJqSXlXUEhXR2lRY1FGSnkxN3QzTGFOWWlWS21OVmVVdXNtMStWeXVWbWRwL2NSRVZ5K2RJbFNwVXNiVFJLdlhMYU1KNDhmbTJXV3hNYkdTcS9uL0xselhEaC8zaXlvcTFhclVhbFVkT3JhOVI4SkdEMTcrcFNONjlkamF6Q0dlbjhZTEptcEZ4OGZ6NDFyMTFnd2QrNy96aTh4RWRlc1dlbnM2MnZXZnYzYXRkSXlZRTRaTXVEYnVUT3o1ODdGdTFtek5KOXJlbjAvMHZ0NmRmamd3ZjlqNzc3RG02cmJQNDYvMjZTTFVWcW1DRkkyeUZDMklzcmVXOWtnVzBDUVBRV1VMVk9RdlJFRVdiSTN5RkJFaHNoUUdTcTdGQ2diU29HT0pNM3ZqemI1TlUzU0ZoVWZucWVmMTNWeDFaeVZrOU56VHVwOW4rOTkwNk5yVndCV2Z2MDFxZE9rb1dqUm9uVDY4RU1LRlM1TW9jS0Z5WjBuRDlkQ1FraVhMaDFWeXBkM1dEOWR1blFPeVJoWFBYNUdEaHZHN2wyNytHYkRCZ3dHQTc2K3ZpNlQ0SGZ2M09IY24zOFNHUkZoZnlqaXdQNzlEQjR3QUtQUjZKUWM4aklhWFQ0TWNlRElFUUFzY1FuTGhHVk1BOU9uWitQV3JTeGJzb1J4WThiUXJGRWp2ajk0MEw2dDI3ZHZZekFha3pYQ3FGVHAwcFFxWFpwemYvekJXR0pIL0pZcVU4WStQMzZpOEtxTFVYbTJaZHdsNG0xZWxMOWY1TVdsaEpHSWlJaUlpSWpJTTVvemN5WUdnNEhtTFZ1U0tYTm1KaytheEdlalIxUHVuWGVTRE5iWWd1NnVnc05MRmkzaXF5Ky9wRjZEQm1USmtvVmJ0MjV4Nys1ZDBtZkl3UGx6NTV3U0thdFhyaVRrNmxYR1RaekkzdDI3YWRXbURTRWhJV3pmdXBWYnQyYUdKdE1BQUNBQVNVUkJWRzV4NGR3NXVuVHR5dnR0MnpKc3lCQitPWG1TNGlWS2NPVFFJUUE2ZHVya2NoOVhyVmpCL0RsejJMRm5qMzEvTDV3LzcxRGFKMzRacGNSR0VXM2Z2ZHMrUCtUcVZkcTNiczJlL2Z0NWNQOCtlZlBsc3k5MzRjSUY4dWZQei9sejU5eU9ZbXJlcWhYMUdqYTBseUc2ZmVzV21lUDFjRmd3Wnc0enAwL24xOTkvZDFvM0ppWUdpOWxzRDB6ZnUzdVg1bzBieDM2dWwxN0NZRERRcmtNSGUwRFVsakNhczJDQnkvSjBYeTVjeU54WnM1SVZvSXZQMTllWFZ3c1Y0b2Z2dndmZ3F5Ky9wT2pVcWNuZXh0OHRTV2NMT2lic1FXR1RXRUlxZnBEVmFyVXlidlJvdmx5NEVJdkZRdDhCQTJqVnVqV1RKMHpnbFJ3NVdCelgyTjZWeEhxcVdLMVdvcUtpblBxOEpHZi8zR25jdEtsRFNjVFZLMWZhUjN0QWJOQzNhWXNXTEZtMGlHTkhqOXFEdEZHUmtRNWw4eEltUm13TUJnTkI4VWJ3UEt0ZWZmclFxVXVYWjFvbnJiKy93MnVMeFVMbmpoMHhtVXpreXAyYmF5RWg3RHR3Z0t0WHJ6SnAzRGpXclYyTHI2OHZKVXFWNHZTcFV3N3JMbCsxaXE2ZE92RnVuVHA4dVd3WnJ4WXFaSi8zOFlBQjlPelR4eWxobEppUXExZnAwckVqTStiTWNVZ1liZHkyeldsRXhQMTc5NmhUb3dZRlgzMlY3L2Z0STAvZXZGeThjSUZoSTBmU3NGR2paemtrZjh1dFc3ZFlOSDgrWHQ3ZUdEdzk4ZlQwdENkWFR4NC96dG5UcHgyV2o0eU01TXpwMDF5NmVOR2VGTFJZTE9RdlVNQXBZUlFjSE16RWNlTm8yS2dSRzlhdXBYN0RocGlpbytuYnN5Y0dnNEU2OWVvbGV6K2Z4L1dSbUdlNVg3MVJ0aXgxNnRXalZKa3lsQ3BkbXZ3RkNyaE1DdWZNbFlzakowNFFldU9HL1JoN2VIandVdGFzRHFPY0lpTWpPWDdzR1B2MjdHRjdYSStuc0xBd3hzVTk1RkN2WmsyMyt6MTE4bVNtVHA2TXdXRGd3dFdyWExsOG1jNGRPaENVTXljbFM1ZG1kZHdJMHFRazFqOHJQRHdjWDE5ZmpFWWpiZHEzNTQyeVpia1pHdXJ3L1JVY0hNd3JyN3ppOUoxbXNWaUlpb3JDeThzcjJTUE00ajlnY2ZMRUNWN0ttcFdib2FGa3pKVEpQajBxTXBKVXFWTW51cDBYNWU4WGVYRXBZU1FpSWlJaUlpTHlERTRjUDg3bWpSdHAwcXlaUFpqVXZWY3ZoZzhkeXZRdnZxQlAvLzZKcm04dkg3ZHpKMzUrZm16ZHZKbXBreWNEVUxGU0paWXNXc1N2di83SzYzSDlUTTZjUGsyMjdOa0pEdytuUnExYTl1MkV4QVdDSzFlcFF2NENCWURZd1BXaXI3NGlkNTQ4Yk4rNmxSNWR1L0x0enAzVXFWdVhFWjk4d282dFd5bFd2RGo3OXU2bHpKdHZ1aXpaWXphYitXYlZLb3ErL2pvdlo4dkdoeDk5Uk41OCtSZzdhcFM5K2ZtUVR6K2xaT25TOXVTRE9aRVNTVnMzYitaYVNBaTkrL1d6bDlZNWRQQWd5NWN1WmZPT0hVQnMyYmZmejV5aFFjT0c3TjI5MjIzWnRMUnAwNUkycnM5TVdGZ1kxU3BXcEdHalJud3hmVHFBUGJqdkh5K1lidXNkRTUyZ0ZGMkdqQm5KbGowN3RlclVvV3YzN3BRclhkcmxld1lFQnBMSlJjK0YvUG56ODBiWnNwak41bVNYQlRLYnpZd2RQWnJGQ3hmU3JtTkhidDI4YVI4Tk1ubmFOSWZnYWxSVUZCZk9uOGZMeThzaGlKZFVTVHJiZk51SURGOWZYM3ZaSjl0MndYWDVzMXpac3JsTVNObktvRVhIU3hKNmVIaVFOMzkrTEJZTC9RWU5vbnZQbnZaNVhsNWVUbjFVNGt1czUxQllXQmd4TVRIMEhUQ0FIcjE3Tzh3clVhUUlGU3BWY3RvL1cwOGtkOUw2K3pzOGpaOXdsQURFOWdsWnNtZ1JDK2JObzFTWk1yRzlaVXdtL056MFdVb29YMUJRa21YaVB2em9Jd1lOR2VJMFBYV2FOS1JPazRiZmZ2bUZjK2ZPMGVEZGR6RWFqWHoxNVpjOGVmS0VqK0lkVzREcjE2NXg4c1FKeXI3MWxuMmFqNDhQVTZaTm8yVHAwbXpldUpGVHYvNktoNGNINmRLbFkvZXVYVlN2V1pOaEkwZXlhUDU4cm9XRU9HenZqYkpsV2J0cEU3MjdkN2RmWC9EL0pkV2V0V1NhN1RwTWVGMGtmUDMwNlZNNnRtMUxkSFEwNHovL25EZExsS0I4eFlvVUtseVkvbjM3Z29lSHZZem04MWFxZEduT1hibmlNTzNva1NNMGE5U0l6NmRPZFNoZkJySG5Zc05HalJnMmNtU2kyNDJJaUtCN2x5NFlQRDBaUEhRb0crS1NQTU5IaitiUFAvL2t3UDc5OW9TUjJXeE9zdHpjODdnKzNIbVcreFhFWGxkVDR4S3g0ZUhoV0N3VyswaTdoSHg5ZmNtVk96ZFdxeFdUeVlUWmJIWklGcG5OWm1wV3FVTHdsU3U4a2lNSHhZb1haMmRvS0ZPbVRTTlQ1c3hZTEJiT1hyaUF0N2UzVTVJalY3WnNqQmsvbnVZdFc5cExoK2JNbFl1NjlldlRyVWNQZTBtNnYrdTFnZ1dUdmF5N1pQNzAyYk9wMTZCQnNyYXhlLzkrQWdJQ3VCa2F5dGt6WnpDYnpaUXRWWXJEeDQ3UnRIbHo2alZva0dTdnZoZmw3eGQ1c1NsaEpDSWlJaUlpSXBKTWo4UEQ2ZHVqQituU3BhUC9vRUgyNmExYXQyYk5xbFhNbWo2ZFVxVkw4NDZiMFJzQTE2NWRJeUFnZ0NKeFBVL2lQeDFjc2xRcFBEMDlPWHJrQ0QxNjk4Ykh4NGRmZi9tRjBOQlFNbWZPVE9FaVJlekxwa21UaHB5NWN0R3JiMStIN2R0RzdWU3ZXUk4vZjMvV3JGNU5uWHIxZUwxWU1iWnUyVUxOT25XNEdScktvTUdEWGU3ZityVnJ1UmtheXRRWk0vRDI5bWJRa0NHY09INmNtemR2OG1iWnNxeGJzNFlPblRwaE1CZ0lDd3NESEo5OGp1L1JvMGNzbWorZmdNQkEvUDM5aVlpSUFLQkN4WXFNR2phTXlSTW5NdmlUVC9oMjUwNU1KaE52di9PT3ZjUlRVbXhQdkZldVVzVnBucnZnM1BuZ1lJY252UmN1V2ZMTVBabHMzbTNjbUhjYk4wNzI4bWZQbkdIb29FSDhjdklrSDNUdXpKQmh3N0JZTEhUcDBJR042OWZqNmVuSjUxT24yb09yTjIvZTVMMTY5ZkQxOWJVSFJBTURBemx4N0JoTjNKU3hpai9mYXJWaU1wc3ArOVpiTEZpODJMN01rdVhMSFVhSEpVZFF6cHdjT0hMRWFWUkwwK2JOeVpzdkh5VktsblNZYmpLWkVrMXFKVlpDN21wYzBENnhoTlB6a0N0M2JpcFhxY0liY1VuUnlMaHpOZUZuZHNmWHo0KzY5ZXZUMTAzQXRVeng0aTRiMVBmcDJaTlhYMzJWemwyN3NuM2JOdWJObmszdHVuWHg4dkxpKysrKzQrQ0JBOVN1VzVkY3VYTURzVS80ZCszVWlhdkJ3V3plc2NPaE4xSEZ5cFdkdGg4UUVNRDIzYnNKak92M2RmamdRWWVSZlRhNTgrUmh3OWF0enpSYXpwM2tkTWw2SEI3T0IrM2JjL3JVS1phdVhFbVdlQ01GSjA2Wnd2VnIxK2pUb3dmbno1MmpULy8rZi9rNi9UdCtpaXRIVnFodzRiKzBmblIwTkYwN2RlTDBxVlBNbkR2WElmRnNOQnBadUdTSlE0TE8xbU10TWYvVzlmR3M5NnVFbmlXWkFsRHU3YmY1ZXZWcSsydWowY2pRWWNNd204M1VxRldMUGQ5K3k4N3QyKzN6RFFZRE1SWUxVei8vbkVKRmlqZ2w5R3pMeEI5dE0rbUxMNTVwbjVJeS92UFA3U09NWEkyazJyVmpCNXMyYkdEZzRNSGt6SlhMUHQxcXRkcEhHQ1hzSVpqUTB5ZFBPUGpqajFTclVjTStpbkhKb2tVWWpVWnExNjNMbjMvOGdZK1BUN0pHS3IxSWY3L0lpMDBKSXhFUkVSRVJFWkZrTUpsTWZOaXBFMWV2WG1YMi9Qa093VCtEd2NEMDJiT3BXN01tblR0MFlPR1NKWlI3NXgyWDJ6bDU0Z1FGRXZUQnNVbVROaTE1OCtYanB5Tkg2R00wTXVUVFR5bGVvZ1RMdnZxS2N1WExPd1RuQXRPblorWGF0Zmo1K2RuTHA4WG43ZTFOeGNxVjJiWmxDL2Z1M3FWWDM3NjhuQzBicTFlc3dOL2ZuNW91QW13bWs0bFowNmRUc2xRcDNvalhKMlR4d29YNCtQaVFLblZxZW5mdnp1bFRweGcrYWhUcDBxV3pqMVJKT0dvQllPYTBhWVNIaDdOZzhXTFNwRTNMclZ1M0FNZ1JGTVM3alJyeDVZSUZ0RzdibG5sejVsRDB0ZGZJbnlESUdCWVdScG8wYVZ3R3NiOWV1aFNBSGR1MlViTjJiWWRnMllsVHA3QmFyZi9mUDhac0p0cGtjZ282LzkwZ3RNbGt3bUF3dU8zRkE3RlB5dmZzMW8yZDI3Y1RFQmpJekxsejdTTUtqRVlqTStmTm8wWGp4cXhmdTVZU3BVclJxblZyQUlLQ2doeDZMUUU4ZWZ5WTcvYnRvMjc5K2s3djgvdlpzendPRDZmMEcyOGt1cy94QS9QSlpUUWEzWlptU3Bnc2d0alJiKzVLM2lYbGFGeC9vSkp1Um53OVR3dS8rc3ArallXSGh3TTRCUFFUWXpRWThQUHpjemthelNaaDc1NEhEeDZ3WmRNbWNzY2xnN3ppemtmYlNKd1JvMGRUczBvVmp2MzhzejFoNU9IaHdlUnAwM2l2Zm4wNmRlakErazJiU0IydnQ1Z3J0bVRSeVJNbk9ISDhPSjlQbmVweXVaaVlHS3hXNjNOUHpwdy9kNDd1SDM3SXhRc1htREo5dXNOSUtZZzlUbDh0WDA2SHRtMlpQV01HMyszZHk4REJnMTBteE9iTW5Ha2Y0YkJ6NzE3N2NmcTdJaUlpV0xGc0dibHk1M2JaS3lZNWVuYnJ4djd2dnFOanAwNHV5ODc1SjBoR0x2L21HOUtsUzVmb05wLzM5ZkZYNzFjSmZYL29VR3d5SlluN284Vml3UnczRWltaGFqVnFKTHF2ZnFsU3NXUDdkdmJ1MmVNeVlmUzhOV3ZSd3UyOFkwZVBzbWYzYmlwVnJzejdiZHN5YS9wME9uYnFsT2o5QWVLUzdSY3ZBakIwOEdBdVg3eEl1b0FBKzdHNGYrOGVYeTVZd0h0Tm1yaE1RQ2UyM1JmcDd4ZDVzYm0vWWtWRVJFUkVSRVFFZ0ljUEg5SzZSUXNPSGpoQS8wR0RxRm03dHRNeXVYTG5aczc4K1pqTlp0cSsvejZ6cGsrMzkyZXd1Um9jek9uZmZxTllYTGtXVndZTkdXSWZwZENtZlh1S3Z2NDZ4NDhkNHcwWGlRQlhUY0hqZTY5eFk3NllNWU9Bd0VBcVZLcEVydHk1MmJ4cEUrODFhZUlVdkFhWU8yc1dWNE9ENmRLdG0zM2E4V1BIMkxabEN5MWJ0NmJCdSsveWZwczJMRm0weU41VHdwMDd0Mit6Zk9sU1dyZHRheTlsRjk4SFhicXdjZHMydG0zWndoKy8vKzd3eExQTnZ0MjdxVm1sQ2xjU0pFNisyN2VQbzBlT3hKWXAycjZkSmcwYjhrZTh2a1dCNmRPVFBrTUdNbVRNU0tiTW1jbjY4c3QvdWNkTVl2Mlp2dCszajFwVnEzTGkrSEg3dE9qb2FCYk1td2ZBeXVYTCtlUDMzMm5ScWhWTm16ZG43dzgvT0FXTy9mejhXTEI0TWQxNzlhTGwrKys3ZmE4YjE2L1RyRkVqZW5UdHlvSDkreDNtbWMxbWV2Zm9RYk5HalJnK2RDaFA0OG9HL2Fma3pwT0h5OWV2dS8yWHNNZExmTi91M0VuK2dnVmRKcllTKzEyNFk3VmFDWHY0a0lzWEx0ai8zYnQzeitYMjRnYzA3OTY5QzdnZVllUnFQenc4UEhnY0hzNjFrQkNYL3hKdUgyRFQrdlZZekdaN1NTcmJWbTBKbTV5NWNuSHc2RkdhTkdzR3dJSzVjMW02WkFsNTh1WmwvS1JKblB2akQvcjM2Wk9zNC9EbzBTUDY5KzVOMXBkZmRwbHdCUGpqOTkrcFZyRWlQeDArREpCa2ViUm5GUjRlenVRSkU2aGJvd1pYZzRPWk9YY3U5ZDJNbGt1VE5pMWZyMXBGc3hZdCtQM3NXZHEzYmszRmN1VllPSCsrdzNJV2k0WG82R2lpbzZPZDdyZC94L0NoUTdsNTgrWXo5NWFLNzlNUkkyalNyQm1EUC8wMFdjdVhLbDNhWlpuUStQN3A2K041M2ErQ2dvTElraVVMR1RKbUpEQjllcmYvTW1iS3hFc3Z2ZlNYRXRtZW5wNjBidHVXMzgrZTVmaXhZOCs4L3ZQdzVQRmpwazZlVElzbVRRZ0tDbUxxckZtc1hybVMrWFBtVUxGY09iNzQvSE9lUEg3c3RONmpSNCtvVTcwNmhmUGxvMXZuenZqNStaRWpSdzZHalJyRjJvMGJnZGlFN29BK2ZmRHc4S0R2Z0FGTzIvamw1RWwyYk52bWRQOS9VZjkra1JlWFJoaUppSWlJaUlpSUpHTHY3dDBNSFRTSVc3ZHUwWC9RSUxyMTZPRjIyZklWSzdKZzhXSSs2dEtGenlkTVlQdldyZlFiT0pES1Zhc0NzSHpaTXF4V0sxV3JWK2ZHOWV1YysvTlBmdjdwSnlEMmlYWXZMeS83c2pZUEhqemcwc1dMRkM5WkVvdkZRbVJFaE5PSUFsdVkwQll3UFBYYmIvajQrTmhIaGRnU0xvY1BIZUxPN2R1VWUvdHRMbDY0Z05sc3hzUERnL3dGQ25BMU9KZ1pVNmNTRkJSRWxXclZnTmhBVSsvdTNRa0lDTEQzeXhneWJCZy83Ti9Qa0lFREtWV21ESmt5WmVMTTZkT2NpQXZZZWNROVRaNHBjMlkyYk4xS3RtelplUHJrQ1RFeE1adzRmdHordEhuK0FnWFl0V01Ia3laTW9GbkxscFN2V0JHSTdaZnl4KysvYy9uU0piNy83anV1WDd0R2xwZGVzbi9XMjdkdk03aC9mN0preWNLeWxTczUrdE5QRE9qYmw5clZxcEUrUXdZZ3RtOUMxcXhaU2V2dmo5Rm9KRG82bW9pSUNNSWVQdVJtYUNoWlgzNlpIRUZCUkVaR0VoWVd4b1Z6NXdnTEMzTVlwV1JMeGgwOGNJQXliN3poTk1ycGNYZzRLNy8rbWtzWEw1STFhMVlBamh3K3pKQ0JBd2tMQzJQZzRNSDhmdllzRFdyWHBuck5tdFNvVll2NzkrN2g0KzF0N3pOaDY2M2s2ZW5KZTQwYmMrTDRjVXdtRTIvR0c5MEZzT2ZiYnhuWXR5OG1zNWxwczJZNWxRd3lHbzJzV3J1V0VaOTh3dElsUzlqLzNYZE1tejJiMTVNb2R4U2ZyZi9PMzAwU0pHZDlpNXRlUDcrZlBjdlBQLzNFUURmbEVtMTltV3lDZzRPNWMvczJ2NTQ4NmJiUnU4bHNadjNhdGF5UDZ4MlRuUDBBT1A3enp3Q2tqeHVkRTUvWlpBSWNBL1F4TVRHc1diMmFOZkhLYWlVVUhhL2NXRVJFQkF2bXphTkV5WkwyY2xXMmF5TTRPTmllNExTTklvaU9qbWJibGkwOGVQQ0FOdTNhVWFkZVBVNGVQMDRkRjhtZkJ3OGVPTHdPdVhxVkxoMDdFbnpsQ291WExjUEh4eWYyL2VJU1dNZU9IaVZYN3R4czM3cVZLNWN2Mjg5OVc4K3F5Uk1uTW5uaVJKZWZhZlNJRVl3ZU1jTHRaN2FKaVluaHc0NGRPWFR3SURtQ2dwZzFiNTY5ckJYRWpvQ3dMV2ZqN2UzTitNOC9wMXFOR293ZFBacHJJU0dVZS92dEpOL3I3NGlJaU9EVHdZTlp0MllORlNwVm9sbkxsaTZYczQxZVRFeTI3Tm1aT0dYS1g5cVBoeTdLTnY3VDE4Yy9mYjk2Y1ArKy9idm5XVXNieHNURVlES1ppSXFPZGxsbTFGMHlyUDY3NzVJM2YzNktseWdCa0dRZk1kdDdBWno3ODA5Ky9PRUh2THk5aVlxSzR2S2xTeXhmdGd5QXk1Y3VBZGhmVzYxV0xHWXowZEhSMUd2UWdKZmk3dm0yN1owOGNZSXRtemF4Y2QwNndzTENxTit3SVorTkgwK2F0R241b0hObnlsZW93TlRKazVreGRTcGZMMTFLajE2OWVMOXRXM3R5Mk4vZkh4OGZIOHE4K1NiTldyU2dhdlhxRGcrRWhJZUhNNkJQSC9aLy96M3pGeThtYzd3UlFyYlA4OVBodzR6LzdET1dmL01OYjVVckIveDMvUDBpTHg0bGpFUkVSRVJFUkVUY21EQjJMSE5uelNKVnFsUU9wWGtTVTdGeVpUYnYyRUdmSGowNDlkdHZmTHR6SjVXclZ1WGUzYnNzWGJ5WWdxKytTcW5TcGJsMzl5NmRPM1RBWkRKUnFuUnB1bmZwd3I2OWU5MXV0MGE4Y2t5Mk1uQTJsZ1RCL3ZwSk5KZnUxTDY5L2IrTHZ2YWF2UmZLakRsekNBc0xzd2V1aHc0YXhMV1FFR2JQbjA5Z1lDQVFtMGo1ZE1RSU5tM1lnSStQRHg0ZUhnd2ZPcFFUeDQrVEtsVXFpcjcybW4zYitRc1VJQ1ltaHRyVnF2SG5IMzhBMkVjYmJkMjhtZDdkdTFPOFJBbEdmZmFady9IN1p0VXF0bTNaQWtDUDNyM3RnYk9MRnk3UXFYMTc3dHk1dzVLdnZ5Wk4yclJVcmxxVmZRY09zSGpoUWphdVc4ZTl1M2VwbTBncEk2UFJ5T0c0NU5hbGl4ZXBVNzA2RUJ1d3ExQ3BrbjI1bDdObG8zck5tc3lhUHAxWjA2ZTczSmFucHljZkR4MUsxcGRmeG1LeE1IWHlaQ0lqSTFtL2ViTzlqRlhqcGszNTR2UFA2Wk5Jb0M2K0ljT0cyUU93OSsvZFk4eW9VV3hZdTViWGl4VmordXpaRGoxcjRnc01ER1RhckZsVXJWNmR3UU1IMHFoQkEwYU5HVU5MTnlXakVySTFoN2NGN3YrcXhBSzIzNnhheFlIOSt6bXdmNzlEd05WbTlQRGgrUGo0MExocFU1ZnJSMFpHT3ZUTE9ucmtDQVBqZW5pMWNEUGFJVG9xaXZZZmZNQ3drU1B0MHhiTW5jdlkwYU9KaW9xeUJ5OWpZbUlZLzlsbjNMdDdseHZYci9QejBhT1VLbFBHb2ZlSXplTzRFUUx4UDZ2SmJLWk4rL1lNY1RPYXBHRHUzUGFlWHhCYmRtM2FyRmtPbzQ2S0ZTK09wNmNuRlJPVWFMUHg4UERnaytIRDdhOC9TWkNvaVlpSW9GenAwang0OE1CZWhtN2p1blVNSFR3WXM4bkVGek5tT0NRYnk3ejVKdG15WjZmSnUrOENzVW5lZmdNSDJ2dXErUGo0c0NmQmFMYmt1SEw1TWgrMGErZHdmRHc5UFptN2FCRUw1czZsUzlldVRrSGpKMCtlQUxqc3IxV2xXalVxVnE3TTJUTm5lTFZRSVlkNTNlTUM3OFVMRjNhWjNIc1czKy9ieDdDaFF3bTVlcFUzeXBabDl2ejVic3VwUlp0TTlzUmhjaVVuS1R0cituVG16cDdONC9Cd0FnSUNIT2I5azlmSDg3aGZuVDF6aHJhdFdpVnJ2Y1FrL0g2ejdXLzhuemFCZ1lHVWUvdHRIdHkvejlDUFArYisvZnNBaVpiMmk0bmJ4dG5UcDVrMGZqemUzdDc0K1Bod05UaVl5Uk1tT0d6Yjlqb21KZ1pMVEF5UkVSRVVMMW1TbDdKbTViZGZmbUh5cEVuOGN1SUVqeDQ5d3RQVGszY3FWT0REano1eVN2cm5MMUNBMmZQbjg4dkprNHo4OUZOR0RodkcxMHVYc25uN2Ruc3liK21LRmFSSlVBTFRaREt4N3B0dm1EcDVNdUhoNGN4WnNNQ2VVTE05NFBEMTBxWGt6cE9INWN1V0VSQVFRT2t5WllEL25yOWY1TVdqaEpHSWlJaUlpSWlJR3ozNzlPSEo0OGQwK3ZCRFhzbVJJOW5yNWNtYmw0M2J0ckYxODJaN2I0VU1HVE95WnVORysxUDdHVEptWk96RWlXVEltSkYzeXBmbnlLRkROR3pVS05IK0lXYXptWWlJQ0tmcFVWRlJwRXFWeWg3cy8vM2lSYnk5dlJQdEhRR3h3YmY0Q1lJYUNSSk4wMmJOb25HelpsUkswRHVrYXZYcVZJMUx0QUQwR3pTSUIvZnY4M2I1OGs2Qk9rOVBUM3IzNjhmbFM1Y284T3FyOWhFQ05XdlhwdStBQWJ6ZnRxMjlad3ZBaE1tVDZkNnJGdzhmUGlSanhveGtmZmxsKzd5WW1CaFNwMDdOcHlOR09BUyswNlZMUis5Ky9lamRyeC9CVjY1dyt0UXBibHkvenNPSEQ0bUtqQ1FtM3RQcFdiTm10VGZxTGxTNE1PTS8vNXlnbkRrcFhxS0VmZVNGemJ4Rml3aTljY05saVRjUEQ0L1lza3B4aVRTRHdjRE1PWE40K1BDaFE4K1Q4aFVyVXI1aVJlN2V1Y1BaTTJlNGNmMDZEeDQ4NE9uVHA1aE1KbUlzbHRqZU1jUSt4VjRyWHJrZ2s5bk1tZE9uNmR5MUt3TSsvamhadldYcU5XaEFnWUlGNmRlcmw4dFNnTzZFUDM1TXR1elpuZnFxUEN1ejJleDJQek5uenN6Tzdkc3BYS1FJQXo3KzJHRmVURXdNYlR0MG9GS1ZLbTc3Zkd6ZHRZdlU4VVpLbEs5WU1UWmcvZWFiRkgzOWRaZnJmREppQklVU0pCbnExS3RIb2NLRkhZS3pucDZlcEV1WGpyMjdkL05xb1VLTW5UaVJCdSsrNjdMdlJrUkVCTm15WjNjWTlWQ3pWaTJLRnkvdWRBN1p6SjQvM3lIWjUrSGhRYWtFZldncVY2M0tpZE9udVhmM3JzdHllZkhQTjFmOC9Qem9PM0FnM3Q3ZTlwNG50ZXZWNC9TcFV6UnEydFFwMlpJbmIxNSsvT2tub3VKR2pjUWZZV2M3Sm5ueTVuWDdmdTc0Ky92VC9vTVB5SjQ5dThQMHRHblR1aXlsQmJGSjc3cjE2L05xNGNJdTV4c01Cb2RrZEh6TGxpeWg5QnR2MkpOa2YxWFIxMTdETDFVcW1yVnN5YWpQUG5PNEx5V1VLV05HdDZQYTNJbU9paUl3TUREUjBUZGwzbmlEWFR0MlVMeGtTUm8zYVdLZi9rOWZIOC9qZmxXOFpFbStQM1FvZG9SUkV0ODlDVmxpWWpDYlRFVEZHNFVYbnkwUjV1cjdEMkxMa0Y0TENlSDY5ZXMwYTlreTBmNUh0dmVvWHJNbURSczFlcWI5ak8rMVlzVjR0VkFoKzZpYldyVnJKOW1qcUZqeDRxemZzb1d2dnZ3U3M4WGljQTRsVEJZQkhEbDBpTTlHajZaZ3dZSk1uRExGb1VkWCtRb1Z5Rit3SU5PLytJS1ltQmhleXBxVjBlUEcyYS9qLzVhL1grVEY0Mkg5S3dVdVJVUkVucE1qaHcvVG9uRmpWcTVkNi9SVWpvaUlpSWlJeFdKNTVuSkgvODFNSnBOVElEODVyRmJyQzlkazNGWTZLYWxFcGtoeVhRME9wbFA3OXN4YnRNamxhTEJuRlJFUmtXUnZPUG4zMmNydGVYdDd1NzJ2SmZkM2QramdRUzVmdWtTVFpzMFNUUXErS0VKdjNIQjRjRUxrci9CNGhqOElOTUpJUkVSRVJFUkVSUDVycEtSa0VmQ1hra1hBQzVjc0FpV0s1SitYSXlpSVhmdjIvV1BiVTdMb3hXUXdHSks4OXlmM2QvZFd1WEwySGovL0RaUXNrbitidnFsRlJFUkVSRVJFUkVSRVJFUlNPQ1dNUkVSRVJFUkVSRVJFUkVSRVVqZ2xqRVJFUkVSRVJFUkVSRVJFUkZJNEpZeEVSRVJFUkVSRVJFUkVSRVJTT0NXTVJFUkVSRVJFUkVSRVJFUkVVamdsakVSRVJFUkVSRVJFUkVSRVJGSTRKWXhFUkVSRVJFUkVSRVJFUkVSU09DV01SRVJFUkVSRVJFUkVSRVJFVWpnbGpFUkVSRVJFUkVSRVJFUkVSRkk0Sll4RVJFUkVSRVJFUkVSRVJFUlNPQ1dNUkVSRVJFUkVSRVJFUkVSRVVqZ2xqRVJFUkVSRVJFU1NZRGFidVhQN05rK2ZQblU1LyttVEoxZ3NsbjlsSHlJaUlwN3IrNGlJaUloSXlxU0VrWWlJaUlpSWlFZ1NibHkvVHBuaXhkbTBmcjNMK2RPblR1WDFRb1U0ZHZSb290dTVjL3MyRGV2VTRmdDkrNTU1SHk1ZHZFaVo0c1hadUc3ZE02OHJJaUlpSXBJVUpZeEVSRVJFUkVSRWt1RHI1d2RBWVByMFR2UE1aak5iTm0zaXllUEhIRGw4T05IdGhJZUhFeE1UUS92V3JmbHM1RWpDdzhQSmxTMmJ5MzhMNXMxeldOZkgxOWZocDRpSWlJaklQMGtKSXhFUkVSRVJFWkVrZU1UOTlQUjAvdC9vamV2WGMrUDZkVDc4NkNObVRKM0ttZE9uM1c0bmQ1NDhyTit5aFRidDIzUCsvSG04dmIwQkdEcDhPSHYyNzdmL0EvRHo4K1BKNDhkMGJOT0diM2Z1eEJEMzNwNGVIbTYzTHlJaUlpTHlWeG4vMHpzZ0lpSWlJaUlpOHFLNmNQNDhFUkVSUEhyMENJQ1FrQkJPbnpvRlFKR2lSUWtMQzJQaXVIRlVxbHlaUVVPR2NETTBsTTRkT3ZETit2Vmt5NTdkNVRhTlJpTWp4NHpCWkRMaDVlV0Z3V0FnUzVZc0JBWUdZakFhU1pjdUhRQWVIaDRZdmJ6WXQzY3ZsYXRWKzNjK3NJaUlpSWlrV0JwaEpDSWlJaUlpSXVMR2xFbVRxRityRnU4M2F3YkFtQkVqcUZlekp2MTY5Y0pxdFRLd2IxL0NIajVrNlBEaEFJd2VPNWJVcVZQelhyMTYvUGpERDA3YnUzL3ZIaEVSRVFCNGVYazV6TnUwWVFQRkNoWGkzSjkvMnFjWkRBWUFqSEUvUlVSRVJFU2VGeVdNUkVSRVJFUkVSTno0ZU9oUTl1emZiMDhJalJrL25qMzc5ek56N2x3K0d6bVNiM2Z1cFAvSEg1TW5iMTRBMHFSTnk5SVZLMGdYRUVEckZpM28zS0VEcDM3N3piNjlqN3Awb1ZIOStsd0xDWEY2cjFTcFV3TVFFQmo0TDN3eUVSRVJFUkZIU2hpSmlJaUlpSWlJdUpFaktJZzhlZlB5eDltekFHVEtsSW1YczJWajN1elpMRnF3Z0dMRml6TjIxQ2h5WmN0bS8xZTJWQ2srLytJTG1qWnZ6cDV2djZWeisvWTh1SDhmZ0o1OSt4SjY0d1lONjlibDFLKy9PcnlYYmNSUktqKy9mL2REaW9pSWlJaWdIa1lpSWlJaUlpSWlpWXFJaUdEWHpwMzIxMWFyRll2RlFxWEtsWmt4Wnc1WHJsekJ4OGNIRHc4UEFNeG1NMEU1Y3pKaDhtUmF0VzdOL2Z2M0NVeWZIb0N5YjczRjZ2WHJhZHV5SlUrZVBuVjRINnZWQ29DdkVrWWlJaUlpOGgrZ2hKR0lpSWlJaUloSUl0Wis4dzBSY2NtZExaczJzWHJsU3VZdFdvVFpiTWJYMTVmQ1JZcncwK0hEaElhRzB2Qzk5d0FJdlhHRDdkdTJVYWRlUFY0clZzeGhlL2tMRkdEUC92MmtUcFBHWVhwRVJBUUdnd0dqVWYrckxpSWlJaUwvUHBXa0V4RVJFUkVSRVhIRGJEYXpZTzVjS2xhdURNQ0QrL2ZadDJjUHUzZnRZdE9HRGN5Y1BoMnIxY3F3b1VPWk9HNmNmWlRRc1o5L1pzeUlFVXlkUE5ubGRoODllc1M1UC80QUlDWW1Cb0Q3OSs2UkpsNFN5VFpkUkVSRVJPVGZvSVNSaUlpSWlJaUlpQnVyVjY0azVPcFYybmZzQ0VDck5tM0lFUlRFOXExYldiZG1EVi9PbjQvWmJPYjl0bTBKdlhHRFgwNmVCT0RJb1VNQWRPelV5ZVYyVjYxWVFZTTZkYmh5K2JJOXlYVGgvSGxleXByVnZvd3BPdHIrMzdabFJFUkVSRVNlRnlXTVJFUkVSRVJFUkZ3SXVYcVZTZVBHVWJsS0ZmSVhLQUNBMHZ3ZkJBQUFJQUJKUkVGVXdXQmcwVmRmTVczV0xOcTBhOGVEQncvNGR1ZE82dFN0aTZlbkp6dTJic1ZxdGJKdjcxN0t2UGttK2ZMbmQ5cXUyV3ptbTFXcktQcjY2N3ljTFJzZmZ2UVJlZlBsNCtlZmZxSkF3WUlBRFBuMFUwcVdMbzNGWW9sZEorNW5ZazRjUDg3WFM1ZHk2ZUxGZi9Bb2lJaUlpRWhLb1lTUmlJaUlpSWlJaUF0cDBxUWhaNjVjOU9yYjEyRjYzbno1OFBUMHBIck5tdmo3KzdObTlXclNaOGpBNjhXS3NYWExGazZlT01ITjBGQmF0R3pwY3J2cjE2N2xabWdvL1FZTXdOdmJtMEZEaGhBUkVjSE5temQ1czJ4WjFxMVpRNGRPblhpOVdERWlJeU1CN0QvZFdUaC9QaU0rK1lSYm9hRzBhdHFVZ3djTy9ETUhRVVJFUkVSU0RIWFNGQkVSRVJFUkVYRWhNSDE2VnE1ZGk1K2ZIM2R1MzNhYTcrM3RUY1hLbGRtMlpRdjM3dDZsVjkrK3ZKd3RHNnRYck1EZjM1K2FkZW80cldNeW1aZzFmVG9sUzVYaWpiSmw3ZE1YTDF5SWo0OFBxVktucG5mMzdwdytkWXJobzBhUkxsMDZMbCsvRHNDMWtCQzMrN3BvM2p4MmZmY2QvdjcrRkgzOWRWYXZYRW01ZDk3NUI0NkNpSWlJaUtRVVNoaUppSWlJaUlpSXVPSG41NWZvL1BjYU42WnE5ZW9FQkFaU29WSWx6R1l6bXpkdDRyMG1UZkQxOVhWYWZ1NnNXVndORHVhVDRjUHQwNDRmTzhhMkxWdG8xN0VqRGQ1OWwyTkhqN0prMFNKS2x5bEQ3YnAxazdXZlpvdUZpSWdJL1AzOUNROFBUM0svUlVSRVJFUVNVc0pJUkVSRVJFUkVKQWxXMjA5cjdIK2QrdTAzZkh4OHlQN0tLd0JjdVh3WmdNT0hEbkhuOW0zS3ZmMDJGeTljd0d3MjQrSGhRZjRDQmJnYUhNeU1xVk1KQ2dxaVNyVnFBRHg4K0pEZTNic1RFQkJBajk2OUFSZ3liQmcvN04vUGtJRURLVldtREpreVplTE02ZE9jT0hZTUFBOVA1K3J5SHc4ZFNxUDY5U2xXdkRqSGpoNWw2Y3FWei9Od2lJaUlpTWovSUNXTVJFUkVSRVJFUkpKZ01adGpmMW9zQU5TdlZTdlI1VHUxYjIvLzc2S3Z2Y2JtSFR2SUVSVEVqRGx6Q0FzTHd6TXU2VE4wMENDdWhZUXdlLzU4QWdNRGdkaFJUWitPR01HbURSdnc4ZkhCdzhPRDRVT0hjdUw0Y1ZLbFNrWFIxMTV6ZXI5R1RacFFxblJwcmdZSE0yN1NKTkttVGZ1UGZHNFJFUkVSU1RtVU1CSVJFUkVSRVJGSlFsUlVGS2xTcGNKa01nSHcrOFdMZUh0NzJ4TS83bGdzRnZzNkFEVVNKSnFtelpwRjQyYk5xRlM1c3NQMHF0V3JVN1Y2ZGZ2cmZvTUc4ZUQrZmQ0dVg1NTA2ZEs1ZksrZ25Ea0p5cG56V1Q2V2lJaUlpSWlkRWtZaUlpSWlJaUlpU2NpWkt4ZG56cCszdjNiVm44Z1ZnOEdBd1dCd085OW9ORG9saTF4NXExeTVaTDJmaUlpSWlNaGZsZmlqVUNJaUlpSWlJaUlpSWlJaUl2SS9Ud2tqRVJFUkVSRVJFUkVSRVJHUkZFNEpJeEVSRVJFUkVSRVJFUkVSa1JST0NTTVJFUkVSRVJFUkVSRVJFWkVVVGdrakVSRVJFUkVSRVJFUkVSR1JGRTRKSXhFUkVSRVJFUkVSRVJFUmtSUk9DU01SRVJFUkVSRVJFUkVSRVpFVVRna2pFUkVSRVJFUkVSRVJFUkdSRkU0Skl4RVJFUkVSRVJFUkVSRVJrUlJPQ1NNUkVSRVJFUkVSRVJFUkVaRVVUZ2tqRVJFUkVSRVJFUkVSRVJHUkZFNEpJeEVSRVJFUkVSRVJFUkVSa1JST0NTTVJFUkVSRVJFUkVSRVJFWkVVVGdrakVSRVJFUkVSRVJFUkVSR1JGRTRKSXhFUkVSRVJFUkVSRVJFUmtSUk9DU01SRVJFUkVSRVJFUkVSRVpFVVRna2pFUkVSRVJFUkVSRVJFUkdSRkU0Skl4RVJFUkVSRVJFUkVSRVJrUlJPQ1NNUkVSRVJFUkVSRVJFUkVaRVVUZ2tqRVJFUkVSRVJFUkVSRVJHUkZFNEpJeEVSRVJFUkVSRVJFUkVSa1JST0NTTVJFUkVSRVJFUkVSRVJFWkVVVGdrakVSRVJFUkVSRVJFUkVSR1JGRTRKSXhFUkVSRVJFUkVSRVJFUmtSUk9DU01SRVJFUkVSRVJFUkVSRVpFVVRna2pFUkVSRVJFUkVSRVJFUkdSRkU0Skl4RVJFUkVSRVJFUkVSRVJrUlJPQ1NNUkVSRVJFUkVSRVJFUkVaRVVUZ2tqRVJFUkVSRVJFUkVSRVJHUkZFNEpJeEVSRVJFUkVSRVJFUkVSa1JST0NTTVJFUkVSRVJFUkVSRVJFWkVVVGdrakVSRVJFUkVSRVJFUkVSR1JGRTRKSXhFUkVSRVJFUkVSRVJFUmtSUk9DU01SRVJFUkVSRVJFUkVSRVpFVVRna2pFUkVSRVJFUkVSRVJFUkdSRkU0Skl4RVJFUkVSRVJFUkVSRVJrUlJPQ1NNUkVSRVJFUkVSRVJFUkVaRVVUZ2tqRVJFUkVSRVJFUkVSRVJHUkZFNEpJeEVSRVJFUkVSRVJFUkVSa1JST0NTTVJFUkVSRVJFUkVSRVJFWkVVVGdrakVSRVJFUkVSRVJFUkVSR1JGRTRKSXhFUkVSRVJFUkVSRVJFUmtSUk9DU01SRVJFUkVSRVJFUkVSRVpFVVRna2pFUkVSRVJFUkVSRVJFUkdSRkU0Skl4RVJFUkVSRVJFUkVSRVJrUlJPQ1NNUkVSRVJFUkVSRVJFUkVaRVVUZ2tqRVJFUkVSRVJFUkVSRVJHUkZFNEpJeEVSRVJFUkVSRVJFUkVSa1JST0NTTVJFUkVSRVJFUkVSRVJFWkVVVGdrakVSRVJFUkVSRVJFUkVSR1JGRTRKSXhFUkVSRVJFUkVSRVJFUmtSUk9DU01SRVJFUkVSRVJFUkVSRVpFVVRna2pFUkVSRVJFUkVSRVJFUkdSRkU0Skl4RVJFUkVSRVJFUkVSRVJrUlJPQ1NNUkVSRVJFUkY1SVZnc0ZxNWZ1MFpFUk1SejJiN1ZhdVhXclZ2UFpkdi9DV2F6MmVYMDI3ZHYvOHQ3NGxwTVRBd1dpK1UvdlJ2L3F2djM3bkgyekJtaW9xS2M1ajE2OUlpelo4N3c1UEhqLzhDZU9YdVJyamV6MmN5ZDI3ZDUrdlNweS9sUG56eDU3dWVTYlIvKzZ2RUlDd3ZqV2tnSU1URXgvL0NlaVN2L3h2M3Z6dTNiYkZpN2x1dlhydG1uTFY2NGtBUDc5eWU1N3RFalI3aC83OTQvdGkvL0RmZlQ2T2hvdC9OdTM3N05qZXZYLzhXOWNlVHV1clJhclJ3OGNPQmYzaHYzSGoxNjVQYmMvazhLdVhxVkxaczI4ZUQrZlpmekw1dy96NVpObTl6ZXcxMXR6OTIyNUQvUCtKL2VBUkVSRVJFUkVmblB1blhyRnJXcVZLRmhvMFlNR3puU2FmNmQyN2M1Zk9nUTN0N2VlSG9tL2R5aDFXckZiRGJqNysvUE94VXFKSHMvb2lJamVmdU5OeWhTdENoYmR1NU05bm9QSGp4d0daakxsVHUzdy82ZU9YMmErclZxMGFSWk15Wk1ucHprZG9PdlhHSHFsQ2swYjlHQ044cVdkWm8vWk5BZ3NtZlBUcHQyN1VpVE5xM2I3Vnk2ZUJHcjFack1UK01zUjFBUVhsNWVUdE9YTDEzS210V3JHVGg0TU9VclZnUWc5TVlOcXBRdlQ1azMzMlQyL1Bta1NwWHFMNzl2WkdRa0hoNGVlSGw1dWZ5OVd5d1dvaUlqOFV1VkNnOFBENmY1NTgrZG8wdkhqblQrOEVOYXRtN3ROSC9jbURITW56T0gwMy8rU2VvMGFaNTUveDQrZkVoa01vTDcvdjcrcEVxZDJtbjY3ZHUzQ1gvMEtObnZsL0I4Y21YYjFxME1HektFNzM3OGtaeTVjam5NTzNya0NKM2F0MmZGbWpXVWZlc3R0OXRJaWRmYmpldlhxZkRXVzR5ZE1JRVc3Ny92TkgvNjFLbDh2WFFwUzVZdG8xU1pNbTYzYytmMmJUcTFiMC92ZnYyb1dMbHlzajhUeEY2bk5TcFhkcmtQZTNmdlp0T0dEWFR0M3AxWEN4Vnl1ZjdzR1RPU2ZUNFA2Tk9IdGQ5ODgwejdOMkh5WkpvMmIvNU02L3dia3ZyK2VOSHZmd2YyNzJmU2hBbE1uelhMNlpxOUdScEszMTY5bURKdEd1ODJiZ3pBK004K28zSFRwb2xlYTVHUmtmVHUwWU1ZaTRXdHUzYVJNVk1tQUI2SGgrUHI1NGZCWUhDNFo5cXVZWlBKNUhhZlgvVDc2YWxmZjZWM2p4NjBhZGVPdGgwNk9NM2Z0R0VENDhlTW9XMkhEaTdQazRSaVltS2VLZm1hOEpqR2QrTDRjUVlQSE1pb01XT2N2c3VQSHp2Rys4MmJNL2lUVCtqY3RXdVM3eE1WRmNYVEowK2NwcWRLblJvZkg1OUV6L2VNbVRLUkxsMjZSTGMvY2V4WTluLy9QWk8rK0lJM1hmemRrWlRuOWYxeDR2aHhlbmZ2enE1OSt3aE1uOTVwL3M4Ly9jU1FRWU00OXV1dnlicnVSbzhZd1pGRGgxaTNlVFA1OHVkUGNubjVkeWxoSkNJaUlpSWlrc0lGQkFUdzRNRUR0MDh2WDd4NGtWNGZmZlRNMnkzMzl0dlBGTUMySlI2eXZ2enlNNzNQbWxXckdEZG1qTlAwTStmT09RUzIxbjd6RFZhcmxaK1BIc1ZxdGJvTkx0bWNQM2VPamV2V1VibEtGYWQ1WnJPWkxaczJrU0ZEaGlTRFROVXJWOGJ5TjU0WTNuZmdBTGx5NTNhYS91T0JBNXcvZDg0K3oyS3hNS0JQSHlJaUlxaGJ2ejVQSGorMmoyYng5UFFrUThhTVR0c1lQblFvZS9mc2Naa1Vlck5zV1ZaOC9YV1MrM2YwNUVreVpjN3NOUDNVYjc4UmZPVUtGamRCUHo4L1B3QjhmSDFkenJkYXJkeTdleGMvUHorSDM1WFpZc0hEdzRQaFE0ZXllZVBHSlBmdnMvSGpYUVpZcDB5YXhPb1ZLNUpjMytic2hRdjJmWTd2V2tnSTRlSGhHSTFHSG9XRkFSQWFHdXAwUGQyTFM3TGN2WE9IaXhjdVlES1pTSk1tRGRsZmVjVmh1WlI0dmZuR0hWZFhnVWpidGZiazhXT09IRDZjYU1Jb1BEeWNtSmdZMnJkdXpRZWRPOU96YjE5ZUsxalE1YkpEaGcyalU1Y3U5dGUyODlEVitiaHB3d2EyYk5wRW95Wk4zQ2FNZkh4ODNLN3ZidGs5Q1VhcXZGZXZIbFdyVjZkYmp4NzJhU0ZYcjlLK2RXdjdPaSthcEw0L1h1VDdIMERtTEZrNGMrb1VjMmJPZEVwczJvNTUvQWNDdkgxODhQTDJUblNmWjA2YlJ1aU5HOHlhTjgrZUxBSW82dVpjdEhtamJGbFdyVjNyY3Q2TGZqL04vTkpMUEh6NGtMR2pSL1BtVzI5UklNRm5QWExvRURFeE1kU3NWU3ZKOXdCWU1IY3U0ei83TEZuTEFxelp1SkZTcFV1N25MZDE4Mll1WDd6SVMxbXpPcSszYWhXQmdZRzBkSkdvZG1YVGhnME02dGZQYWZxb3NXTnAzYll0TlNwWGRqdENhUHpubjlPc1JRdTMyNzU0NFFLclY2NGtXL2JzQkFRRWNQSENCYmZMdWt1a1BxL3ZEKys0Y3o1dHZHc2hJaUlDTHk4dmpFYWovZDV2dXpaaVltS0lqSXpFMTlmWDZXK0x2YnQzczN2WExwbzBhMGErL1BuWnVua3pmLzcrTzE2SkpMbXNWaXNtazRsTW1UUFR1bTNiWi81ODhteVVNQklSRVJFUkVma2Y4dURCQXg2RmhibE1BUGo0K0xnTXlOcUNZZ2FEd2VVMlh5OVdqUDJIRHVIdDQ0TWh3VGJMRkM5T3JUcDFHQmt2Z0d3RnpDWlRrZ21aaER3OFBQRHc4SEFabEUrTUxkaDhPYTdjemZKbHkvams0NDhkQW1jUDd0OW56YXBWMUtoVmkzMTc5ckJqMnpacTE2MmI2SGJQL2ZrbmZuNStWSzFlM1duZTBaOSs0bkY0T0gzNjljTm9UUHgvclgyOHZXbldycDNUVTlVenAwK25TSkVpbEs5WTBXV1FaUFdLRlh3OFlJQTlVQlBmMHlkUCtQR0hIMmpjdENtdjVNaUIxV3BseU1DQkhQenhSeUIyQkVOOFRaczNkem5LbzJtTEZsU3ZXUk9qMFlqQllHRC9kOTh4Yy9wMDZqVm9RTCtCQStuUnV6ZEdveEdyMVVxWjRzWEpYNkNBUGFCcHNWaUlpb29pZllZTUxqLzN6ei85aEllSEI3VnExM1k1MzNiYzNCMi84UEJ3U2hjcjVuSmVtM2J0N01HeU0rZk9BYkJqKzNiNjkrN05qajE3eUpFakI5ZXZYNmQ2cFVwNHV3bTAyODc3eTBtVVNSbzFmRGlMRnk1MEc3QmZPSDgrYTFhdHdtZzAyZ09GWFQvNHdPbDNhb3FiTjNUUUlBd0dBOUVtRTAyYk4yZjRxRkVPeTZYRTY4MjI1NjZ1ZzQzcjEzUGorblUrL09nalpreWRTcVVxVlNoY3BJakw3ZVRPazRmMVc3WXdlc1FJenA4L2I3OTJoZzRmVHFWNEk0NnFWcWlBbjU4ZlR4NC9wbWUzYmpScjJaSkNoUXZIN2tPQzQzanIxaTEyN2RoQncwYU5xRkNwa24zNjB5ZFA4UGJ4Y1RxUDQ5OUh6V1l6a1JFUlRpTVFEWEhMNXNtYjEzRzZ3VUM2Z0FDbjZmRzMvenc5aisrUEYvbitCMUNnWUVGcTE2M0xoblhyR0RoNE1Pa0NBb2lPaXNMYnh3ZVB1UDJLUDJMQzRPbUpwNmNuTVRFeG1NMW16Q2FUUTZMMDJOR2p6SjA5bS9jYU4zWTY1OGQvL2psK2ZuNFlqVWFINnpVbUpnYVR5WVIvSXFOUFh2VDdhWllzV1JnMmNpUzl1M2RueU1DQnJOdTgyZUc5Zi96aEI0cVhLRUdaTjk5MCt4bmpzeDNUb3lkUEpycmN3UU1INk5PenA5djdXR1JrSkJ2V3JxVnQrL1lFNWN6cE1PL216WnRzMnJDQnFLZ29sOG04TDVjdGM3aHZ3UDhuVHZZZE9FQkFRQUJSMGRHVUxWblNmaDM0K2ZuUnVXdFh1dmZxWlYvbjExOStvV0dkT2dRRUJMajlIQ2FUaWY2OWUyTTJtd20rY29WYVZhdTZYZmFOc21WWnVXYU55M24vNVBkSDhKVXJEQnM2bEE4NmQ3WmYzL0hQcis1ZHVyQnY3MTdIOTMvMVZZZlhCNDRjY1hnbzRzcmx5d3pvMjVmQ1JZb3dldHc0QUg3NC9udTJiZGxpL3pzRTRNbVRKMFJIUnhNWUdBakVYaU5taTRVaVJZc3FZZlF2VU1KSVJFUkVSRVRrZjhpR3RXc1pQV0lFQnFQUklWZ1FIUjFOZzNmZlplck1tYys4VFQ4L1AzSUVCYm1kNytQajQzS0V5VjloQzhJOUMzZUJ5dmpUcDArZFNsUlVGUDBIRFNJd2ZYb21qQjFMcFNwVlhBYVpiQ1ZsanYvOE00V0xGblhvdXhDVU15ZEdvNUZONjljRHNjZDErYkpsRHV2bnpwUEhvZVNZcS8wN2VPQUFreWRNb0dyMTZyeVNJNGZEdkF3Wk16b0VsZ3d1QW9CYnQyd2hNaktTdHUzYll6YWIrYmgvZjlhdFdVUEhUcDBZL09tbjl2Zjg2c3N2bVRodUhQMEdEWEo1akd5Qjk1czNiNUlxVlNxNmRlbEM3YnAxbVRwenBrTVExOVpySUYvKy9DNkR4cTRjK09FSGNnUUZFUllXUmxqY3lCdUExS2xUdTN6U082RTBhZEt3OTRjZjhQUHpZK1A2OVV3Y040N0R4NDVoTXBudzhmVmw4b1FKd1A4SEZtMkJQRDgvUDFLbFRtMy8zU1lNbXRuWWpsR3ViTm1TOVhuY1BmazhZdlJvUm93ZURjU09xaG5RcHc4NzkrNTErb3dIRHh6Zy9lYk4rV3JGQ29xWEtPSDJmVkxTOVhiaC9Ia2lJaUo0RkZjYU1DUWtoTk9uVGdGUXBHaFJ3c0xDbURodUhKVXFWMmJRa0NIY0RBMmxjNGNPZkxOK1BkbXlaM2U1SDBhamtaRmp4bUF5bWZEeThzSmdNSkFsU3hZQ0F3TXhHSTMya2xBZUhoNFl2YnpZdDNjdmxhdFZjL3Q1NTgrWmc5Rm9aUEFubndDdy83dnZLUGZPTzlTdVZvM2c0R0NuNVhPNzJLK0VTVW5ic2JxVG9OK08xV29sSWlMQ1licnQya3RPZWFtLzYzbDhmN3pJOXorYnBzMmJjK3JYWDdsOCtUSlBIaittWFlMUkp1OG5LQVc0ZU9GQ0ZpOWNDRUNwMHFWWkV6Y3k1L2J0Mi9UbzJwV1hYbnFKNFhIM2hQZ1NHMTJTbEJmMWZycDcxeTY4dmIweEdBeGt5SkNCTEZteVVLSmtTWWUrUUVjT0h5WTZPcHBpSlVwdzhNQUJlL205QWdVTE92MytiV3puZTVuaXhaTjFmTndsekRkdDJJREZZdUdqdUFUT3d2bnpxVnF0R2psejVlS0xTWk9JaW9xaVhvTUc5T3JiMTc1T3Q4NmRNWnZOVkl5WElMYXhKVXdDQWdJSVRKL2UzcS9PdHIrdXpuZGI2Vk5iOGlNaGk4VkMvOTY5K2UzWFgzbnBwWmZ3OGZGaDA0NGREdVhyYnQyNlJiMmFOWW1KaWVHTDZkUGRmdDUvOHZ2ajBxVkwvUEQ5OTNUcjN0MWxiN2NodzRZeGNNZ1FqRVlqMyszYngyY2pSN0pwMnpaU3AwbGpIMkdVT1VzVysvTFhRa0pvMDdJbDFwZ1k1c1o3Q0dQaWxDbE1uRExGWWR0OWV2Umc0L3IxbkRoOU9sbjdLdjhzSll4RVJFUkVSRVQraDdScDM1NTJIVHM2QkJkalltSW9sRGN2K1FzVTROUnZ2K0hsNWVXeWxFbll3NGVjKytNUG9xS2l5Rit3NEw5ZUFpa3lNaEtJZmJMMG4zVHl4QW1XTFZsQ295Wk55SnN2SDMzNjkyZnI1czBNR1RTSUtkT21PUVZlYWxhcGdzbGtzcit1R3E5TXk0blRwL0h3OEdCcjNOUFRFOGFPZFhxL1ppMWJPaVNNRWdaNkh6NTh5S0QrL1FIWTgrMjM3UG4yVy9zOGc5SElqdDI3SFFLbXJnTEZTeFl0QWlCdi92eTBhZG5TSHB4YnRHQUJpeFlzY0ZyK2pYaEJ0MlVyVi9KMitmTDIxL3UvKzQ2dW5UcFJ2RVFKTW1USXdPUnAwK3p2R1JZV3h0MDdkN2h5K1RJQS91blNPWlhKY2RYYjUrU0pFNFRldUFFNEhqK0FkeHMzWnNxMGFRN1R6R2F6MDVQeG5wNmU1TTZUeC82K2dNdkFxQzJnYmlzL0ZmYndJUS91MzdjSFZkMEYxbXo5TVJLV0JVdG85b3dackYrN05sbGxERzNLbGlxVnJPWCtrMTZFNjIzS3BFbnMyTGJOL25yTWlCRUE1QzlRZ0oxNzl6S3diMS9DSGo1azZQRGhBSXdlTzViMzZ0Zm52WHIxbUR4dG1zTjVESEQvM2ozOFVxWEN6OC9QNlI2M2FjTUdSZzBmenE1OSsrelQ3RS9OdTBtQ25UOTNqcVdMRjlPOVZ5OHlaODdNdFpBUU9yWnR5MXR2djgyS05Xc3dlbmxoak91ZHNuRCtmR2JQbU1HSnVJUVh4SjdYcmdLdHRuUFBWVEI4MWZMbHJGcSszR242MytrRGxGelA0L3ZqUmIvL0FaUXRWNDY5Qnc1Z01CaTRHaHpNaU5HalNaY3VIY0hCd1V5ZFBKbCtnd2FSSis1ZU5LQnZYOHFVS2NON1RacGdqamNxeUd3MjA2NVZLeDQ4ZU1DYURSdnc5L2ZuMjUwN3FWcTkrdDlPOXIzSTk5T3VuVG81bFNOY09IOCtDK2ZQZDlwMi9FUWJ3UGhKazJqV3NxV3JqMnkvUnM2N1NNckc5LzIrZlhScTM5N2w5UkVaR2NuTWFkUG8zSzBiQVFFQkJBY0hNLzZ6ejlpMVl3ZjlCZzVremVyVnZGRzJMSHYzN0dIRTZOR2t6NUNCdzRjT2NlN1BQNWs2YzZiTCs3M3RkM24zN2wzTVpqUFIwZEVPOCtPdmMvN2NPYTVjdnN6cWxTc0JuTXFQUW14ZnExN2R1N052eng2R2pSeEorWW9WYVZpM0xwMDdkT0NyNWN2eDlmWGw0Y09IdEd2Vml2QkhqMWkyYXRVemx4SDlxLzQ0ZXhhSVRTTCsrZWVmQUZ5K2RJbWJvYUVVZVBWVmg1R1FaOCtjQVNCbjd0ejQrL3M3YmV2Qi9mczByRnVYaHc4ZnNtVFpNckpsejg2U1JZdG8xYWFOeS91Si9HY3BZU1FpSWlJaUl2SS94RlU1bXF2QndVUkZSVkc0U0JGYU5XMUtaR1FrcVZLbGNncGliZHV5aGQyN2RoRVpHY251L2ZzSlN1UXAxZWZoWm1nb0VCdjAvU3RzaVl5N2QrNzgvelp2M3FSYjU4NmtTWk9HQVI5L0RFRG16SmtaUG1vVUEvcjB3ZHZMaXpIanh6c0VMSHg4ZlhtL2JWdUhFa29MNXM1bDdPalIrUGo0TUhmV0xKNCtmY3FLTldzY0VrTUFGY3VWYzBxMGVTWjRVci9yQng5dy9kbzF1bmJ2enNEQmc0SFlodUh2MXE5UDE0OCtjbW9BblRCa3RXdkhEbjZQQytSNGVuclNwMzkveXIzOU5oUEhqV1BTRjE5UW9XSkZyRUNOU3BWbzNxb1ZIVDc0QUlCejU4N3hmck5tK0NWb1NQMU9oUXEwNjlpUk9UTm5NbXJzV0h6amxSYmJzbWtUbjhidEk4REtyNzltWllLK1JtZk9uM2RxY3IxNnhRb01CZ00vSEQ3TXkzRWplQjdjdjArSm9rV2R6cXVmRGgrbWI2OWV6RnUwaUNKRmk1SmN0c0JjaVFUck5LaFRKMW5yeDhRRk9WMlYvNG92WFZ6dzJtS3hKTHNzMktxMWF4MTZsMEJzMC9DQjhaNWkvMDk3RWE2M2o0Y09wZC9BZ2ZhbjA4ZU1IOCtiWmNzU0V4UERaeU5IOHUzT25Rd1pOc3orTzBxVE5pMUxWNnlnVGN1V3RHN1JnbW8xYXRDamQyK0t2dllhQUI5MTZVSllXQmp6di96U0tUaHJHemtSNE9ZcC80UnM1ZW9DMDZlblRmdjJQSHIwaUdsVHBtQTBHaGs2YkpqOXZMYnhTNlFQVTBMV3VHRDRyNy8vN2pDOVF0bXkxS2xYajRGRGh0aW5YYmwwaVFaMTZ0Z0Q2TS9UOC9qK2VKSHZmeEVSRVJpTlJvZjdmNDZnSU5wMjZBQmdMM0ZYcFdwVmUrK3FvWU1Ha1ROM2J1cldyKzkwN0NwVnFVTDNYcjBvK3ZycmJObTBpWjdkdWxHK1lrVytYTHJVN2NpODVIaVI3NmNidDIzRDI5c2JvOUdJcDZjbmxkNSttNDZkT3RHNlhUdkg3ZFN1VGJVYU5maW9aMDhzRmdzbWs0bk1pWXgwZVJxWHlNNlh6TDlESXA0K2RabzJjdGd3b3FLaTdPZkEyRkdqOFBYMTVlT2hRK24rNFllVUxGV0t4Y3VXVWFsY09jYU1Hc1dZY2VQNDVPT1BLZlBtbTlSdjJORGwrOWlPVTNVWG80OFNDcjV5aGM0ZE91RGw1Y1g3YmRvNDNUTWdOcm4yM2Q2OURCMCtuUFp4K3psNzNqdythTmVPOXUrL1Q1LysvUms4Y0NCMzc5eGg4ZGRmdSszVDlEejhFbGNPc0g2OHZsUE5HalVDbkV2TkpTVXdmWHI2eGlXSzN5NWZucTJiTnpOeTJEQXVYcmhnTDAwbkx3NGxqRVJFUkVSRVJQNkhSRWRITTNUUUlEN28wc1hlZFBxWEV5Znc4UERndFdMRitPbmtTWmRsMkhKbHkwYkwxcTBka2lTMkhqVStQajUvS2RobHRWcGpuOENOaWlKMW1qUkpMbjh1N2duVzgrZk9FUjBkN2JKM1JXSVNQbmw5TFNTRXRxMWFjVE0wbElHREIyTzFXdTFQVDFlcVhKbWF0V3Z6emFwVi9QTExMeXhidWRJZXZISTMyZ0FnOU1ZTkZzNmJ4OXZseXpzbGl5RHhwRUowZERSdFc3Yms1SWtUZE8vWmsxa3pacEF1WFRycTFxOVBsdzgrb0h6NTh2UjIwVXc3dnFkUG56SjI5R2d5Wjg3TTdiaXlWU1ZMbFNKYnRteE1IRGNPbzlHSWo2OHZaOCtjNGVIRGg3eFRvWUs5dDR4M1hGQTAvaFBRa1pHUitQajRNSER3WURKbnp1ejBaTER0WERsejdoeXBVcWZtMTE5K0lWdTJiR1RNbE9uL2U5Y2tTSkRkdm4yYmpldlhrL1hsbHgwQ1pCY3ZYZ1JpUjQvRWw3OWdRVktsU2tYYlZxMVl2VzRkZWZQbFMvUVkyTmllS0xlTjZOaTFZd2VEQnc1azA3WnR2SklqQnpkdTNLQnVqUnB1MTdlTnNFbHVTYnFveUVpTXlUaVAvNnFVZUwzWlNpZk5pU3QxbGlsVEpsN09sbzFQQnc5bTNabzFGQ3RlbkxHalJqRTJRWituVGR1MnNYelpNdGFzWHMycFgzOWwrKzdkQktaUFQ4KytmZW5XcVJNTjY5Wmw4ZEtsRkgzOWRmczZ0cVJBcW1UMmJOcTJkU3QveENWMFNzVHJtZlRKaUJFVUtGZ1FxOVhLNlZPbjdFM2Q3OGQ5VmxzaUxTWW1odWpvYUY3SmtjUHB1cktWQVV3NDNjUERBMjhmSDRmcHR0L2xzNVlPL0N2K3llOFBWOXQrMGU1Ly9YcjFjaGpoZHVqbm54MUdiMFRGM1NOY2paaHd4WllrZlJ3ZXp0aFJvMGlWS2hVang0ekJZREF3WmRLazJES0lDZm9YeFJjVEUwTlVWQlFOR2pZa2Y5enhmOUh2cDY2U1VnR0JnVTc5Z2p3OVBVbnI3MC9PWExuYzdvUEZZc0Zpc2VEbDVVV1hidDNvMHExYnN2YmR0djltczVtb3lFaFNwMGxENkkwYnJGMjltalJwMHRDZ2RtMGVQSGpBdmJ0M0dUZHhJcjYrdm1USWtJRnhreWJoNStmSHlNOCs0OE1QUHVEVXI3OXk3KzVkdmxxKzNPM3Z5SGFjRmk5YlJwbzBhWWcybVdqVnRLbkxaU3RXcnN6NkxWc29FUGM3Y2FWM3YzNjgyN2l4UStMdm5Rb1ZtRGhsQ3IyN2Q2ZFpvMFlFNWN6SjVoMDduSTVwZlAvMDkwZE1UQXcvLy9RVEgzNzBFWU9HRE9IYm5UdnAwckVqUjArZUpGUG16T3pZdG8xM1hQU2pTdGpEQ09EN2d3Y0p5cG1UbHExYkE3SFg4ZWZqeHhNUUVHQXZGU2d2RmlXTVJFUkVSRVJFL29jOENndmorTEZqSE5pL24zV2JONU10ZTNZTy92aGpiTytadUNmcnI0V0VKT3ZKMExPblQxUGZUWVB0K0RhdVg4L0d1SjQrcnVUT2s0ZTlQL3lRNUhhT0h6c0d4QWJ5OTN6N3JWUEQ4S1RZK29UWUVobW5mdnVOdTNmdU1HVFlNTWFPR3NWRUYwK3g5dXpUeCtsSjU4VEtqdjN3L2ZkWXJWWStIVEdDeCtIaFRzM3N6U2FUMjhDN3Q3YzN6VnEwNElNdVhhaFNyUnFCNmRNemVzUUlwazZlVE1sU3BaaTlZRUdTZ1o0eEkwZHlMU1NFeVZPbjBxZG5UL3QwV3grRlBqMTZPQ3p2S3BBVnYwVFc2NisrNmxSU3AzZjM3Z0JNbXpYTG9WK0YyV3ltWVowNmpCZzkydjRFUGpqM2JKZzJlVEpSVVZGY0N3bmgwc1dMOWpKSXAzLzdEWURYNGdYeEliYXZ3NWRMbDlLZ1RoM2ViOWFNTlJzMzJ2dGFuRGw5R29QQllPL3BjdTdQUDRtSWlDQmZ2bnoyRVJlMkVSMjJ3SHE2dU40U3RsSnJNVzVLZWZYLytPTm5Da2dtSEptVm1PYU5HeWQ3V1p1VWVyMUZSRVN3YStkTysydXIxWXJGWXFGUzVjck1tRE9ISzFldTRPUGpZNzh1eldZelFUbHpNbUh5WkZxMWJzMzkrL2Z0NTBEWnQ5NWk5ZnIxdEczWmtpY0pSaHpZQXIyK3lVd1lWYWxhbGI0REJwQXZmMzZ5dlBRU1BidDE0NlgvWSsrOG82SzZ2amI4QUFNREtFMUFRVlJzc1VTVDJNdmNoUEhoQUFBZ0FFbEVRVlRQM252dnhpNTJzTVNHWXUrOVlDTXFOdXk5WWRmWWU0MGxpQjNzcURRUm1QcjlBWE8vR1dZRzBXaGlrdk9zbFpYTUxlZWV1WFB1dVdTL1o3L2IwNU91M2JzREtRS0kvc3A3SFdtRnRGVnIxMUlsVFRhQzdwa3pKVmFtdGUxS2U4N1g1RXUrUDlMeUxjNS83VHQwb0dPWExoell0NDgxSzFmaTVPeE1kSFEwYUxWWVcxdEw4NDZOalkyVThRSXA4L3o3K0hoVXFVRjZWMWRYZzRVQ002Wk81ZVhMbDR3WlAxNFNTTmF1V1lOU3FaUXNESFZFUjBjamw4dXh0N2RIclZhbjFQb3BYbHdTalA0cDgrbVg0UHpaczBiMW9qNFZOM2QzTGwyL2ptZjI3UFRzMHdkYlcxdStLMUFBL3lGRHFGU2xDbTEvL2htQVBRY09TTDlEbFdyVjhQYjI1djY5ZTNUcTJqWGQ4UzNaU1pZdGkzMm1UTkxZMDJmMmpCbk1uakhENVBrM3c4S00vbTdRaVVVeE1UR2NQM3VXQS92MmNlakFBZXd6WmNMTHk0djc5KzR4Y2R3NEdqWnFSS2t5WmZES2tjUG83NVF2L2Y2SWpJaEFwVkpSMW9Rb0JGQ3VmSGwyNzk5dlVxQ3FXYVVLQXdjUHBuN0RoaVFsSmhwWkgwNmJOSWtuVDU2d2VPbFNQRHc4Z0JSN3pnb1ZLekozd1FLRFkyL2V1QUdrakR1bFFvRm45dXhtNjljSnZoeENNQklJQkFLQlFDQVFDQVNDZnhGdTd1NnMzN0tGVmsyYjByRmRPelp2Mzg1dng0N1J0Rmt6QUk0ZVBreHZIeC8ySGp3b3JTQTNoNGVuSnlOSGowWnVhMnMya0RmSzM1K2ZpaFdqbFlrZ2owYWpRYTFTbVZ5UmJvcVR4NCtUTjE4K25KeWNDRjY2OUpNRDJHbXAxNkFCVmFwVnc5N2VucGF0VytQazVDVFpJMm0xV2w0OGYyN1NJa2EzWDM5RnZ5NUkxTDVqUitvMWFNQ0RCdzlvM2F3WlFjSEJsQ3RmWGpwT2tZNWdCTkEwMWM3bDNObXpIRGwwQ0t0VU82VHc4SEJXTEZ0Rzg1WXQweTFnM3FWYk56dzhQQXd5SnlERlJpbnM0VU9lUmtZeVp1Ukl6cDQ1dzlJVks2aGN0YXAwek1YejV5bFRycHlCL2RMV1hidWtnRS9OS2xXWXQzQWgrZkxucDBuOSttVDM4dUpwUklSMHJPNStGRW5INXVqbWpSdHNYTCtlSHIxNnNXM3JWalp2M0loL1FBQUFseTVlTkJ2c3laa3JGd3VEZ3VqVXJoMmQycmNuOU9CQjdETmxZdGd2di9ESG5UdFNzTDlPOWVwWVdWbXg5K0JCMUttL1NWeHFRWEZkSVBqOSsvZkV4Y1h4UHJVR2gvN3ZtSlNVbENMcXllVmt5WktGTEJtd0Q5T2hXLzJmbkp3czFWajVrSkNBZGFvZGszNEE3OXpseTBhLzQ1bFRwd3lDb2JveHBsUW9zRTh0WFA5ZmZONjJidDRzMlVudDJiV0xUUnMyOEd0d01DcVZDbHRiVzRvVUxjcUZjK2Q0OGVJRlRaczNCMUl5L2ZhRmh0S2dVU04rTEZiTW9MMENCUXR5NU1RSm95eXJ4TVJFckt5c01td3I2T3JtaHQvQWdRQ3NYckdDTjFGUnJGbS9YdnBPY3JtY1czZnZZbXRuWi9MMzB0bHVtYnJlMEJFajZOMnZuOUgyNW8wYVViTjJiZnFtRVQ2QURCZXEvek44eWZlSEtiNjErVTlYeStqS3BVdEFTa2Jsa0lFRERiS093TGpXVk1qcTFZU3NYaTE5UG5MaWhHU2JlUFR3WWRhdVdRTmdJS3pyMTdiU0o3M3NyRzk5UHYzU0ZQM3hSM2FGaHZMbXpSdTZkKzVzVUYvdTFJa1RqQjh6eG16Tk9aM1FyTjgvWGNiWG9zQkF0Rm90TTJiUGx2YnA1dXZyMTY0eGZQQmc0dCsvcDJuejVxeFp1WkszYjk0d2RzSUVrOCtjS3JXK29TeWR1anRkZlh3NGZQQWdQL3o0STRPSERRTlM3UER1M3IwcmlVVktwWkwxSVNHOGUvZU94NDhlRVJZV3h2M3djRFFhRFFVTEZhSkRwMDVVcjFXTG9rV0xjdmJNR2RhdVdjT1FRWU5RcTlYWTJ0cmk0ZW1KcTZzckZTcFZZdENRSVYvOC9lR2RPemNYcmwwejJkYnIxNi9Ka2lXTFpBVnFDamQzZHlON1NZQnRXN1pJejA0OVBidkR4TVJFazJNcnJRZzJjdlJvZXZUdWJmYTZnaStERUl3RUFvRkFJQkFJQkFLQjRGK0doNGNIYTlhdnAwWGp4alJwMElDM2I5NVFKM1VsZlBrS0ZYQjJjV0hhNU1tc0RBbEp0eDMzckZrLytqL21vL3o5eVpNM0x6K25XbzE4TG5mRHdnajc0dy82OWU5UHpwdzU4Ujg2bEpQSGp4c0UvRDZIcUtnb3pwNDZSYnNPSFpnL1p3NGIxcTdsZktyRmtsK2ZQcmk2dWJGMHhRcWo4MVlGQjB1RjFkUGk0ZW1KWEM1SHFWUXlkOVlzTm0zYkp1MVRLQlJHRm0wNi9yaHpoNDNyMTNQODJERWluanpoZnhVcUVMeHFGVDhXSzhhQ2VmTllNRzhlTTZkTm8wQ2hRalJ0MXN5a21GR2dZRUVLRkN3bzJWN3B1SG5qQnV0Q1F0aXhiUnRseTVjblo2NWNyRnkrbktyVnE1T1VsTVRvRVNQWXRXTUhzK2ZQcDdsZTlrdmFnSStYbHhjeDBkRm9OQnF5Wjg5dUlCaTlqNDhITUZ0M0lqazVtWUYrZnJpNnVUSGdsMSt3a3NsWXQyWU52ZnYxSTNQbXpKdzZjWUlHYWVwKzZQTy9DaFVZTkdRSVhsNWVVcjJaMEVPSGdQL1BZdEZsdFFBb1VsZDJwN1hBU1d1YnBKK1pFYkpxRlZNbVRqVGJoNHhnWTJQRDNVZVBBT2pXdVRNWHpwMHpPcVo4cVZKbXoyL2VxSkhCNXdJRkMzTHcyTEgvNVBPbVVxbFlGaFJFMWVyVk9YcjRNTkh2M25IbTlHa09IenhJWEZ3Y1VWRlI5UFB6WTB4QUFQSHg4VFJwMWd3TEN3c3VYN3JFcEhIanVCY2V6clNaTTQzNkVSY1h4N09uVHlsUXFKQWs5cjU3KzViTWVpSlNSbXNDaGYzeEIxTW5UV0x3c0dIa3ladlhZRjk2MW45V1ZsWkd3ZGJ6NTg0aGw4dkpaRytQVlFhRkt4MHZYN3pneWVQSDVNdVhUM28rdmdaZjZ2MlJsbTl4L2t1TGhZVUYzWHIwb0duejVzaXNyVm14YkJsM3c4S1lOWGV1ZEl4dm56NzhyMElGMnJSdmowYXRKaWtwaVd6WnNrbmZjYUNmSDVhV2xxalZhcU02VDUvQ3R6NmZSa1pFc0g3dFdxeXRyYVg2UlRyT201Z1RrNUtTdUhIdEdndm56d2RTQkZXVlVra1dWMWVwZG8rVGt4TS9GaXNtL2I3NlZvQTZJY01yUnc1ZXZYcVZzdEFoemYzTjR1cHE5TXpkdVgyYitYUG1NR3ZlUEFNeDhzYjE2d1F0V3NUQi9mdXBWS1VLYXpac0lGdTJiSlF0VjQ3eFk4Wnc0dmh4ZkhyMnBGT1hMZ1oxeVhSQ1dzU1RKMWhZV0tCTUZaQU0rcEVsQytYS2wrZk83ZHVTa1BqczJUT0RiREJyYTJ2dTNyM0xoclZyY1hOM3AwVEprclJ1MjVZcVZhdVMvN3Z2V0I4U1FydVdMVm02WWdXMTY5YWxkdDI2Ukw5N3gvbHo1N2h5NlJKMzc5N2xhV1FrbFZKRno2L3gvakMxK0dEOG1ERWNQbmlRelR0MllHVmxoYTJ0cmNtczdEZFJVWVRmdlV0U1lxSWs2cDg2Y1lJUlE0Y2lrOG1NeENGcm1jeWt1SDdxL0hrQTFCb05Tb1ZDeW5RVWZGMkVZQ1FRQ0FRQ2dVQWdFQWdFLzBMeTVNM0xyOEhCdEczWmtpeXVycFFxVXdZQWUzdDdldmJ1elpTSkU3bDI5U3JGUzVUNG0zdWF3cEtGQzdHeXNxSnQrL2E0WjgzSzdKa3ptVHh4SWhVcVZmcW9UWkZ1dGJRcGU2ZFZ3Y0dzWHJHQ1JrMmFrQzFiTmw2OWVzWGJOMi9JNHVyS3ZmQncvbGV4b3NrMlc3WnVqYStldC82bURSdWtPaXVRWXR2VHVsMDdWZ1VIYy9uaVJlbitKaWNsU1RVejBwSWpaMDVPSER0R3FkS2xtYnRnQWRZeUdVMGJOcVJ5MWFyODNMRWp2djM3czNQN2R2YnMya1g1Q2hXNG0xby81V09zRHdraHdOOGZEMDlQWnM2ZFM5NjhlZkhwMG9WTEZ5L1N2WE5uL3Joemg1am9hT2JNbjArekRGaWxsU2haa2owSERwQXQxU3BHeDVzM2J3RHptUTV5dVp3NWdZRzhlL2VPVEprejA3bHJWMVlzVzhhTXFWT3BVclVxOGZIeE5QaElGa3MvUFp1cGp6Rmx4Z3pHNnRXMk9YendJQUgrL216ZnM0Y2NlcXZ1OWUxLzJ2NzhNNDJhTnBXeXFsNi9la1hXMUdBdndMSWxTMWdZR01nTkUvZGV0d0piMzRKb3hLaFJBTmpaMm1JbGszSGorbldHREJ5SVQ2OWV0R25YenVEOFArN2NZVUMvZm5UcDNwMzJIVHFrMUp4SVNrSmhJdUQ0dGZsV25yZE5HellRR1JIQjFCa3pPSHI0TUQ5MzZrUmtaQ1Q3OXU3bDFhdFgzQThQcDFlZlBuVG8zSmt4STBkeS9kbzFpcGNvd2Ztelp3SG8zcU9IeVQ1dVhMK2VwVXVXc1AvSUVhbS85Ky9kTXdnWUsvV0VSSzBabTYzcjE2N1J1M3QzWEZ4Y3lPN2xSZENpUlR4KzlJanZpeGFsVTVjdVRKczhtVjhYTDA3M2Z0MjVmMThLdkk0TkNKQnFSNWxqKzlhdGJOKzYxZnorUFh1KytyejlOZDRmLzVUNXIxVHAwdEovejU0K25SOSsrTUhBVXRCYUpzTXJSdzZxMTZoaGNON1R5RWc2dFcrUHRVeEdzdzRkRERLUVBvZHZmVDU5OWVvVndVdVhZbTFqZzVXbEpaYVdscElJZSszS0ZlN2N1bVhRZmxKU0VyZHYzZUxoZ3dkb3RkcVUrVlN0cGtEQmdwSmdsSmEwbVYyUU1vK21GZDBCN0RObDRscXE1WjZPOExBd2VuVHRTdmtLRmNpYkx4K0hEaHdnT2pvYVcxdGJCdnI2a2pWclZ1WXVXSUJhcldicnBrMjBhTjJhdGovL1RPbXlaUms1ZkRqelpzL20xYXRYVEprK1hXcFRsNEZWNnlQaWVxVXFWZGkyWlF0djM3eEJabTNOdmZCdzJyWnZiM0NNZjBBQUF3Y1BKdXIxYTJ4dGJTWEI1TW5qeHp4TXJWSGxraVVMVHg0L2xzNzV2a2dSdmk5U0JIZDM5NjhxSEVQS2IzYmw4bVdPSFRuQ3ZyMTdBWWlOaldWcXFramZxRzVkcytmT216MmJlYk5uWTJWbHhmMklDQjQvZWtUUGJ0M3d6cDJia3FWTHMybjkrZ3oxNFhQc0x3Vi9IaUVZQ1FRQ2dVQWdFQWdFQXNHL2xJU0VCRFFhRGUvZXZtWEh0bTNTeXVxMlAvL012RGx6bUQ5bkRxdldydjJiZXdsWHIxeGg5ODZkdEdyVFJnb08rQTRZd05pQUFBTG56bVhRa0NIcG5pL1pXUjA0Z0oyZEhYdDM3MlplcXZWTTFXclZXQlVjekkwYk4vZ3BOZmgwKzlZdHZITGtJRDQrWGxvNW54WUhSMGVEQXRPbVZyVjI2dEtGVmNIQkxQdjFWMHFWS1NOWlVObVpFWXdjSEJ3NG5ocm9ocFRBUzhDWU1hd01EcVpIMTY3NDlPeEp3Tml4ZEVzTmdtYzBZTnErWTBmc00yV2lUcjE2Yk5tMGlUWXRXdEM5UncvY3MyWmw3S2hSZFBYeFlmV0tGZEpLNTQ5aG55bVRWTWhjclplRjhlamhRN0pteldxMDZsaWowVWlyeTMvU3N3Zno4UFNrYzdkdUxBc0s0dml4WStUTWxjdEFNRkNyMVVCS3NENjl1bEhtY0hSMEJMMFY2QTZwLzUwbFN4YXpvcGFEZ3dNT3FRSFAyTmhZYWxXdFN0TVdMWmdiR0FnZ2lYMzZLOXQxaGRnVmVsWjBPdlMvNzVGRGh4Zy9lalIxNjlmSFB5QUFTMHRMaWhjcFFyV2FOWmt6Zno3NTh1Zm4zZHUzakJzOUduczdPd1lPR2ZKWnhjbi9MTi9LOHhZWkVjSE1xVk9wWHFNR0JRb1dCRkt5Y29KWHJ5WnZ2bnpzMjdzWHZ6NTlPSFRnQUEwYU5tVGNxRkhzMzd1WFlzV0xjK3pvVWNxVUsyZlM4a2lsVXJGNTQwWisrT2tuc250NTBidGZQL0ovOXgxVEpreWdUR285anBHalIxT3lkR2xwREtwUy82MlBRcUhnNTlhdCtaRDZmZjM2OUNGYnRtems5UGFtUnExYXdQK3Z3RGRsazdVdUpJU1Z5NWNiWkJ5R2JOeUl2WjBkZHZiMjBtOS80ZHc1Zm03YmxpSERockYweVJLYXRtaUJScVBoUUdnbys0OGVsZVllcFZKSmJFeU1OTTYvTmwvNi9mRlBtZjkwUEgvMmpEL3UzS0ZKcWgzZngzRFBtaFZ2YjIrRyt2dHo2ZUxGVDdxV09iN2wrYlJVNmRLRTZ3a1prR0w3MTZaRkMyYk5tMmRnTndaUW9taFJtclpvWWRKNnp4ejZHVkQ3UTBQcDI3TW54VXVVWU1Tb1VadzVmWnJWNjlZQjBMZG5UMnhzYkl6c1lDZFBuTWp6Wjg5NC91d1pKNDhmQjFMdTQ3bkxsMUdyMWRTdFh4OTdlM3Q2ZGUvT29RTUhtRE56SmhVclY2WjEyN2FzM2JpUlV5ZE9HSW5jTDE2OHdOdmJXeHJMeWNuSkZFcVRlUWdwZFpHc3JLdzRkT0FBZHZiMmFEUWFxdGVzYVhDTW82TWpqbzZPbERVaGpPbG8xYlNweWUxTFY2eWdWcHJzcnkrSlNxV2libzBhUEhuOG1KeTVjbEdzZUhFT3ZIakJuUG56Y2MrYUZiVmF6WjM3OTdHeHNURjZqK1h4OG1MU3RHbTBiZCtlNUtRa0FITG55VVBEeG8zcDYrZjNwOFZVd2RkSENFWUNnVUFnRUFnRUFvRkE4QzhrS1NtSjhXUEdVTEpVS1p4ZFhCZzdhaFJseTVYREswY09IQndjR0RKc0dNVkxsdnk3dThuNytIaCs4ZlBEeWNtSkljT0hTOXQvN3RpUkxSczNzaWd3a0ZLbFMxTXBUU0Y1Zlo0K2ZZcXpzN01rY3JpNXUwdjdTcFlxaGFXbEpSZlBuOGR2NEVEa2NqazNybC9ueFlzWFpNMmFsU0pGaTM1MjMvUGt6VXYxR2pXa290QkpxVlkxR1Fub0h0eS9uMXUvLzA2ZCt2WHAxTFVyb1g4aWEwQ2owZURpNGtLN2xpMTUrT0FCcytmUHAxRGh3blR2M0JtQTNMbHpVNk5XTGFaT21zVDZMVnMrS1ppbzBNdW1PWC8yTEFYVDJCVkJTbURkMW94STlzdlFvUnpjdjUrSUowK1lNR1dLZ1cyUkZLeFhxUXpxaW1TVXNELyt3TkxTVWdwV3ZYcjFDa2l4Q3RMWjNhaFZLbXprY3Fud3ZENjZBR0xhVEFFd25UMERjTy9KRXlQYm5CdlhyN05nM2p5T0hqNU1tL2J0R1ROK3ZIU1B0Vm90bVZOWGdXdTFXdHEwYjQ5TUprdXB4WEg0TUwzNjlLRjIzYnBmZmFXNGptL3BlY3VjT1RPNTgrUmh3QysvR0xTZi83dnZBS2hkdHk2T2pvNXMyYlNKQm8wYThWT3hZdXpkczRlNkRScnc4c1VMaG84WVliSi8yN2R1NWVXTEY4eGJzQUFiR3h1R2p4ekoxU3RYZVBueUplWEtsMmZibGkxMDY5RURLeXNyWW1OamdaVDVNaTAyTmpiNERSeUlsVXhHeVZLbEtGaXdvSkVGblc3c21SSWpkSlpxK21NK3JaM2o3OWV2MDZ0N2Q0b1ZLNFpQcjE0c1hiSUVnSDUrZnV6WXVoV2Z6cDFadFc0ZERnNE9XRnRiRzl6cnI4blhmbi84RSthL29FV0xzTFMwcEVHYWJCWnoyV2h5dVp5TjI3WWhrOG0rbUdDVWxtOTVQZ1c0a0dvZjluMlJJcDk4ZlZPWW00Y2JOR3JFbkpremVmN3NHYmEydGh3N2NvU1ZKc1RMSHIxNlNSazV1WFBueGl0SERzbGVUdCthOE5mZ1lDSWpJdGkxWXdjYjE2L0h0M2R2dHU3YVpTVHdBRHk0Zjk5czdVTjluSnljcUZhakJpR3JWK1BpNHNLUHhZcVJ5OXZiNUxHbkwxekF5Y2tKRzdrY1MwdExFaElTcUZTMkxLWExsdVhYTk5hNG16WnNZSlMvLzFlM1pwUEpaQVNNR1lOS3BhSk92WG9jT1hTSUEvdjJTZnV0ckt6UXFOWE1teldMNzRzV05SSUlkY2Zvdjl0bTZsazdDcjV0aEdBa0VBZ0VBb0ZBSUJBSUJQOUNKb3dkeTR2bnoxbTZZZ1hPenM3VXJGS0Z3UU1Ic2lFMVlHYk9BdWF2UktsVTBydEhEeUlpSWxpOGRLbkJLbVlyS3lzQ0Z5K21ZZDI2OU96V2plV3JWbEdoVWlXVDdWeTdldFdra0FFcDlqbjV2L3VPQytmUE0wZ21ZK1RvMFJRdlVZS1ExYXVwVUxueVo2M0UxbWY1NnRWU0cvR3BOWDRjOUN6UXpQSDdqUnVzQ2c1bVlXQWd1Ynk5YWR5a0NjWFNXV1djSGxzM2IyYjQ0TUhVckYyYm9PWEx1WGpoQW8zcjE2ZHN1WEprZG5EZ2JsZ1l3MGVPcEc2TkdreWZNa1VxbXA0Ujh1YkxSNmN1WFVoV0tOaXplemQ5L2Z6NDhPRUQ5dmIybEM1VGh2R1RKcVZicCtQSzVjdThlUDRjZ0IxYnQ5S2dZVU95dUxvQy8xOExRNmxRWkRqQWVUY3NqTzFidDJKcmE4dmUzYnNsMng1OU9xV3gvYW5Yb0FHTGx5NDFPazVYbUg1L2FDaDE2OWMzNk1QVm16ZlJhcldTZFpKS3BVS2hWQnFJUlNxVmlnNXQyM0xoM0RtOHZiMVpFUkxDL2ZCd2lxUUtIanBDVnE4MldGRWR2SG8xTzBOREdUNWtDSVA2OStmN0lrWFl2WC8vVjg4Mit0YWVONWNzV2Rpd2RTdDJkblpFdlg1dDFKYU5qUTFWcTFjbmRNOGUzcjU1dzRCZmZpRzdseGViMXEvSDBkR1J1aVlDbEVxbGtrV0JnWlFzVllxeTVjdEwyM1daUHZhWk1qSFExNWRiTjI4eWRzSUVuSnljcEN5R3A1R1JSdTMxN3RmUHpOMzhjNmhVS2xZc1c4YWNtVFB4eXBHRFg0T0REY2FXZTlhc0JDNWVUSSt1WFdsWXB3NWpKMDQwS1d4Q2lyMmdMc1Byd05HalJuV1dQb2V2L2Y3NDF1ZS9YVHQyc0hiTkdscTJibzJYbmgwYnBOU3dVWnZJU0FOTTFtRDVrbnpMODJsaVlpTHJRMExJa3pldlFYYnVuK0hla3lmU2Z4L2N2eC9mM3IzWnMyc1gxV3ZVb0VHalJ2Z1BIWXBYamh3VUtWcVU4di83bjlINUZTdFhwbUpxalI4ZFdxMldwS1FrYkcxdDBXZzBCQzliUnAyNmRjbmw3WTN2Z0FIMDlmUGo3T25UbERSUmgwNnIxWEw3NWswYW1jbjZTVXVQWHIxbzNidzVBTFBtelRON1hOb3h0bWorZk9MajQrblVwWXZSbUlxSmpnYkErUytvNWZPeERDWTdlM3YyNzl2SDBTTkhUQXBHZ244dVFqQVNDQVFDZ1VBZ0VBZ0VnbjhaaXdJRDJiQjJMVk9tVDVjc200YU9HTUhvRVNOWUZ4SkNoMDZkL3VZZVFreE1ETDE5ZkxodzdoeEQvZjJwVzcrKzBURjU4dVpseWRLbGRPL2NtYzRkT2pCbzhHRDYrUG9hQ0JRUlQ1NXc2L2ZmNmRtbmo5bHJEUjg1VWlwMjM2bHJWeUFsOE5iVFRJRm9yVlpMYkV5TVFXSDF0Mi9mU3Z2MDBRK0E2MnI4cE0wd01oVmNIT3J2ajkvQWdSdzlmSmpOR3pleWFNRUNFajU4TUduWG96R3hvbDIvSDYzYnRxVlk4ZUpZVzFzemFzUUlmanQ2bEw1K2Znd2FNb1N1SFR1U21KUkV2dno1R1QxdUhHTkhqU0xpeVJObXpKNXRVTnZISEdYTGw2ZHMrZklNR1RnUVMwdExXclZwUTkrZVBjbWNPVE16NTg2VnJNUk1zV1hUSmtiNSsxT3RSZzI2OStoQjl5NWRxRmV6SmlQSGpLRmg0OGFVS1ZjT0N3c0xMRDhpbER5TmpPVE1xVk1BMUsxUmd4OSsrZ21mbmozWmUvQWc4dFFWMlFCN2R1MmlmOSsrSEQ5elJncFlxbFFxazBYSmZ6dDJqSXZuejZmWTdPemJSNnVtVFprMmE1YTBYNy9JdVRsa01obmRmSHhvMmJvMVRaczNSeWFUVWFSb1VTcFdyb3kxdFRVV0ZoWTBiOVNJbXJWcjA5ZlBEN1ZhVFVKQ0F0N2UzbVJ4ZFdWWGFDaWhlL2JnNHVMeTFjV2liL1Y1TTFWVVhaL21MVnRTczNadG5GMWNxRkt0R2lxVml0MjdkdEc4VlN1VFdXMUJpeFlSOGVRSm84YU9sYlpkdVh5WjBEMTc2Tks5TzAyYU5lUHl4WXVzQ2c2bWRKa3kxRStuQm94R295RXVMbzQzVVZGRVJrYnk4TUVESHR5L3o0UDc5L0h3OEdEK29rWFNzZnB6aFk1Mzc5NFpiZnZ3NFFON2R1MWk4WUlGUkR4NVFyWHExWm16WUlHUjFTR2tXRnF0M2JpUkFmMzYwYjFUSjc0clVJQW16WnJSc0hGamc0QzhXcTJXeEFLTm5vWGs1L0tsM3gvZit2eDMvOTQ5OW9lR0F1RGJ1emQrQXdleVp1Vktzbmw0TUdMMGFLTnJLeFFLZ3pwbWZ4WGY4bndLS2ZXNVhyNThhVkR2NTNOSVRrNldSTEdnUll0NEdobEpaRVNFOUl3dEN3cWkvUC8reDZoeDQyaFF1emFuVHB3d0tXQkJ5amg1K2VJRllXRmgzUHI5ZDI1Y3Y4N1Z5NWNKR0R1V0ZxMWFjZVRRSWFaTW1NQ1VDUk1vV2FvVUxWcTFvbEdUSmtZaWs0NGIxNjhUSFIxTk1UMnJ3UFRJNXVHQm5aMGRpWW1KMG5mNkdLdUNnMW0rZENrVktsVXlxSjJsSXpwMVh0R3Z2ZmQzWVdscFNjZk9uUmszZWpSWExsODJLYklKL3BrSXdVZ2dFQWdFQW9GQUlCQUkvaVZvTkJwbVRaL09rb1VMNmV2blI3c09IYVI5N1R0MDRQclZxMVNyWHQzb1BKM2RURWF6YldKaVlyQ3h0cFlFRWo0eFMrZm80Y01FREIvT3ExZXZHREo4T0gzOS9Nd2VXN2xxVlphdFhFbS9YcjJZTlgwNisvYnVaZkN3WVpKVnpMcVFFTFJhTFRWcjErYjVzMmVFMzczTHBRc1hnSlFWejliVzFrYTJNdEhSMFR4ODhJRGlKVXVpVnF0SlNrdzBzSnBTcWxSbUM4K3JVKytWS2E1Y3VnVDh2eFdWRGxNQ2xJNUNoUXN6WnZ4NElpTWljSEoyTmpnbUtpb3E1WHdUUVdEZGI2YlJhSWlNaUdET3pKa2NPWFNJSERsenNtN3pac3FWTDQ5V3ErWEIvZnQ4bDVyeDBxbHJWK0xqNDNGemQ1ZUNwY25KeWNURXhQRDY1VXNBb3hvUUh6NThZTXpJa2V3UERXVmxTQWhPVGs0TUhqYU1BSDkvV2pacHd2SlZxL0RNbnQzZ25NaUlDTVlHQlBEYnNXTzBhdE9HS1RObUlKUEoyTDU3Ti8xNjlXS2dyeS9USmsyaVp1M2FsQ3BUaGllUEg1UGR5NHZNbVRNYmpFR3RWa3VITm0wNGQvWXMxdGJXdEc3YmxvNWR1a2hXYUJsQkpwTVpyZEIrL2ZvMUk0WU1JVnUyYklSczJNREZDeGNZK3NzdjFLOVZTMXF0Zi92V0xUdzlQWEZ3ZEVRbWs2RlFLRWhNVENRMkpvYVhMMTdnbVQwN3VieTlxVjIzTGtxbEVxVlNpWVdGQlZtelpqV3dIYk95c3NMSjJkbkFza3lyMWFaa0xDa1UxS2xYNzZQWkFQLzI1dzFBRi83WENRRTNmLzhkdVZ3dTFWaDYvT2dSQU9mT25pWHE5V3NxVkt6SWcvdjNVYWxVV0ZoWVVLQmdRU0tlUEdIQnZIbDQ2OVVZaW9tSllhQ3ZMODdPenZnTkhBakF5REZqT0huaUJDT0hEYU5VbVRLNHU3dHorOVl0cmw2K25ISjdVd1BtaHc4ZXBMZGVKbzIxdFRXNTgrUWhYLzc4VWlCWEo0YlVUTWZDVDcrbVRLL3UzVGw5OGlTdWJtN01uRHVYbHExYkd4eXJxNWVsbzB5NWNodzVjWUxGQ3hleWFzVUtaazJmVG9WS2xiNVlCb2MrWCt2OThhM09mMXF0bHRVclZqQnQ4bVN5ZTNuUjFjZUh3d2NQVXE5bVRjcVdLMGU5QmcyNEd4YUdoNGNIVHM3T09EbzZZbVZseGJiZHUzRjBkQ1EyTnBhWTZHaGV2M3FGaDZjbk9YUGxNcmlYR2NHY3ZaMCszL3A4bXBpWXlPZ1JJOWkyWlF0VnFsV2pUWnFNSlAzcmYreStxTlZxcWxlcUpGbk5IVDkyakdMRmk5TzZYVHRldm5qQnRNbVQyUmthaXFXbEpYdDM3eWI2M1RzYU5HckVRRjlmenB3NlJZZk9uU21VbXYyb1ZDcXBWTGFzWkszbm5qVXJ4WW9YcDFQWHJwUXBXeFpJc2IzY2YrUUlSdzRmWnQrZVBZd2NQcHlKNDhiUnVHbFR1dm40VUtCUUlZUCtiVnkvSGt0TFN5cFhyU3B0ZTVJNk4rbnVpKzc1alg3M2ptNmRPbUZyWjBlTFZxMllQV01HTDErOElHRHNXSk5DK1lWejUxZ3dmejVuVHAwaWI3NTh6RnV3d0dDL1Vxa2s2dlZyenB3K2paT1RrMEdkdmZUNHMrOFBIZWJHYXVObXpjaGZvSUJrS2FsSzUyOGtIYnB4RUg3M0xxZFBuc1RheG9iazVHUWVQWHpJdXBBUUlLVm1JaUI5MW1xMXFGUGZtNDJhTk1IRDAvT3p2b2NnWXdqQlNDQVFDQVFDZ1VBZ0VBaitKVHlOak9UQXZuMzQ5T3pKVUg5L2czMldscFpHbGlpM2J0NWs1N1p0M0wxN0Y4aFlWZ1hBZ2RCUVJnd2JKbjEyU3cyeVo0VHBVNllRdEdnUjl2YjJMQXdLTXFvUFlZcXExYXV6ZS85K0J2bjVjZlAzM3psMDRBRFZhOWJrN1pzM3JGbTVra0tGQzFPcWRHbmV2bmxEejI3ZFVDcVZsQ3BkR3Q5ZXZUaDI5S2paZHV2b0JULzFpMnNya3BQcDZ1TmpzTnA5V1ZBUVV5Wk9KRGs1V1FwMmF6UWFwazJlek5zM2Izais3Qm1YTGw2a1ZKa3lSdlVkVk9rSVVCbkIxSXJ1eE5SNlNTcVZDdS9jdVhGMWRXV292ejlkdW5jblBpNk90V3ZXY1BUd1laNDlmVW8xUFN1cmZ2MzdHN1NqMVdxcFhiVXFjWEZ4NU02VGgwTGZmeSsxdjIzTEZoWUZCaUszc1dIVDl1MVNZUEdISDM5aysrN2RUSjR3Z2FZTkdoQ3ljU01GQ2hia2ZYdzhZMGVOWXZmT25WaFpXVEZtL0hnRDY2cnZDaFFnOU5BaE5xeGR5OW8xYTZSLzlOSFZhVGx3OUNpT2pvNFVMRnlZQW9VSzBkZlgxOEJDN2NIOSs2aFZLcXowZ3BlbWFtNW90VnFVU2lXdWJtNWt6WnFWQi9mdjA2TnJWNktpb2xpMWRpMlpIUnlvWHJNbXgwNmRZdVh5NWV6Y3RvMjNiOTdRTUIwckhwbE14cmxVY1FIZ3dMNTk5Ty9iMSt6eEs1Y3ZaK1h5NVNiM0JTNWVUS01tVGN5ZUMvLys1dzMrWDRqVkJWc2IxNnVYYmg5N3BHWXVRY3A0M0wxL1A3bTh2Vm13WkFteHNiRlNsa1RBOE9FOGpZeGs4ZEtsVXMwUE96czdSbzhieDY0ZE81REw1VmhZV0RBMklJQ3JWNjVnYjIvUER6LytDRUQxbWpYcDNxTUhQeFlyUnRFZmZzQTdkMjZqVERCZFprL2E3d093Y1A1OFpzK1lZVkJUWnVEZ3daUXRWNDZ1M2JzYmlXWmdPb01qVStiTURQWDNwMWZmdmh3N2NzVEl1czEzd0FBNmRPNU04U0pGak1UcVQrRnJ2VCsrMVFiZkpDOEFBQ0FBU1VSQlZQbFBvVkJ3OU1nUlNwWXF4YS9Cd1dSMmNHRGs2TkVjUG5pUWZYdjNzblBiTnJQUGJWcjJIRGhBVGhOOVZxbFVKbTNxcmwyOXlzWHo1M21kYXNWb2FTS0kvMCtZVDQ4Zk84YVlnQUFpSXlJb1c3NDhpNWN1Tld0UnFsQXFVWm5KVHRKaFpXWEY3UG56c2JlejQvdWlSUTN1M2M3dDJ3RjQvZW9WMDZkTzVjaWhRd1F0WDA2VmF0VTRjL28wazhhTlkxMUlpUFR1dHJhMnBsUFhybGpiMkZDalprM3k1c3RuOHBxRkNoZW1VT0hDK1BidnorMWJ0d2hhdElqTkd6ZnlOREtTdFpzMlNjY2x2SDlQNko0OWxDdGZIbGMzTndDYU5takFqZXZYQVNpYyt1NVVxVlM4ZXZtUzFzMmI4K3JWSzladTNNaFB4WXFSemRPVE9UTm1jT1A2ZFhiczNZdE1KdVBPN2R1c0NnN203Smt6UEh2NkZFZEhSL3IxNzArZmZ2ME01b2RCL2Z1emM5czI2Yk4rL2FXUDhXZmVIL3JvNXVhMEdZTXVMaTVVcUZpUjZIZnZDUEQzbHpJcm5aeWN6TGFsU1czanpxMWJ6SncyRFJzYkcrUnlPUkZQbmpCYkwwUE54Y1ZGK3F6UmFGQnJOQ1FsSmxLOFpFa2hHSDFsaEdBa0VBZ0VBb0ZBSUJBSUJQOFNjbmw3czJ2ZnZnelYwQUh3enAyYmtOV3JrY3ZsTkczUklzTldRNVdyVnNVbFN4YmNzMmFsYU5HaWRPL1ZLOE45N0Q5b0VBbnYzOU9qZDIrREZka2ZJMS8rL093TURXWHY3dDJTVjc2cm14dGJkdTZVZ3JhdWJtNU1tVEVEVnpjM0tsV3V6UG16WjJuYW9rVzZkU1ZVS3BVVWZOUXhhdHc0dms4Ti91aG8wS2dSM3hjcFltRGpabWxwaVpPVEUwY1BINmJ3OTk4elpjWU1talJyWnJUU1hxRlVHZ2xRR1dIVCt2WDREeDFxTW1BcXM3S2ljdFdxcUZRcWJHeHNtS3dYWkxGMmRXWE55cFZFUjBjekpUVWp3UnkydHJZc1hyWU1tWlVWeFV1V2xES01aRElaTjY1ZG8zbkxsdmdPR0dDMElsb21rekYyd29TVTFmdXBLNDh6T3pqZzZ1WkcrUW9WbURCNXNzbkM2TG9nWHFldVhYbis3QmtYTDF6ZzlzMmJQSDc4bUxkdjNwQ1FrTURQSFR0S3E2ZEhqeHRuTW5OaGJFQUFaMDZmTnZtZDB0YmNBQmc1ZWpROWV2ZEdvOUdRS1ZNbVJvOGJSeVc5ckJBbkp5Y0dEaDdNd01HRGVmTDRNYmR1M3VUNXMyZkV4TVNRbkpSa1lJdmw2ZW1KbTd1NzlMbDZqUnFjT244ZXVWeWVvUm9tV3EwV3RWcE5jbkp5aGdxWC85dWZOMGpKZExPM3Q1ZkcraDhQSG1Calk1TnVmU3hJQ1Y3cVB4OTEwZ2hOOHhjdG9tV2JOa2FaTVRWcjE2Wm03ZHJTNThIRGh4UDk3aDBWSzFlV0FwM1cxdGFNR2pjdTNlc1hLMTdjYkQyZnF0V3I0NUlsaThINExWbXFWTHEyVFhYcTE2ZG8wYUltOXprNk90STB0UjVLV2tKV3JhSjAyYklaRnYxTjhiWGVIOS9xL0NlWHkxbXlkQ2t5YTJ2SjNsQW1rMUd2UVFOcHpEOS85b3k3ZCs4UzlmbzFNZEhSSkNRa29GS3BVS2xVcUZVcXRLUTh6d1hUWktMb25oRkZjckxKNTZGQWdRSjBidCtlK1BoNFBEdzhUTmJqK2lmTXB6LzgrQ04yOXZhMGFkK2VDWk1uRzJXbzZ1UHU1b1o5cGt4bTkrc29wMWQ3VEovczJiUFRvbFVybkp5ZEtWR3lKTDc5KzB1Wm14VXFWbVRmNGNPY08zdFdFbTZBZExNcFRWR2thRkVXTEZsQzczNzlqREpsTW1YT3pMNURoeVNSRDZCTDkrNmNPSDZjVm0zYVNHTkFMcGRMR2FpejU4M2p4MVQ3T3QvKy9TbGF0Q2hPenM3U21DaFFzQ0MzYjkzQ3djR0JzUk1tMEtwTkc1TkNjdmNlUGJDd3NDQjM3dHdVL3Y1N3Fwckk5RFBIbjNsLzZKT1VsQVJnY3Y2R0ZNSDRhV1FrejU0OW8wMzc5dW5XUDlKWk90YXVXNWVtTFZwOFZuOEVYeGNMYlVieUh3VUNnVUFnK0lzNGYrNGM3VnEyWk1QV3JXYi9XQlFJQkFLQlFQRGxlUFhxRmU3dTdoOE56QW8rbi8yaG9lVE9rOGNna0pVUlltTmplZlhpQmJuejVrMDNFR2VLNkhmdmNISjIvc3QvVjMzN3JhL0podzhmc0xHeCthaEFvMXNSRC85dnQ2ZFdxNzk2elNDQjRLOGk0c2tUZW5UdHlxL0J3U1pGaGE5SlJ0NGYvNlg1VDBkNFdCaVBIeittZXMyYVp1ZW9temR1NE9Uc1RDNXZiN1B0L0JQbTA4VEV4SS9XSWhPWUorSDllNU1pMGJlR1dxMldCRnB6WXpLalkrSHNtVE04ZXZpUVZtM2FmUEt6TGZoOExENWhNaEdDa1VBZ0VBaStLWVJnSkJBSUJBS0JRQ0FRQ0FRQ2dVQWdFSHdaUGtVd0VrdklCQUtCUUNBUUNBUUNnVUFnRUFnRUFvRkFJQkFJL3VNSXdVZ2dFQWdFQW9GQUlCQUlCQUtCUUNBUUNBUUNnZUEvamhDTUJBS0JRQ0FRQ0FRQ2dVQWdFQWdFQW9GQUlCQUkvdU1Jd1VnZ0VBZ0VBb0ZBSUJBSUJBS0JRQ0FRQ0FRQ2dlQS9qaENNQkFLQlFDQVFDQVFDZ1VBZ0VBZ0VBb0ZBSUJBSS91TUl3VWdnRUFnRUFvRkFJQkFJQkFLQlFDQVFDQVFDZ2VBL2poQ01CQUtCUUNBUUNBUUNnVUFnRUFnRUFvRkFJQkFJL3VNSXdVZ2dFQWdFQW9GQUlCQUlCQUtCUUNBUUNBUUNnZUEvamhDTUJBS0JRQ0FRQ0FRQ2dVQWdFQWdFQW9GQUlCQUkvdU1Jd1VnZ0VBZ0VBb0ZBSUJBSUJBS0JRQ0FRQ0FRQ2dlQS9qaENNQkFLQlFDQVFDQVFDZ1VBZ0VBZ0VBb0ZBSUJBSS91TUl3VWdnRUFnRUFvRkFJQkFJL29YY0N3L24ySkVqcUZTcXY3c3Ivd3JVYXZYZjNZWFBScVBSY0Rjc2pQUG56djJwZHBSS0pVcWw4Z3YxU3BBZVR4NC9KaTR1enV6KzkvSHhhTFhhdjdCSHhwaWJXMTYvZnYzRjJyOTI5U3F2WHIzNkl1MzkwM241NGdYaFlXRWZmUWJqNHVLNGZQSGlYOUtuSjArZThQYk5tMDg2Wi9hTUdTeGRzb1FQQ1FsLzZ0b2FqWWFkMjdlajBXaU05cW5WYXE1ZHZjcnpaOC8rMURXK05aS1RrLy8wZmZzN2VSb1ppVUtoK0x1NzhaL2cwY09IUExoLzMyaTdVcWxrNDdwMVBIdjY5Rzl0VC9CdEkvdTdPeUFRQ0FRQ3diOEpqVWJEcHZYcjJieHhJK0hoNGYvb1ArZ0ZBb0hnVzhRK1V5WUtGQ2hBNjdadGFkTytQWmFXWWcyY09YYnYyTUhDd0VEQ0hqNUVKa3Y1WDc5TjY5ZmpQM1JvdXVlTkdEV0tubjM2U0orZlBINU1VbEtTMUVaYVZDb1ZEZzRPWlBmeSt1UStQbm44bUhsejV0QzJYVHZLbGk5dnRIL2s4T0hreUpHRFRsMjZrTm5CSWQyMkVoTVRzYk96KytnMTM3NTV3K2lSSXlsZm9RSWRPM2MyZTF4c2JDeTNiOTNpMG9VTEhOeS9uM0wvK3g5anhvOG40ZjE3WHI1OG1lNDFNbVhLaEllbjUwZjc4bWZRYURSb05Cb1V5Y2trSnlmei92MTczcjkvVDNSME5LOWZ2ZUpwWkNTUkVSRThmdnlZV3pkdjhpRWhBU3VaakpBTkd5ai92LytaYkhQUHJsMVVxVllOUjBkSG8zMHZYNzZrV2NPR3RHM2ZuZ0cvL1BKSmZRMmNPNWRWd2NHY3ZuZ1JlM3Q3QU9MajQvbXhVQ0Y4Qnd4ZzhMQmhacy85SjR3L2pVYkRvNGNQUC9uNkdvMEdsVXBGNGUrL045cTNMQ2lJelJzM2N1SHFWVnl5WkRIYVAzL09IRTZlUE1tTTJiUDVxVml4ZEsvejhNR0RQeVV1NWZMMnh0cmEybWo3dWpWcjJMSnBFOE5HaktCeTFhb0F2SGorbkJxVksxT21YRGtXTDEwcS9kNmZnMUtwcEhtalJvd2FONDd1UFhwaytMeW8xNjg1ZC9Zc05qWTJHWHBIYUxWYVZDb1ZqbzZPVktwUzViUDcrdXJsU3lJakkzbjA0QUYzYnQ4bUlpS0NGV3ZXR0l6ZFowK2ZZbU5qWTNZOHE5VnFFaE1UeVprcmw5RysrWFBuc25IZE9pNWR2NDZidTd2WnZodytlSkFoQXdjeWY5RWlHamR0K2xuZlI1OUhEeDl5NmVKRldyZHRhN1N2ZHRXcU5HL1ZpcWt6Wm1Tb3JkZXZYN01zS0lqeUZTclFvM2Z2UDlXdk02ZE9NY2pQajZqWHI0M2FVcWxVTkcvVTZLUHppejVmYWo0dzlidzVPRHFTTld2V2p6NkxucDZlMkdmS1pIYS9iKy9lSERsMGlOdjM3bjMwMlpveVlRSjdkdTNpMk9uVEdYbzNodjN4QjIraW9xaFl1ZkpIajlVUlpVSWNsdHZhbW55SEFJd1pPWkxmZi8rZFhhR2hlT1hJa1c3Yi95dGRtaElsUzdJd0tDakQvVEdGU3FWQ29WQWdsOHV4c3JMSytEbkp5Y2h0YlUyZUV4OGZUN2VPSFduV29nWHRPM1kwMkhmbTlHbjI3TnhKTng4ZkNoUXFoRktweE1MQ3d1d3ovelhRYXJXTUhEYU04UEJ3Zmp0OTJ1RDNlUFR3SWFOR2pLQjIzYm9zWHJyMEwyMVByVmF6WXZseTVEWTJXRnRiZi9MZjhLclUrZEduWjg5UE9rL3c2UWpCU0NBUUNBU0NMOFRMbHk4WjVPdjdwMWZ2Q2dRQ2djQThIeElTdUg3dEd0ZXZYV1AzenAzTVhiZ1FEdytQdjd0YjN5UTJjbm5LdjIxc3BHMXlXMXNBdHUvWll6S2dVN05LRmVTcDUrbVlQbVVLKzBORDA3MVd0eDQ5YU55MEtYYTJ0bGlaQ0lwNDU4NXRNbGh5THp5Y25kdTJVYjFHRGFOOUtwV0tQYnQyNGVycWFpQmdtZUxZMGFPTUdES0VWZXZXbVF5KzZ5T3p0bVovYUNpdXJxNG05NTg2Y1lLaGd3WVpaRFhVYTlBQWUzdDdrcEtTT0hmMkxEMjZkazMzR2pWcjEyYlp5cFhwSHZObkNGNjJqRW5qeHBuY1p5V1RrVE5uVHJKNWVPRGg0VUd4NHNXcFU3Y3VXVnhkY1hSeUluUG16Q2JQaTNyOW1rRitmdVQvN2p0Q0R4MHlDcEo1ZUhoUXVIQmhnaFl0b2szNzltYWZPNVZLUmZTN2Q5amEyV0dWR2d4U0toUkVSMGVqMVdpa3hUUzZqQzByS3l0cG0wcXRKamtwQ1NkbloybmMvaFBHbjBLaG9PWm5DZzB1TGk1Y3ZYWExhSHRVVkJSRmloWTFLUmFwVkNwMjd0aUJYQzZuUU1HQ0g3MUc3ZXJWVWYrSlRNTmpwMDZSSjI5ZW8rMm5UNTNpWG5pNHRFK3RWak4wMENBU0V4TnAyTGd4Q2UvZmsvRCtQUUNXbHBhNHVybDkwblYxYzFIYU9lbGpQSGp3Z0FIOStuM1NPUUFWS2xZMEtSanQzYjJiODJmUHBnU1JsVXFVQ2dWeGNYSEV4TVFRR3gxTlRFd01jWEZ4QmtLQW5aMGRtUjBjMkxabEMyM2F0Wk8yTjZwYmwram82SS8yNVpHSnpCamRNK0hrN0p6dXVSdlhyYU5nb1VJMGJOejRvOWRKaTFhckpTWTZtbnZoNFZ5L2RvM0RodzV4NWRJbHRGb3QxaklaelZxMk5PeVRYRzd3anZrWTB5WlBKams1bWVQSGpwRTNIY0ZBTncrbDEvYUdkZXZ3eko2ZFRxbno4YVJ4NHloY3BBak5XN2FVQk01UDZkdVhtZzlNUFcvK0FRSDA2dHYzbzgvaXFyVnJxVkt0bXNGMUIvbjUwYlI1YzJyVXFvVnQ2anM4STg5RXNrTEJ5NWN2alk2OWZQRWlVVkZSdkh6eGdvaUlDQjdjdjgrdG16ZUpmdmVPbkxseWNlelVxUXlMRytWTGx6YjZQaU5HamFKTDkrNVlXRmhnYlcyTlNxVWlNVEdSKy9mdWNmeTMzeGpxNy85UnNRaFNzaWd0TEN3TXR0MjhjWVBHOWV1YlBQNzNzREFjVEFoNWx5OWRvbDJhY1p0UkRoNDlTb0ZDaFl5MlcxcFljUG5TSlpQaVd0U3JWMnphc0lHMlAvK01ScU9oWjdkdVpNMmFsZW16WjM5V0h6NkhSWUdCbkQ5M2pzREZpNDMrMWl0UXNDQk5talZqKzlhdDNBMExvNkNKNy9lMTJsT3BWRXlaTU9IenZwUWVRakQ2K2dqQlNDQVFDQVNDTDRCR28yR2dyeThYaEZna0VBZ0VmeG5uejUxamtLOHY2elp2RnBsR0p0QUZXdlFETHJvZ1VPN2N1VTBHb2dHamdQdXNlZk1JR0RPR2ltWExFcng2TmRWcjFnUlM3SkhLbHlyRnNwVXIrYkZZTWNvV0wyNjJMemZEd2t5dXlBNi9leGM3T3p0cTFxNXR0Ty9paFF1OGo0OW4wT0RCSHcxZXllVnkzcjU3Ui8rK2ZkbDc4R0M2d1RUZHFteVppWXdKZ0RMbHlqRjg1RWp5NWMvUHBVdVhtRFJ1bk1HcVdkMUs3U01uVHBBdmYzNmo4L040ZVVsQnZhOUZpMWF0Y0hkM0owdVdMRGc0T21KdmI0Kzl2VDBCL3Y2Y09uR0NydDI3UzBIVWpCS3llalVhalliSjA2ZExZdEh2MTYrbkNEK3BueHMxYVVMaElrV0lqWW1SaEFDVlNvVkdvNUdFdW9mMzcxUEhSTUFWb0tnSmNXUCtuRG5NbnpQSFlOdVdIVHNvVmFZTThNOFlmN3FnZEZjZkg4YU1IMiswZjliMDZmeFVyQmkxNnRReDJLNU9GY2hNRVJrUlFZbVNKVTN1Mjc1MUsyK2lvZ2hlczBZYWowbEpTV2JIbmR6R2hqWmR1aGoxYldGZ0lFV0xGcVZ5MWFvbTUxQmRScUtwb1B1SGhBUk9uenhKeTlhdHlaa3JsN1FDL2N6cDB3QU1IVFRJNFBqV2JkdCtjc0JVMTZlMFFlT1A4Vk94WXB3NGV4WWJ1VndTTFhXVUtWNmNlZzBhTUg3U0pHbWJGbENsWmdHWXdpdEhEblpzMzQ2N214dHU3dTY0dWJ1VE0yZE9pcGNvZ1kyTkRXN3U3dEtjNnVMaXd0dTNiMUVvRlB6dzQ0OUdiYzFkc0FDWlRJYVZUTWJhMWF0Si9QQ0JIbm9DaERvMXVBNXc5Y29WL3Joemg2Yk5tcEVwYzJicE9UU1Y3YVhqOU1tVFhMNTBDWUI4T1hPYVBhNXA4K2JNWGJEQWFQc29mMy9XcjEwTFFLYk1tVWw0LzU3RlM1ZFN1a3daazFsTlZwYVdHYzdhT0xoL1B6dTJic1hTMHBLRlFVRkdZcWRLcGFKTGh3NUVSVVV4WTg2Y2RNV2VlK0hoSE55L24zR1RKaUdYeTFHcFZHeFl0NDVxTldyUW9sVXJrKysvai9FbDMwZDlmdmtGM3dFRDJMeHhJOE1IRDZadXFzaGhhMnRMNzc1OThSMHd3UERhWVdIVXFWRkRXdFNoNDhMNTgremR2WnNmaXhXakJrajNXdmR2bFVwRmNsSVNtVEpuUnFGUUVCc1RnNE9qSTdaNm1URnBuKzJwa3laeDljb1Y3RE5sd3Q3ZW5qZFJVZlRyMzU5OCtmTGhsU01IS3BVS0N3c0xzNWFUK3BraCt0OW4rZEtsVEprd2dkcDE2MUs4YUZFNmRPckVpRkdqK003YjIrRDhHVk9uTW1QcVZPbHordzRkbUR4OXV0RjFaREtaMGIzV3ZkdEhqUnRIMVZSaGJmR0NCV3pmdXRYc2VNbVZLeGNqUm8xS3lUQ1N5UXpHeEpRSkU3RFBsSW1CZ3djYm5LTldxVWhLU2pLYnlhZjcrOEhVV0xCTm5aUHQ3ZXl3dExTa2ZzT0dEUHZsRi9Ma3pVdnZ6eEN5UDVYUVBYdVlPMnNXSFR0M3BsR1RKZ0FrdkgrUDNOWlc2bSt2UG4xbzBicTFnYmlqUDVhK1ZudHl1WnlydDI1aG0zcHUydWZ6elpzMzFLeFNoZEpseXBoY2RLUEx3QlI4ZllSZ0pCQUlCQUxCRjJEVCt2VkNMQklJQklLL2dmUG56ckZwL1hyYWRlandkM2ZsbStGRFFvSkIwRW1qMGFCUUtMQ3lzcElDU0NWKytNSHMrV24vQjk3ZTNwNjQyRml6eDF0YVdwSTFhMVltVFp2RzZCRWpDSC84V0FvaVRCZzdsazNyMXhzRjYzVzJQRmN1WGFMSUR6OFkxSm5RWllQczJyNGRTTW5lV0JjU1luQiszbno1REd6VktsU3N5SUJCZzVnemN5YXpwazBqWU94WWJ0MjhpWTJOalZFd1U1Y0ZFQmNieTczd2NKUktKYzdPenBLbG1Wd3VsMWJSMzd4NTAvajdaaUE0K3JXdFo1eWRuWTJzcGphdFg4K0ozMzZqWG9NR3RHalZTdHArK2RJbExsMjRRTTgrZmN3R2RtTmpZMWtWSEV6Ym4zK21aS2xTUkw5N2gwdVdMRFJ2MGdRN096dXNaVEtVS2hWV2xwWllXbHF5SVRXZ0RLQlVxY2lXTFJ0SFRwd0FJRy8rL0Z6NS9YY0RvV25odkhrc0RBems5cjE3MGphRlFzR1BoUW94Y1BCZ0tZaW1FMUQweDhzL1lmeWxKMWlyVkNxV0JRWFJvblZySThISXlzckt3SDRxS1NtSkY4K2ZJNWZMZWZMNE1UVnIxK2JsaXhkQXlyaDB5WklGbFVyRmdubnphTmk0c1pRSnNXL3ZYcVpNbk1pMjNidkpsaTJiVVI5TS9lNW5UcDFpOXZUcDFLeGQyOGorek5YTkRXZTlMQlpUV1Z0Nzkrd2hLU21KemwyN29sS3A4Qjh5aEcxYnR0QzlSdzlHakI0dFhYUDFpaFhNbURxVndjT0htNzFIWHhvN096dHlwUWxTNnlPWHkzSFBtalhEN1JVdlVZTGI0ZUhzRHczbDBJRUR6QWtNeE1MQ2dpZVBIOU9vYmwzYWRlaGdZTmMyZnN3WTl1N2V6ZURody9IdDM5K2dMVjMyaUVLaFlFRGZ2a1JGUmRHdFJ3OHFWS3BFWEZ5Y3dlcjkzNDRlWmVIOCtSbTJsVXRNVEdUMHlKRjRacy9PaStmUFdieDBxWUVvbzFRcTZkMjlPKzhURWhnMWRxekpOdndHRHFSeTFhcVVMRldLamV2WE0zdkdET28xYUNEdGYvdm1EVEV4TWRKbnJWWkxiRXlNUVcwVFoyZG5vMnl5eDQ4ZU1XVFFJT3JXcjgvOWUvZVlPVzBhMjNidnhzWEZSVHBtek1pUnZIenhndUVqUjFLOFJJbDB2K3U4MmJQUmFEVFVUKzNibFV1WCtQRGhBOTNTc1M1VXE5VW9sVW9qWWZWTHp3Y3l2ZWZ0OU1tVEZDcGNHTy9jdWFWOTc5NjlNNm9GRXhrWmFYUXV3TlpObTRBVVlVTS9NeU5QR2d2TzIrSGgzUHo5ZDlxMmJNbXNlZk1NM2dGcFdicGlCZFkyTmpnNk9ySjE4MmFHRGhxRTM4Q0JCZ3N0MXF4YXhkaUFBSlBuTHd3S29rR2pSa2I5UFhYaUJNVkxsQ0Izbmp4VXFWcVYwRDE3R0RGcUZGdDM3U0w2M1R0NmRPMUt4ODZkNmR5dEc1QXlkcFJLcFlHMVhsb2hRa2R5Y2pKYXJWYWFpenc4UEtRRkc3cU1PM05DYW5Zdkw3TlpZYk9uVDhmUjBaR2YwOWpLZlF6ZG5HOXE3dGY5RGFYN1c2RlZtemJjL2VNUFprNmJScGx5NWN3dUJQZ1M3QThOWlpDZkgwVisrSUZScVZuSUtwWEs1R0lOVTZUTmVQM1M3ZW0ybVdQdXpKa2tmdmpBc0JFalRQNGRKWlBKUGpualZQQjVDTUZJSUJBSUJJSXZ3T2FORy8vdUxnZ0VBc0YvbHMwYk53ckJTSThxRlNyd0ppcEsrcXhiWlI2NGVMRVUzRWpQa3U1emNYRnhrZXlNZEt0eW56OTdSZzRUdFRqcTFxaGhVTGhkLzdwWGI5M0N3c0tDdmJ0M0F5bVdaR2xwMDc2OVVSMmVQcjYrblBqdE55bHpxazN6NW56NDhNRnNmN2R2M2NyMnJWc0I2TjJ2SDhOSGpzelE5OVFWV0gvODZKRlpheUdkM2RwZnhicVFFTVlHQk5DN1h6K0dqUmdoQmF3MnJsdkhtSUFBMUdvMVNVbEpEQm95eE9UNWMyYk1RRzVyeS9DUkkxR3BWRFNxVjQrQ0JRdHlNeXhNeW1ENWRmRmlEaDg4eUl3NWM4aWJMNS9adnNoa01ySzR1cUxWYXFWK0ZDeGNtUFlkT21CbFpTVUZlelFhRGUwN2RPRDdJa1VNQWtDZlcvUG03eDUvK3VnSDFlK0ZoNk5RS1BpcFdER2pJTEd1cm9tT2UzZnZHdGd0TFpnM2p3WHo1Z0ZRcTA0ZGxxNVl3YStMRjVPUWtHQ1FJWlAvdSs5NEh4OVByMjdkMkx4amg5RksrN1JCelppWUdJYW5qb1VqaHc1eDVOQWhhWitWVE1iK3c0Y05CQ05UUWRGVndjRXAxeTVRZ0U3dDIzUG0xQ2tneFM0eGVOa3lvK1AxTThCQ05td3dzSEw2enR2YmJEWURwR1M5alBMM043a3ZZT3pZdjh5ZUtDb3FpcDNidDFPdlFRTnExNjJMZCs3Y0ZQM2hCMEpXcmFKbjc5NjR1cmtSOXNjZjdOdTdsNUtsU3RHN2IxK3piUzBLRE9UMTY5ZE1tREtGQ3BVcXNXWFRKc1lHQkxCczFTb3FWS3dJL0g4QVBGTTZOVzMwR1QxaUJDK2VQeWYwMENGR0RoL09zcUFndHV6Y0tZbDNvL3o5aVl5TVpHVklpRmw3UUE5UHozVHJyNjFZdnB6RmFUS1Q5T2RTZ0g3OSt6TkVUeUI4R2hsSmg3WnRjYzJTaFpsejV2RDIzVHVhTld4SXg3WnRXYk4rUFM1WnNqQjUvSGhDVnErbWVjdVdIODNDT0hmMkxQdjI3Z1grZjJ6cVByZElZOE0zZThZTVp1dlZWNnBlb3diQmE5WVlIUE9sNXdQZC9WWXFsUncvZGd5ZlhyMmtmWmFXbHF4Y3ZweVZ5NWVuK3gwQjd0Kzd4NTdkdTJuWG9ZTlV3MnZxcEVrY1BYeFlFdWpWS2hVZkVoT1IyOXBLZ2ZpUDFTdktpRFdrcm8xRHYvMG0vZmZkc0RCOHVuUXhFTngwOS85OWZEem56NTZWZnZlS2xTcXhQelNVdTJGaGxDeFZpZ0g5K21GalkwUGYvdjNUdFJGdTFhd1pmOXk1STMzZXVYMDdPMVBGdXBHalIwdlpYNmJtcEw4aTB6d3lJb0tFaEFUcDNmYnU3VnZDL3ZpRFRKa3k0WlVqQjVhV2x0TGZDUHFMYjRZSEJQRERUejk5VkFqOU02aFVLb0tYTHNYWnhZV2daY3U0ZnZVcTY5ZXVaZkswYVV5ZlBSdTcxRVVjRmhZV2JOMjBpV05IajByWjA3bzZicnErZjQzMlBzYlpNMmZZc21rVE5XclYrcWkxc09Eckl3UWpnVUFnRUFpK0FPSGg0WDkzRndRQ2dlQS9pNWlERGRrVkdvcTF0VFdyVnF4ZzhZSUZYTDV4QTRWQ2dhT2pJMGNPSHdiQU0zdDJzNnM4MDZ1djBMMXpaN1A3ZERXQm9xS2lwSUQ5bzRjUFRkWStrZHZhMHFGelp3T0xyR1ZCUVV5Wk9CRzVYRTdRb2tWOCtQQ0I5VnUyR0FYbXExYW9ZSEtGcVV3bVk4dk9uVktRNWxLcW5acXBJRkllTHkrNit2Z1FNR2FNUWFBUTRNYjE2MXk5ZkJrYnVaeExGeTRBS1hadHljbkp0R2pWU3JJUTgrblN4ZXk5U0U1T05ydnZTNkZTcWRpMmVUTzdkKzdrN0prejlPalZpNWF0VzB1cjVaY3NYTWoyclZ1cFZLVUtBV1BHbUt3cm9OVnEyYkIyTFNHclZ6Tnl6QmpldlgzTHhuWHJlUGIwS2EzYnRwVUNoUjhTRWxpNWZEa2VucDVTWm9aR296RWJvSHR3L3o1K2Zmb3dlLzU4Q2hVdXpORWpSeWhjdUxEQjd4WWJHNHRLcGNMZTNoNkZRa0hRb2tYMDdOTW5YVHUvYjNuODZiTXlPSmhGZ1lFRzIveE5pSFh0T25SZ2lwNFZVMDV2YnhZdlhjcnRXN2RZRkJqSXZJVUxjWEJ3WU9Td1lYaG16ODY1czJlWk4zczJnWXNYa3lYMSt5b1VDdHpjM0JnNllnU2ovUDBaTVhRb3MrZlBON2lPL3Ura1VDam80K1BEczZkUDZlUHJ5N0FSSTRDVTJpRE5HamVtVDc5K2ZGZWdnTUg1YVUyOUR1N2ZMd1YxTFMwdEdUUmtDQlVxVm1URzFLbk1uRHVYS2xXcm9nWHFWS3RHMjU5L3BwdVBENUF5VjNkbzB3YTdOS0tnblowZHRlclVvYStmbjlFOXFsbWxDZ01IRHphcXgvUDQwU044dW5UNWFIRDhTOUs2YlZ0bVRadkcwY09IcVYyM0xnQzkrdlpsWFVnSTBkSFJaSEYxWlV4QUFKa3paMmJCa2lWbU13MVBIai9PNGdVTDZONmpCeDFUeDNUbHFsV3hzN2RQc2RVOGNBRFA3Tm5UeldKSXk4TDU4OW0yWlF1VHAwMGpYLzc4VEpvNmxZWjE2akJuNWt5Ryt2c3pkOWFzRkdGNXdnUXFWNjFxdHAwUENRa3BWbjU2bVNPNlRCQzFXaTJOZlYyTnBSSkZpOUswUlF2cFdjcmo1V1gwZkJ6WXY1L1kyRmkyN2R4SlpnY0hNanM0c0Nva2hKL2J0cVZoM2Jya3k1K2YweWRQMHFKVnE0L2FGc2JGeFRIc2wxK3d0YlVsS1hVdWpvK1BaOXZXcmZRZk5NZ2dHNnRtbFNwMDlmR1Jza2ZVYXJYSkxKU3ZOUitjT25tUytQaDRnd3d0Z01IRGhwbTFwTk1uYytiTVZLNWNtUjY5ZWtuem1LNUdqeWs3VkYzMlRYbzJmTW5KeVZoWldaa2NtN29ndjBxbGtqS0h2THk4cEN6STZIZnZVcTVqSW1QeHlLRkRLQlFLYXRlckIwQ3hFaVh3eXBHRE42bTFrbmJ2M0VuVDVzMnhzclFrNnZWcmczUGQzTjJsUGsrZVBoMjVYTTdOR3pmd0h6cVVHclZxTVd6RUNKS1RrOG1hTFJ0SnFYWmtmNWNOOGJLZ0lIWnMzeTdkbjdWcjFyQmgvWG9hTjIxS1RIUzBRYjA5VXd0d0J2cjZHdFdwK2xMSVpES1dyVnJGczZkUHllN2x4YkRCZzdsOTh5WkpTVWtHR1pBQWx5NWVCREFhbTErenZmU0lqWTFsNktCQmFMVmFxYzVpWW1JaWNYRnhKck5tQlY4ZklSZ0pCQUtCUVBBRjBCVnJGZ2dFQXNGZmo1aUREZEZacStrQ3FmcXJpWFZDUnZsMExGSFNFenNtVFp0R3VmTGxBWGdURlVWYnZVTFNIdG16QS9EcTVVc0tmLzg5Q29XQ2h3OGVtQXdncExYZDBlZkY4K2NzLy9WWEtsYXViREtMUTYxV0d3UzdZbU5qVTJ6VHJLME5BbVgybVRJUjhlUUpWeTVkTWlyVXJrUGZway9IcFlzWG1UdHJGdFl5bVJTUW5EMTlPa2xKU1ZTdlVZUGlKVXV5WmNjT3MvMkhqeGVsL3hMSVpES1dMRnJFazhlUEFWajI2NjhzKy9WWGFiK2J1enNMbGl4SnQvQzlWcXRsMVlvVmFMVmFKbzhmeitUVWdHbnhFaVhvcDJlbE5YSDhlRFJhTGN0V3JzVEJ3WUhZMkZqNitQaFF1bXhaazFsTGFwVUttYlUxelJzMW9reTVjcHc3Yzhab1piVkdyV2J6eG8za0wxQUErMHlaV0RCdkh2ZkN3MW13WkluWi9uNkw0ODhVYVlQcXBqQlY2OHJaMlpsNkRScnc0TUVEUER3OGFOS3NHUUR2RXhMSWtTTUh2L2o1b1ZLcENCZytIUDhoUTBoS1NrS2hVRWpuMjlqWXNIM3JWZ29WTGt5UDNyMk5ycWxRS09qY3ZqM1hybDdGdDM5L0ZpMVlnSk9URXcwYk42YVhqdytWSzFjMnF1V1JsZzhmUGpCbDRrU3laczNLNjlUQWI4bFNwZkR5OG1MRzFLa3Bsa0cydHR5NWZadVk3N1ROMGdBQUlBQkpSRUZVbUJncVZha2lXV1RhcEFicjB3YTBaVElaVHM3T0pvUGdrREtXMCs3VENkdjZ2NlZhclNZNU9UbWxWa2tHNityb293dVlLNUtURGVwdWJGaTdGazJxbFdYbmJ0M3c4UFEwc0NXclVxMGFGODZmWitYeTVWeTZjSUZhZGVwdzdPaFJhWC94RWlYNHZrZ1JJTVVtTVdUVkt2TG15MGZGeXBVSjNiT0grTGc0NHVMaUtGQ2dBT2ZQbmFOUGp4NXMvc2djbzQ5Q29lRE83ZHUwYnR1Vzlxbml5SGNGQ2pCMndnUUMvUDI1Y2YwNlowNmRZdVRvMFhUcDNqM2R0aHJWcThmREJ3OE10dVhOa1FOSUNRYnJ2a2Q2cFAxOWZYcjJwRW5UcGdZMmdOOFhMVXJOV3JYWXVYMDdMNTQvSjBmT25Bd2VOaXpkMzAybFV0Ry9iMStpbzZQeDZkbVRoYW1pN0lwbHkxQXBsWFRwM3Qxb0lVU1dMRm5NamlzZFgycytDTjI5bTl4NThoZ0pzT21oMHN0TzFXcTFEUEgzUjYxV1M5bUo4Zkh4QU5KbmpVYURVcWxNMStaTG53bGp4a2cxcXZRcHBDZXNWNjlSUTZwVll3cFRndFRPSFRzb1VLZ1EzcWxXa0lVS0YrYkUyYk04all5a2VlbzdTRDliU0orN2p4NUpXWkc2OThUdW5UdUJGSUZNMzFaUk56YS90dTJyT1NaTW1jS0VLVk5RcVZSODUrMU4vMEdENk9QckM2U0kyUDBIRGVMVWlSTk1tVGlSdVFzV01NalBUM3B2NlN3UjAxcUFma2xjWEZ4d2NYSGgwSUVEbkRsMWlsSGp4bVVvbyt5dmFzOFVhclVhMzk2OWlZbUpNUkJmaC8zeUM5ZXVYbVh0eG8za3pwUG5pMTVUOEhHRVlDUVFDQVFDZ1VBZ0VBZ0UvM0owMlNBTkd6WGlmeFVxcEh0c2VtS0hwNmVuRkh4TGE1UGs1ZVdGbFpVVlQ1OCtCZURHdFd1b1ZDcUs2VmxSNlVodkJmVEo0OGZSYXJXTUhqZU85L0h4UnZWblZFcWxnZVZXdjU0OU9YUDZ0UFM1ZGR1MjBpcDEzOTY5dVJzV1J2a0tGZEsxV2RMSHAyZFB5ZUtxUmVQR1hMMXloZXQ2RmprSjc5OVRyRVFKa3dFcmpVYURTcVg2eXl6cEZnWUZZV1ZsUmJaczJkQnF0VXlmTW9VdG16YlJvbFVyUm8wYmg3T3pNNWN2WFNKdzdseEdqUmxEZ1RSWlJwYVdsc3llTjQrNHVEaHllWHV6TGlTRVZjSEJ6Snc3Rnlzcks3UmFMWXNDQTltNmFSTWJ0bXlSQXI1T1RrNTRaczlPNE55NTVNNmQyMGlRSzFDb0VJdUNncWhic3lZbmp4OW5ibUFnVFZ1ME1EaEd0eHJlM3Q2ZTRpVktNSEwwYUNhTUhVdXpsaTJsMmp4cCtSYkhueWwwN2FldE01SlJybDY2UklsU3BZQ1VnSFhDKy9jVUtGaVFUbDI3Y3ZuU0pZb1VMVXJ1UEhud3pKNGRWMWRYWEYxZGNYSjJ4c0xDZ2tGK2ZpYXpxaUJGVUdyVHJoMCt2WHBSbzFZdFhMSmtZZUs0Y2N5YlBadVNwVXF4ZU5teWp3b3RrOGFQNTJsa0pMUG56V09RbnFpb0U1b0hwY2tTK3JsMWE2TTJ2bGJSOGp1M2JobFkrcG5EWE9CYVI5NTgrVGg2OHFUMGVkTDQ4ZW5hVzZibDhNR0RIRDU0VVBvOGRzSUVTV2c1ZCtZTUtwV0s4THQzNlpvcTdzaGtNcko1ZUpEZHk0djgzMzNIamV2WDJiWjVjNGF2WjJOanc2SmZmeldhZDM3NDZTZGMzZHc0YytvVWVmUGxvMjRHN3MyNnpadXhsc25RYURSVUtsZU81T1JrTHQrNGdWS3B4TXJLaWswYk5tUzRYL3JvNW83NCtIaDI3OXpKc3FBZ1hqeC9Uby9ldmNtYUxSdUJjK1pRcVh4NXFsV3ZUcDE2OVNoWHZqdzVVdTFVZFVTOWZrMzQzYnVNSGpkT3NqRFVhRFNjUEg2Y3hrMmJabGcwU2N2WG1nK2FOR3ZHcmgwN09IUHFGQlVxVlpLMnA3WEowMGVYd1Fxd2FjTUc1cytaWS9LNHROa3J2djM3RzgyeHBoZ3lmRGdEQmc5R2xtb2wxcnA1Yys3ZnU4ZTVLMWV3c2JibS85Zzc2N2dvOHYrUFA0R2xNVEN3UlVDeDgrd0FXODlBVk94dVBidXhzYnRic01IdTlteFJzVnZQN2pvTGtWNDJmbit3TzdmTDdzTGk2WjNmKzMyZWo0Y1BkMlkrODVuUDdIeG1objIvM3BHZ1VHQmhZY0U1VFlwSmN5bFV1REEzYjl6Zzg2ZFBiTis2bFNrVEp3SXdmdElrMW0vY3lJbGp4NWcxZmJxZWlMNW8vbnhtejVoaDlGMTYvT2hSNmZPdUhUdG80T09EVENhVHJydXBla1ZKMFViTWZhdkFwRkFvU0VoSVNER1NNU295VWhJMXJsNitERURoSWtVQS9mZldQOEduang4Wm80a2NiZjBkMGpWLzcvNTBVYWxVK0E4Wnd0blFVSllHQmpKaTZGQnBXOGN1WFRoKzdCak5HamRtL2NhTkZDaFk4THNlVzVBOFFqQVNDQVFDZ1VBZ0VBZ0Vndjh3WjBORFdiZG1EWk9uVGVQdDI3Y3BldCsvZmZPR1ovSHh1THU3NjNuWnA0Uk1Kc01qWHo1dVhMdEcyL2J0T1h6d0lOYlcxcFF0Vjg1b2U2MDN2eFp0cnZ2VzdkcEpVUmJOR3pkbTJjcVZVbFFKZ0R5SmdXN0NsQ21TTWJOVzFhclk2UmgyQmd3WlFwZjI3VmswZno2VHBrMHorMXdnTVVYUTFTdFhBTGg1L1RvdlhyeWdnWThQVlN0WDFxc1JaWXltelpveFMxTjc1a2RTcEdoUjFHbzFlM2Z2WnNxRUNWamIyTEEySkVRdjVaU2RuUjBQNzkvSHo5ZVg1YXRXR1hqSkZ5MWVIRWhNMzdZNktJaEJRNGRLeHEyaEF3ZXlmZXRXeXBRcng3VnIxd2c5Zlpvdlg3N3c2ZU5IM3I1NUE4Q0lZY1BJWDdDZ1pCQlhxOVVjM0wrZmNhTkhreVZMRmlJaUlqaDE2aFMrVFp0eTc0OC9zTEN3d01yS1NrcHZGSzRwQUYvRjI1dnV2WHFSSlVzV29xT2lValgzNE4rYmY3cFlKakU4YSt1TUdNTlV2VENsVXNtbFM1Y1lwSW5jdW5IOU9wQm9rRFVuamRHQ0pVdVMzYTQxS29lZE84ZlIzMy9IU2liRDJ0cWFCdzhlc0Nvd2tDWitmc21LcXgwN2R5WnIxcXpTdk5HUzI5V1ZlMCtlOE9ybFM4YU9ITW01czJkWnNXcVYzbHk4ZVA0OFpjdVhOOXZZbTFxeVpzdkd5REZqc0xXek0vbU1HKzN2VC9FU0pXaVdKS1VTSk00QnBVSmhZQnkyc2JHaFJldldlaW5MekNIODgyZEtGUzJLVE9kOFI0NFpnNjJ0TGRteVp5ZTlzelBGQ2hTZ2dZOFBjelYxZ1o0OGZzeVR4NCtwV2JzMmk1S2tGa3dPQ3dzTFpESVpTcVdTMDZkT3NXNzFhazRlUDA2bHlwVnAyS2dSU3hjdG9scVZLbFNyWHAxNjlldFR0bng1Y21naWgzVFIxcGU1ZVA2OEpBTCtjZmN1V3padGtzWm9MZ3FGZ3Bjdlh2RGs4V1B1M0w3TnhRc1h1SGorUERhMnRqUnIwWUlldlhweFBpeU1MRm16Y3VyY09VS0NnOWtZSEN6VjFISktrNGJzMmJQajV1N08vTVdMeVpZOU94dTJiQ0dQbTVzVTRXVnBhY20yM2J1SmlJaEkxZGlTOGlPZUIxNVZxOUtpVlN0R0RoL09zZE9uSmRGQ215WnZ3cmh4Wk02Y1dZcFFBZlRTYi9YcTA0ZmYrdmJWaTU0ZDJMY3Z1M2JzTUJxOW1MUkdtakcwTmY0QXJsKzd4cU9IRDRGRTRmNzB5WlBKUnFRbXg4QWhRemgwNEFEVEprOW01Tml4VktoVWlZWjE2K0xvNUVTaHdvVzVkdlVxWUZ4RVQ1cGU3dUw1OHp6VXBCcStmKzhldTNmdTVPNmRPNHdjTTBZUzFNeE5SVm5EeTR0Mzc5NGwyeVk4UER4WmNiOVM1Y29FYjk1c2ROdjFhOWZ3clYrZk51M2IwNnhGQ3lBeExhcURvNk9VUHZDZlJLbFVNcUJ2WHluNlUvczlmZnI0a1hmdjNtRnRiWTJWbFJVUm1ocDdqeDg5UXExV0owWm54c1ZSckVTSkg5cWZMZ3FGZ21HREI3TnoyelpHakI1Tm5WOS8xUk9NZmlsZG1xQTFhK2pVdGkydC9QeFl0MkdEd1h0SDhPTVFncEZBSUJBSUJBS0JRQ0FRL01kNDkrNGRkMjdmQmhKcjdYVHAzcDNmRHgxaS9OaXhrbUJrWVdGQlhGd2NzYkd4ZXA3WjJyUk93WnMzVTdwTUdiMStrNnNoQTRtRnJuZHUzMDVNZERRN3RtL0h1MW8xcWY1QlV0YXNYTW1hbFN1TmJzdWFMUnUydHJZa0pDUXdkOVlzTm0vZkxtMlR5K1Y2YVV2Y1BUejA5dFUxRkZldlVZTjhucDVzM2J5WmdVT0dwQ3FWeXVLRkM3RzJ0aVloSVlIZkR4OG1lTzFhS250NXNXdmZQcXh0YkNRUDdWSkZpL0piMzc1MDdkNWRTZy8wbzlQbHlPVnl6b1NHY3VQYU5YYnYyTUhyMTYvcDByMDd2ZnIwUWFWUzhmclZLMkppWW9pTmlTRW1OcGErQXdZd2Z1eFlPclpwdzd4Rml3elN0Q21WU29ZTkdrU0JRb1gwQ3JRWEsxR0M3VnUzY3VuQ0JTNWR1RUJ1VjFleVo4L08rYkF3R2pWdWpJK3ZMMU1tVG1UbnRtMlNZTFFxS0locGt5YlJ0VWNQK2c4YXhJcWxTMWswZno3akowMmlkNDhlQnVtdWtucmJyMWk2bEswN2QxSzZiRm1EOC80WjV4LzhGVjJqUFpiVzJKeVNWN214Z3VDM2I5MGlLakpTdXZmT2g0V1JLM2R1S1VKancvcjFxSlBwMDkzRHcyanFMRWcwL0cvYXNJR1R4NC96NHZsektsYXF4TW8xYXloV29nUUw1ODFqNGJ4NXpKdzJEYzhDQmZCdDNKZ01Pc1psTFo3NTgrT1pQNytCY2ZyV2pSdUVyRi9QenUzYktWZWhBcmx5NTJaMVVCQlZxMWNuTGk2T01TTkdzSHZuVG1iUG4wOFRJeWtpSTc1OE1XbncvdmpoZzhHMmx5OWZHclRMN09KaU5CV2ZMcVA5L1hGemQ1ZnEycGlEWEZQbkxEb3FpcEQxNnhPZm9US1p5Y2dVQzZCNXExYlNjcHhPMUVnVkUwS2hGbmNQRDRObldrcEVSMFZ4UGl5TUk3Ly96ckVqUndnUEQ2ZG1yVnA2OTFIVDVzM1p1MnNYRzRLREdUeGdBR3ExbWt5Wk0rUHU0WUdYdDdkZUNrcUFIVHB6SG1Edjd0MjR1YnVuU3V4VHFWUU02dGVQNjlldWtTbHpacnk4dlptM2FCSFZhdFNRRE0ramhnL0h1MW8xbHF4WVFaOSsvZWpkdHk5Mzc5emgwb1VMM0xsOW04ZVBIbEdoWWtYcG5rdWFta3F0Vm5QODZGRnNiVzMxaERrdEwxKzg0SHhZbU5SV2taQ0FoWVVGbGIyODlOcDl6K2VCTGoxNzkyWkRjRERIamh5aGpxYStqelpOWHNGQ2hYajA4S0gwbk5pOFlRTXZYNzVreVBEaFFHSnFTN2xjVHF4T2RKdFcxRXFhaXRjMm1kcHZwcGlsNDBTeGJQRmlsaTVhaEpXVjFUZlZvYkcydHFaWG56Nk1HRHFVL29NRzRhNkpjclJLS2daZHV5WjlYaFVVeExMRml3MzZXck5xRmRteVp5Y21PcHI4QlFwUXBsdzVncFl2VDZ5TnBra05tUzVkT3JQRzFidC9mNVFLaGNuN2RjcUVDVGc0T3BwTXhhbFVLQXorYm5qOTZoVWJRMElBT0hia0NJMGFOOVlURVo4OGZvemJ2NVJDYmVTd1ladzVmWnBNbVRQck9iWWMvZjEzL0hYRUdDMjZqZ3RXVmxZOGV2SGloL2FuNWZPblQvVHUwWVB6WVdFTUhqNmM3cjE2R1cxWG9XSkZsZ1FHMHIxelo5cTBhTUg2VFpzb25vd0lKZmgrQ01GSUlCQUlCQUtCUUNBUUNQNGp2SGorbkg2Ly9jYXRtemNscitmUTgrZkpsRGt6a0JoZFlHZG5KM24wYWxQQ1hOV0lTeW1SWEEwWmdFYSt2cXdLREtSbnQyNkVmLzVNMi9idFRmYmwxN3k1WHVIdnpSczNzblRSSW1uWk9VTUdtcmRxeFpxVks3bDg4YUprK0l5UGkwdVZjYXgzdjM3RXhjV1JQaFhwaXM2SGhiRnZ6eDVhdFdsRHlQcjFkT25lblZXQmdTeGZzb1RoSTBjYXRMZTN0OWZ6M1A3UldGaFlNS2h2WDhtcjNrb21ZK1dLRlN3M0VsMWlZMk9EbzZNam1USm5KdkxyVi9yMDdNblVtVE9sb3RYaG56OHp5dCtmeTVjdTBiUlpNeVlHQlBEcTVVdWlvNkpZRWhoSUZTOHZyS3lzOEs1WWtRR0RCbEdxZEdtcVZxcEVqVnExYU5pb0VlVXFWTkJMRmRPNWExZnExSzFMemx5NWVQbmlCU0hyMXBHUWtNRDVjK2ZZYytDQWxCNW96NjVkRE9qVGgxWnQyekpsK25RZzBhQWJIeDl2VW5EN1dlZWYxcENtRlY2MUFsSktLZW5paktSbUM5VkpoUWFKcVpsMGpkc1R4bzFMdHM1WXl6WnRUQXBHT1hQbDR0VHg0NVF1VTRhNUN4ZGlMWlBoMjZBQlhsV3IwcVpkTy9yMDY4ZXVIVHZZdTNzM0ZTcFY0djRmZnlRN2ZpMGIxcTlubEw4L1diTmxZK2JjdWJpN3U5TzFZMGN1WGJ4SWx3NGQrT1B1WGI2RWh6Tm4vbnlUOWNSMmJOdkdqbTNiakc2Yk4zczI4elJwSnY4TnBzK2FoWnU3TzVHUmtVeWROQ25GOWw1VnE5SzZYVHVjTTJUZzRmUG5laUwybzRjUERlcmVSRVpHU3A3NUNRa0p1TGk0bUMxdWp4ZzJqQzBiTjZKV3F5bFJzaVQxR2pTZ1FjT0d1R2dpVmJRMXpnQktsUzVOcWRLbGVmZjJMUmMxZ3N6RkN4Zm9xM01mQVB6NTU1L3MwZ2gvRjhMQ3FPemxSZldhTmRtOVk0ZFUyMFozYnE4T0NtSjFVSkRCMkd4c2JKaTNlREduamgrWEluSEN3OFAxcnJOYXJlYjE2OWQ2TmFIVWFqVVdGaGJrOC9SazJJZ1JlcldQa3FKVUt1bmFzYVBKN1ZzMmJXTExwazE2NjNMa3pNbVpDeGYwMXYybzkxR3UzTG14c2JIaDJ0V3JrbUNrcFVqUm9xeGZ1NWFZbUJnMkJBY3pkZUpFeXBVdlQweDB0Q1ErangwMWlzMGJOaGowV3poSlhhUXRPM2FRSVdOR2srTkl5dUdEQnpsNzVnekZTcFRnNXZYcmRPL1ZpMk5IampCMDBDQ2phVHpOd2J0YU5aUktKWWNPSHFSVjY5WkcyK2hleTZScFJRSHUzTDdOb1FNSDZOTy9QOEZyMXdLSmFmUWVQWGhBOWh3NXVLNkpWTXFzRTRtVkhNbTlBeUN4UG1IYXRHbk5GcEFIOU9uRG5sMjdKTUdxLzZCQjlCMHdRSy9OOVd2WDlBU2tmNG9YejUveis2RkQxSzFYajRLRkNqRjMxaXhwV3dNZkgyclhyWXVEb3lQVzF0Wk1HaitlMVVGQlBIbjFDcVZTaVR3K25xK2ErbGcvcWo4dFowNmZadWpBZ1h6NCtKR3BNMmJRc2syYlpNK3JlbzBhekpvN2wwSDkrdEcrVlNzMmJOMHFwZnNUL0RpRVlDUVFDQVFDZ1VBZ0VBZ0UveEZ5dTdxU0szZHUrZzhlekoxYnQ1ZzlZNFlrRmdFYzNMK2ZLUk1uc25MdFdnT2prRFlsajFLcHhNNkVBY3hVRFpudzhIQmtNaG5GU3BTZ1RMbHloSjQ2UmNsU3BaSk5vWlVtYlZwYzgrU1JsbzNWbjJqZnNTTnJWcTRrY1BseVNwY3RLeFdOdGsrRllOU29jV096MjBLaThYOWduejdVcmx1WGdwcW9HV2RuWjN5Yk5pVkh6cHpFeGNYeDVjc1hQZUV0UGk2T3IxKy9TdU96c2JFaHZaRmFVRmV2WE9IdW5UdFVyRlFwMVZFRXVsaGJXek5yM2p3VUNnVVpNMllrVGRxMDJEczRZR3RyeSt0WHIvQnIxSWpaOCtmajQrdXJaNWgrOWZJbEhkcTAwZk8wL3ZqeEl3ZjM3OGZDd29Ld2MrZHdjM01qWjY1YzFHdlFRQ3A0L2V6cFV3Q2phZUtTMWhXd3NMQWdaNjVjM1B2akR6cTFhMGY1aWhVSk8zZU9odzhlVUx0dVhhbmR5Uk1uc0xDdzRQREJnNHlmTkVsS3UyUnE3c0hQTy8rMDM0ODJsVnZucmwwTm9taHFlbnZUeE0rUDMzUnEvQ1N0aHdLSjZZLzI3dDZObjY4dkRYeDhlUG5pQlhWMURNM1dOamEwYnRmT2FIbzB0eHc1c0VrbUFpUk5talNjUEhkT1dvNklpR0RVMkxHc1hybVNicDA2MGJWN2QwYU5HMGZuYnQwQXpCYU1XcmRyaDRPakkzVisvWld0bXpmVG9tbFR1blRyUm1ZWEY4YU5IazJucmwxWnUycFZzaEZYbmJwMk5YbE9rNlpOTXpEb1ByaDNqem9tYWwxOWI3UnB1bFFxRmZlZVBHRlNRQUE3dG04bk5DeE16MGcvZjg0YzVzMmVyU2ZBSkJVL1I0OFl3UVZOeEl1V1kwZU9jT3pJRVdsNTJzeVp0REJoY0U5S2oxNjlLRjJtRE41VnE1SXBjMmJ5dXJxeWJ2WHFsUGY3N1RlV0JRVkpFUnU2VEI0L251dzVjbENwY21WcHJKT25UU085c3pOQnk1Y0RmNlZiYk5Ld0lUVnIxNWJtZGRKVWk2NnVycng0L3B5UTlldXh0clkyK0Q3aTR1SzRkL2N1c3pXaU1XaFNBNnBVeE1YR1VxRlNwV1FGSTVsTXhzbHo1N0N6czBObVphV1gza3czK2xQYnIwS3BSS0dKR05QbFI3MlAzcjU1ZzF3dU41cENyV0tsU3NUSHhWR3ZWaTNpWW1OWnVIUXA5Um8wMEd1amZSNkdhZXJpQkl3WncrR0RCNlhselJzM01tLzJiQnlkbkl4ZVMyT0VoNGN6YnRRb0NoY3BRdXUyYmJsNS9UcjI5dmJNbURPSHhnMGFFREJtREwrYVVlOHFLVm9CL0xXbWpwd3hraFBSVlNvVkFhTkhZMnRyUzlzT0hTVEJLRTJhTklSb2FucnQyTFlOQndjSG8rL1hmd0x2cWxYSmxqMDczWHYxb2xTUklnYnorZTZkTzd4NC9weUJKaUtXZmlTNVhWM1p0SDA3YnU3dXJGaTZWRytibzVNVHhtSnR0YWtzWlRLWlFUVHU5KzRQRWlPVHVuWHFSS2JNbVZrYkVrS2x5cFhOT2pmZkprMTQ5L1l0czZaUDUrSDkrMEl3K2djUWdwRkFJQkFJQkFLQlFDQVEvSWRZcVBsaGYrZldMWU50VDU4OElmTHJWL0lYS0tDM1h0ZUlZOHB3cTB0TWRMUlVrMkRNeUpHOGUvdVdrQzFicEVMbGx5NWN3RTJUa3VidjRPYnVUdlVhTlNoWHZqendsMEVxVGRxMDM5em5LMDBxcTZTcGNpQlJOT3ZTc1NPZlBuMWkySWdSbkR0N1Z0bzJZZkprWkRJWjU4UENhSlZFREZpMFlBR0xGaXlRbG8xOWgwRXJWckJuNTA2OHExYWxUZlBtekpvM1Q2OFFlbXFwV2JzMnNiR3hIRGw4bURJNmRYcWlvNktBeEtnbnJURnI3YXBWTkd2WmtweTVjbkhrNUVrOW8ybytUMDgyYjk5TzRTSkZUTllOMHRhVHlLTmpVRFdGU3FWaVkwZ0lrd0lDcUZ1dkhqUG56cVZ1alJwOC9mcFZhaE1lSHM2aC9mdnAxck1ucTRPQzJCZ1NRdnRrb2dTUzhyUE52N3QzN3dMZ29SRUJNMmJLeE9OSGo2U1VYMXJTcFUrUFI5NjhuRHB4Z3VJbFN4bzFlcFlzVllwOWh3NHhhL3AwQXBjdHc5cmFtaUpGaTByYmpjMWJYU3lUcVUrbXkrR0RCN2w5OHlaMTZ0V2pmYWRPN04rN2w1S2xTcG0xYjFKVUtoWE96czYwOHZQanllUEh6SjQvbndJRkMwb3BCUFBreVVPTldyV1lPbWtTRzdadU5abks3V2ZIMHRJU1cxdGJCZzBkeW9IOSs1a1lFQ0RWOVhuMDhDSExGaSttaVorZjBYU0tXaFlzV1lLVG82TlVaOGt0Unc1OG16Umg3c0tGS0pWS29xS2lwR3VzVFQrbVZDcE4xbVRLNCthbWw2Yk4xdGFXNWgwNk1HcnNXSk5qeU9mcUtrV2dKcjBXUnc0Zlp1L3UzVXlmUFp2M2YvNHByZGVLb2RveGFjVS9LeXNyYVY1clNSb0JOem9nZ05FQkFkSzVXRnBhU3NjdFZhUUkzdFdxcGJvK2tpNnVycTRtdDMzUDZNL1V2bzhXekozTDFzMmJzYmUzbDJxSDZaSWhZMFpxMXE3Tm1kQlFUcDA5YXpTcVRQdXMxbjcvV3VGSnU2eXRrMk5uWjBlc1pqd0pSZ1F4TFNxVmlzSDkraEVlSHM2YWtCQnU2L3lkVUx4RUNicjM2a1VESHg4ZWFaNzU1akpsd2dRMmFTS2hrcWF5MVVVM0pkMktwVXNKV3JGQ1duNzE4aVVQN3QrbmM3ZHV1SmdRQ1M5ZHZFanhFaVgrdFdlSU5rSlN0OTZWTGh1RGc3RzF0YVY2clZvR2FRUC9DWkwrYmZlejlWZXpkbTFHamgxTDR5Wk45SnlaektGbjc5NVVyRlFwMmJwSWd1OUg4bjlwQ0FRQ2dVQWdFQWdFQW9IZ1A4UHBreWZKa2pXclFaSHVxN2R1Y2VYbVRjS3VYREZJVDZSUUtIank1QWtBUWN1WDgydk5taFFyV0pEaEdnOWE3MnJWMkxwckY2WExsT0h3d1lQczNMWU56L3o1MmJGdEcxdE5GSXBPRFVGcjEwb1JENUdhRkNmR2lrbHJqV1dtdkt6bno1bER1WklsSlE5NFZ5TTFCaXdzTE9qV293ZGR1bmMzRUJ5MDRvdWJ1enNMbHk1bFRYQXd3WnBVUjM3Tm14TzhhUlByTm13Z2NQVnEvSm8zTitoNzVmTGxCRy9lek9EaHd4ay9lVEtiTjI0MDYveE5vVlFxR2RpM0wvMTc5emJ3L3RYbDRQNzlCSXdaUTRNNmRiaDc1NDVCZ1hHQXN1WExTMktSVXFua3h2WHJ6SjQrbmFlYTY3NTE4Mll5dTdpUU4wa2FKR1BNbnpPSGNhTkdNV2pZTU9ZdVhJaE1KaU1xTWxKdnppMllPeGNybVl4ZWZmclF1bDA3Wms2YnBwYzZTNWYvaGZsM0lTd01SeWNuNmZ2NS9Pa1RBL3YxbzNQNzlnYUd4Ymk0T0FZUEdFQ1RoZzE1L3Z5NTBXTmFXMXRUdlVZTnFYaDRFeDhmNmZzeGR2MTBNZGVRZXZQR0RWWUZCZEd3YmwxcWVIbng2TUVEc3lNVWtySnR5eFk2dG0xTFpoY1hmajl4Z29TRUJIenExY1BkdzRPaXhZdHovOTQ5aG84Y3llVkxsNWcrWmNvM0hlTm53amxEQm1iUG04ZWVYYnNTNSs3ejUzVHAwSUVjT1hNeVlmTGtaUGQxY1hIQndkSFJxQUJrWldWRnVuVHBwTWd6YmUyamVKMGFTQ21ocmEybTlmSTM5Zzh3V290SUxwZmpQM1FvZWZQbG8ybXpaa2I3ZDNWMVRiYkd6ZHdGQ3d4U3IybFJxVlNNR2o2Y1h0MjZFYU5UbDBmTG9RTUgrSzE3ZDk2OGZtM09xZjRybVBzK2dzVHJHUjhmejhwMTYweUtXdjBHRGlRMkpvYVpPdldFVW9OU3FRUVNyMmY0NTgrQWZzMnNwSXdiTllvVHg0OHphdHc0ZytoUUFQOVJvL1FFNnNLZW5yamx5SUZiamh6NEpCTjFWS3hFQ1pRcUZlTW1URENJa29MRVdrQ1FtSkl1czRzTFY2OWM0WUFtc2xWTGJsZFhObXpkcXBjYVVKZFhMMTl5K2VKRlBRZUpwSmdTY3Y0SlhyNTR3WlpObS9CcjNweTBxWEJxV2Jwb0VmbmQzTWp2NWlhOWMvL0xkT3ZSSTlWaWtSWWhGdjF6Q01GSUlCQUlCQUtCUUNBUUNQNGZjT3ZHRFc3ZHZNbXJseS9wMjZ1WFhzU0hjNFlNWk1pWWtheFpzeHA0WS9mdjNaczJ6WnRqWVdHQlFxbkVyMFVMRGgwN3hxRmp4d0NvV2FzV3BYNzVoWWNQSGpCazRFQTg4K2RuOTRFRFZLOVpFLzhoUTR3V0VsZXIxVktSZSsyL1Q1OCtTZHQwU1pvK0RRdzl1dCs4ZmsxVFRkcW96UnMyRUxKK3ZXUkkwMUtwU2hXaW9xTnhjM2VuVzgrZVVnMmZwRFR3OFdHb3Z6K1FhT0JNU3BZc1dXamc0NE4zdFdwU2hKQnJuanhVcWxLRkt0N2UxS3hkbTBLYVZIYTZLSlJLU2RTS2pJdzBtcUxJWEJJU0VoalFwdzlIRGg5bWRFQ0F5WUxSQUwvV3I4L3lsU3Y1OVBFampSczBZR053c043Mko0OGZzMy92WG1aTm4wNkhObTBvVWJnd3Z2WHJTOGE4d3djUGN1VHdZZHAxNkdCVXJMaHkrVElEKy9YanllUEhRS0lCZE9lK2ZYVHIwUU9BOSsvZjgrZWZmMHJwbnM2R2hySnU5V3I2RHhwRSt2VHBHVFIwS0U1T1RuUm8zZHFvb2Zobm4zL2g0ZUdFbmpxRmw3YzNscGFXZlAzNmxjN3QyL01sUEZ3U3pIU3hzN05qL2NhTmZQMzZsYVkrUG5vZS9scGlvcU1aNWUrUG03czcrMy8vSGFWU2laK3ZMK0dmUDMrVHFKUDBYZ0FZNnUvUGxWdTNXTFJzR1huYzNGaThjQ0ZyVGFReVV4azVwdTQ0bXJkc3llSGp4eGs1Wmd5alI0eGdZTisrZE96Y21SV3JWdUhzN0V4c1hCd2VlZk15SmlDQTVVdVc4RnYzN2tTWnFHL3h2MExWNnRVWk4zRWlTeFl1cEVhVktzamo0d25ldk5sa2xGNXlxTlZxM3IxN3g0V3dNRGFGaERCbDRrUXVYN3FFLzZoUlBIMzkybWhxSjFPWWlrUktpakZoMGNiR2hwRmp4akFtSU1Ca1A0MzkvRmlpRXhXU0ZOK21UZlVFQnkwUkVSRjA3OXlaelJzM2tqRmpSZ09uQlVpOHY4NkdobExUMjV1bGl4YjlZOGIvNy8wKzB0NXZyZHUyNWRTNWMwWnJpajEvL3B4Qi9mdFRxSEJoZXZidXplYU5HNWtVRUdCd1BHUDNycFp0Vzdhd2YrOWVBSnljbktqczVjWFQxNjlOdnR1VVNpVXlhMnNhKy9tbEdOR3AxTHo3OWg0NnhORlRwemg2NnBSMDNYWEhxUDFjcTA0ZExsMjdSc2N1WGZUNjBZcFgwVW1pYlQ1OS9NaW5qeDhONnRjVUxsSkVlamVxVkNxOVk4MmZNd2VWU3BWc210bWJOMjVRMDl1Ynk1Y3VKWHQrUDRLQU1XT3d0ckdoLzZCQmlTczBjMFgzSEtaTm5xd1h1UXlKMTBVdWx5T1h5NDMremZIL2lXOTFXaEI4ZjBSS09vRkFJQkFJQkFLQlFDRDREeEx4NVl2ME9TRWhnVEVqUitMbzVNVEFJVU9ZT1hVcVZjcVZJMHZXckVCaW9lbU1HVE5pYVdWRmJHd3NIejk4SUh2MjdHVExucDJtelp1VEkyZE8yblhvUUs3Y3VhVSt0WFVLVkNvVjU4UEM2TlcxS3hiQWtoVXJzTE96WStHU0piUnMxb3p4WThkeTlzd1pwcythSmRYN1NGQW9UQmE1VnlaakpMeWlNUUpsMEJHMWJ0MjhTWmNPSFVpUXk1azRkU3BYTGwxaXRMOC9TeGN0b21HalJwUXRYeDUzRHc4S0ZDakFWWTF4WHFsUUVCMFZ4WjlSVVh6NThvVS8zNzNEdTFvMXlldGVLNHlvTk1ZNmJVcW9tT2hvYkd4dHNkSjQ4UnREcVZRU0h4K1BqWTJObmxqZ1Ayb1VUWDE4S0ZHeUpKY3ZYbVRkTjBZWXZYNzFpZ0Y5K25EdDJqWG1MRmhnWUR3ejVsMWV1MjVkOG5sNjBxbGRPMFlPSDA1Y1hCeWR1bllGWU0rdVhjeWZNNGZNTGk1NGVYc3pjZkprS2xXcFFtWVhGMDRlUDg3RVRNcEFBQUFnQUVsRVFWU2dmdjBvV3F5WUpFcHB2eHR0YXI5RCsvZXphL3QyT25idURDUWFySXNXS3daQVRFd01vNFlQeDk3ZW5tclZxeE4yN2h6ZHUzU2hRc1dLZE5GNDZhZE5tNVlWcTFiUnVubHptalJzeUlJbFN5aXJTZmtFL1BUekwyajVjdVJ5T1UyYk5lUEIvZnYwNmRtVFZ5OWZFclIyTFNWTGxTSXFNcEtJaUFqZ0wyTnp3VUtGMkxKakJ5MmFOcVZOOCtZY08zMWE4cmhXS0JUMDc5T0haOCtlc1huN2Rnb1VMTWlHTFZzNEd4cUtjNFlNcU5WcVZnY0ZzVG9veU9nWWpSbmNkQTNpU1NsUXNDQmp4NC9uNVlzWHBFdWZYcS9OaHc4ZkV2YzNZc1RVR3ZOVktoVXZYN3hnenN5WkhQMzlkM0xteWlXbEIxU3IxVHgrOUloOCtmSUIwTDVUSnlJakk4bVVPYk5lL1NhbFVwbnNPWTMyOTJlMFJzUk5TbklHZFMxZnZuekJ4dHBhTXZEek45Slp2WC8vbnF1WEwzUHkrSEgyNzl1SHZiMDlXYkptNWRuVHAvVG8wb1dxMWFwUnRGZ3hYUFBrSVZQbXpLUkprMFo2RHJ4OTg0WnRXN2J3NWNzWFByeC96OXMzYndEWXZYTW51M2Z1bEk2UkpVc1dvMGJ4Mk5qWUZDUElrcnZXNXFBYldhUTFYcXZWYXBQSFRXclVOOGJ4bzBjWjVlOVBkRlFVQzVZc29XR2pSdEkyWFZHb2JmdjIxRy9RZ0Vuanh6Tmo2bFQyNzkzTGpEbHpqQXJ3MnV0dXlzQ3VIWk01QnVqditUeUF2d1RXcE00WDBWRlJSRVpHY21EZlBoWXZXSUNqa3hNcWxZcUJRNFp3Lzk0OVZnWUdjdTNxVlFZTkcwYkZTcFd3c0xCSU5ycnMzdDI3eE1YRk1Ub2dRTzlZQ1FrSnhNYkc4aXhKdElxVmxSWGpKa3pRKzg1TmZVOWE1d1ozZDNkSnNOU21XTk51ZzcrdWc2MnRMZGphQXZEdTNUdW1USmhBK3ZUcG1URnRHbWZQbktGUTRjTE1YN3lZdTNmdWtENTllaXA3ZVhIazVFbmtjam0zYnR5Z2FQSGlCdWVuVktta3NlN2N0bzF0VzdiZzQrdHJVUDlQT3pkdlhML090YXRYZWZ6b0ViWkdCRWxqcUZTcWJ4SnB0R24vdE1lZVAyY094NDhlWmZLMGFWTE5yVFJPVGxoYVduTDJ6Qm04cTFVajh1dFgxcTladzhjUEg2aFlxVktxajVrYWRKK0xaOCtjSWVMTEY3Mi9XN1FScTc4Zk9pUzFVNnZWeU9WeVBQUG5OMGhGOTczN1MyN2M1anpUQlQ4ZUlSZ0pCQUtCUUNBUUNBUUN3WCtJeTVjdTBkTFBENlZDZ1d1ZVBIejU4b1VCZmZwdzQvcDE1c3lmVDJNL1A2cFdxOGFzNmRNNWN2Z3dBQTNxMU5Icnc4cktTaXFxWGIxR0Rhb2JLUzZ2L1ZHZmtKREFvUU1Ia012bHJGNi9YcXBsNGVEb1NQQ21UWFR2M0Jrbkp5ZlNwa3NuN1N1UGp6ZW84eE80YkJsVEprNGtQajVlOHRKWHFWUk1tenlaVHg4Lzh1YjFheTVkdkVqcHNtV2xtaDN4OGZIMCsrMDNJcjU4WWRQMjdaUXNWWXEyN2R2ajE2SUZNNlpPWmRuaXhTeGJ2RGpGNzZ4MDJiTFVyRjNiWUwwaWlXRFU4TmRmcFVnYVhXYlBtTUhzR1RQMDFpMVpzVUl2ZFZQVFpzMG9YYVlNTDU0L1orck1tU2JUR0tYRWpldlhlZkxrQ1N0V3JkSzdMcXNDQXdrOWZacEhEeDhDa0ZFamptaHhjM2RuNjg2ZGpCazVFdDhtVGFUMTNYdjJwSXEzTjZWKytVWFBLQnk0YkJuVEprOG1uNmNucTlhdFN6UUlBdG15WjhmZHc0TVpVNmN5WStwVUlMRWdkWEdkVkRFM3IxOW43ZXJWbkRoK25Kam9hR2JPbmN1T2JkdVlQblVxYm01dUxGeTJUQzlhcVdpeFlxd0pEcVp6dTNhMGJ0NmNUZHUyU1hWZ2Z1YjU5KzdkTzFZRkJ1TG03azYxR2pWNCsrWU5qbzZPQkcvZVRLbGZmZ0dncFo4ZmQyN2ZCaEtGQUMzdUhoNnMyN0NCbTlldlMySlJSRVFFL1h2MzV0U0pFd1JNbk1ndnBVc0RrQ3QzYnNrVFg2bFMwY1RQajkvNjlqWDRUbXA2ZTBzaXB5NktaQXppNW1Dc0pvcldhS3pRUEdjeVpzeklVSDkvT25icFF1VFhyd1N2VzhleEkwZDQvZW9WMVhTdVgrOSsvUXo2a3N2bEpzL0pGT0dmUDlPc2NXUGtjbm1LYlEvdDM4K0lZY09rNVV4SjdvMlVtRGQ3TmtjT0grYlZ5NWRTWkdZZU56ZDYvdllicmR1MkpiMnpNNmRPbkdEM3pwMnNXYmxTTDNvVElIRDFhbXJXcm8yRG95TnpaODFDclZaamEydEwzbno1OEczU0JJKzhlWEgzOE1ETjNSM1hQSGx3Y0hDUTlvMk1qQ1JvK1hLaW9xSTRzSGR2aXZWNEZFcWxXZGZhbk9pZEJNMTNtNUNRWURRaUNCTEZGa1V5TlhNdVg3cEU5eTVkS0ZldUhEUG56aVY3amh6RXhjVXhaY0lFSGoxOFNHUmtKSFk2MFpiT0dUSXdlLzU4ZnExZm4rRkRockJ3M2p5V0JnWWE5S3NWY2hRbWpNdmFPWnRjUFI4dDMrdDVJQjNieEp6Y3YyOGZDb1dDQi9mdjA3WkRCd1lPR1lLbHBTV1dscFlzQ3dwaTdLaFJiQXdPWnZtU0pSUXZYaHluTkdtWU5HMGE0M1hTSEdybnUwS2hrT3BDSldYMmpCa3NYN0lFU0V6emxoUmRSd2J0V0JVSkNXQm5KNjF2MktnUkZTcFd4RjVuTGhZdFhweW5TYUpBbFVuRUZvVkNRYWUyYmJHM3QrZk1oUXRZV0ZxeWU4Y09EaDg2eFBXclZ5WHhYSmZXYmRzYUZZemk0K0treUp1Z0ZTdklrREVqbzhlTk0yaFh0bHc1MXF4Y2lhL21mZXVaUHo5Rk5FNExLWkdnVUtRcWtrMmxVakYyNUVoT256b0ZKTDVYQTVjdlo5N3MyZmo0K3RLNlhUdXByYU9URSswN2RkSVR3NjFrTWxxMGFxWFhaNS8rL1duYm9RTWxDeGMyRUIrL0ZkMXpXckYwS2FkUG5qVGFya2VTaURDQVlTTkdHQWc4MzdzL1V5UWtKSmoxVEJmOGVJUmdKQkFJQkFLQlFDQVFDQVQvSVVxVUxFbkZTcFhJNStsSmk1WXRzYlMweE1uSmlWSGp4a2tGbXozeTVtVnBZQ0JmdjM3bDlxMWJmUHp3Z1lTRUJNbmJObTNhdEpLWHJDbmtjamsyTmpZb2xVb0NKazZrZTgrZVpNK1JRNjlOMnJScENkbThHYlZhcldla0doMFFRS0ZDaGZUYTFtL1lrRUtGQyt0RkhsaGFXcEl1WFRxT0hUbEN3VUtGbURKakJvMGFONWFFRFZ0Ylc0STNiZUxDK2ZPVUxGVksycTlTNWNyczNyK2Z4NDhlY2VQNmRkNy8rU2ZSMGRIRXg4V2hOT0lSWDFtVFdpNHBrc0ZVYzY1ZHUzZkhTaWJEenM3T2FBMFErQ3ZDeUZoYUp0YzhlYVRVYk45S3ZRWU5xRkdybGlUZ2FQSEltNWNwa3liaDZlbEo3Mzc5Sk1GRmw4d3VMaXhMRXNYaDRPZ29DUk82dE8zUUFZVkNRZnVPSGZYU2JNbGtNZzRkTzhiclY2K2tGRWU1ZFNKL0FITGt6TW5WSzFmd2JkS0VqcDA3azl2VmxjdVhMdUhsNWNXc2VmTndkblkyT040dnBVdXorOEFCcmx5K2JIVHNTZmtaNWwvV3JGazVmUHc0NzkrL3g5TFNraHc1YzdKejN6NjlmanQwN3N5MXExY3BYcnk0ZFA5cEtWaW9FQVYxeG1GaFlZR3pzelBkZXZha2d5WmlLeW54Y1hHa1M1OWVFc1lNdHNmSEczNVhDUWtHQm5GejJMeGhBLzVEaHhvMXVzdXNyUENxV2hXRlFvR05qUTJUcDArWHRsbG56TWk2MWFzSkR3OW55dlRwVXVwR1U3Um8zWnB5NWN1YlBDZGp4RVJIMDMvUUlLT0c1cVI0VmEyS2M0WU1aSFp4b1VpUkluVFJwRXMwRng5Zlg2NWZ1MGFGaWhVcFZLUUlKVXVWTXFoeFZyVjZkYXBXcjQ1S3BlTFJnd2M4ZVBDQVZ5OWY0dURnSUluUjZkS2xZODc4K1JRb1ZJaDhucDVtcFk5TGt5WU54NDRjNGM3dDI2UkxsNDdlS1locUdUTm1wRnVQSHZRYk9OQmttdzV0MmhqY0s4Ykk2K21KYjVNbXlYcjhlM3A2SnZ1dUtGMm1EUHNQSDhZemYzN3B2ckd6cytQMTY5ZGN2blNKeWw1ZTlPemQyMkMvbXJWcmMvallNV1FtbnJQcDBxZW5hTEZpSmlPSUZBb0ZYbFdya3NPTTgveGV6d010aFlzVUlXdTJiQWJIcVZlL1BqdTJiV05NUUFDRml4VFIyeWFUeVpneWZUcFZ2THlvV0xteWRGemR1bFBhdnRWcU5Ra0pDUWJwTHJVMGF0eVlQOSs5bzFqeDR2eHFwSjZRTHZrOFBlbldvNGZCT2FSTGw0NTBPaUs3S1pJK2IyUXlHVXNEQTBtYk5xMzAzbWpWdGkydDJyWUZFdXU3dlh2M2pvaUlDR0pqWWtoSVNNQXpmMzZqZlUrY09wVnMyYkpoWTJQRGxoMDdlUHpva2RHNVZ1ZlhYN2w4ODZaVXd5bDdqaHhtMTNMTG1UT25uak5CU2xoYVdwSTNYejdDdzhNWk5YWXNkWDc5RmFWU2liT3pzOUdvd0hFVEp0QzdiMSsrZnYyS1dxM0cyZGxaaW5UVlpmMmFOWlFwVnk1RlFkaGNkQ1BUbGl4ZmpxV1ZGVEtaTE5udlJhMVdreUNYWTJua3VmUzkrek5GK1lvVlRjNEh3VCtMaFZva0NCUUlCQUxCVDhUNXNEQmErZm14Y2RzMnlsZW84RzhQeDJ6Y3pQZ3hJaEFJQklJZlIxS3ZWNEhnZTNEbjltMnVYN3RHc3hZdFRIclkveXdvbFVwVUtwVkpJVXZ3djRGS3BUSmFLMHJMdTNmdmNIUjBOQnFoRmg4Zmo1WEdrS2ZMd2YzN3llUG1waWRPbVVORVJBUi92bjFMSG5mM1ZNLy84TStmU1pjK2ZiTG5JakNQTzdkdkk1UEp5T2ZwK1ovNVB1UGk0Z3pFRU1IL0hnL3UzeWRUcGt4R1JSQ0JlYng0L3B4dW5UcXhmT1ZLZzJpMWIwV2hVS0JVS2cwY1MzNlcvZ1QvRGhibUtxa0l3VWdnRUFnRVB4bENNQklJQkFMQnR5QUVJNEZBSUJBSUJBS0JRQ0F3SkRXQzBYL0ROVUVnRUFnRUFvR0F4TFF2OHhZdHdzZlhGOWM4ZWN4T1IvQmZKS1ZVVXJwa3lKaVJCajQrL3htdlZZRkFJQkFJQkFLQlFDQVFDQVNwUjFnRkJBS0JRQ0FRVUtseVpTNWN1OGFCSTBjSTNyeVp3VHFGZ2YrWHFGZS9QbzBhTjJiKzRzV2NQSHRXcjhqeS95Y2NIQnc0YytFQzZ6WnNvSUdQVDRwcFpEcDI3c3pDcFVzNWV1b1VIVHAzRm1rbFRCQXdjU0xWYTlUNFppRnkwTkNoREI0K25NSERoK3ZWV2hFSUJBS0JRQ0FRQ0FRQ2dlQm5RQ1FMRlFnRUFvRkFRSHg4UEM0dUxyaG9vbEkrZmZ6NHc0ODVmZlpzczRyOUFreWROQ25GTVdYTmxrMnZTTFpTcWVSOFdOamZHdU9NT1hOK2lxaWJhWk1uOC9IREI3UGJseWxYRGhzYkc2cDRlMVBGMjV1SWlBZ2ExYXZIODJmUEROcG15WktGTHQyNkFlRG03czdZOGVOUnExU3NXN1BtTzQzK3Y0R1ZURWJyZHUzbzBMa3pIOTYvNTJ4b0tKTW5Ua3pWZGVuU3ZUc09EZzRBdkhyNWttdFhyLzZvNFFvRUFvRkFJQkFJQkFLQlFKQnFoR0FrRUFnRUFvR0FtSmdZdldWandzTDNwa0hEaGpnNE9wclZkdGEwYVNtMjhXdldURS9jc2JLeW9rblRwZ1N2Vy9mTlkyelV1UEZQVWVSODdxeFpxV3BmcVhKbHZlVkQrL2VidktaakowelF1dzZqL1AzWkZCS1M2akdtaEp1N096SFIwY1RFeENDWHkxRXFsU2lWU3N3cHAxblp5NHQrQXdZUUV4TkRURXhNWXVGVmhRS2xTbVhXc1Mwc0xKREpaRmhiVytQZzRJQlRtalQ0TldxVXF2RjdlSGhJaGVRenU3aGdZMnViS3JFSUlEWW1SaEtNWXFLalU3WHY5K0wrMDZmZmZVN1hxMVdMUCs3ZS9hNTlDZ1FDZ1VBZ0VBZ0VBb0hnbjBjSVJnS0JRQ0FRQ0loT1lyeis4UDc5RHo5bVRFeU0yWUpSYkd4c3N0dXRyYTFwMDZHRHdmcU9YYm9Rc242OVdhS0VNUkxrOHA5Q01KTEw1YWxxWDZOV0xlbHpYRndjczJmT05OcXVpWjhmOVJvMGtKYTNiOTM2UThRaWdPT2hvYW5lSnlZbWhzTDU4dUhzN0V5WmN1Vit3S2pNcCtRdnYwaWYxV28xczJmTVNIVWZjWEZ4MHVmNCtQanZNcTdVRWhzYis5M25kTkxuaDBBZ0VBZ0VBb0ZBSUJBSS9qY1JncEZBSUJBSUJBTGlrZ2d5LzRRQldGY0VxbEsrUEs5ZXZ0VGJmdWZoUXlrYUl5WGpldU9tVGNtYU5Tc0FLcFdLYzJmT1VObkxDNCs4ZVduWXFCRjdkdTM2cGpISzVYSzBrbGJIdG0wNWRlSkVpdnZrekpXTHQyL2VvRlFxdittWTJqNUN6NS8vYXh5cEVCZnk1c3VIdTRlSHRMeGw0MGFqQW1DUm9rV1psQ1J5cTJtelpqUnQxaXpaL3VQajQvRXFYNTczLzRDb3FFV3RWaE1mSHk5RktDbVVTcFFLQlFxRkFnRFhQSG13dGJVRjRNM3IxMFJGUmVudGIybHBpYlcxTlRLWkRBZEhSNXljbkZJOWh0Smx5a2lmcjF5K3pKUEhqMVBkaCs2YzBJNDl0UXdiTVlMMkhUc1NHUmxKZkh4OHN2Tk1KcE5oYTJkSDJyUnBtUlFRd0liZ1lMMjVkRFkwbEhmdjNobnNwenNIRHV6Ylp5RFlXbHRiNCtQckt5M0g2d2hoQW9GQUlCQUlCQUtCUUNENDMwVUlSZ0tCUUNBUUNMQ3dzTkJiVGltaTUzdWdNak9kR0NSdlhKZkpaUFR1MTA5YVBuTDRNSUhMbGxIWnl3dUFRY09HY1dEZnZtOHkwTWVuTXJMSDB0S1N0U0VoeUdReTFxNWV6Yzd0MnduLy9EblZ4MDFLUWtLQzJXMTFJNGJVYWpXclY2NDBhSk16Vnk0Q1Y2L0czdDQrMVdQWnVubnpONGxGbTBKQ0VsUEt4Y1lpajQ5SHBWS2hVQ2owNWtIanBrMHBXS2lRdEh6aTJERUE5dTNadzc0OWUwejJmZmpZTVR3TEZBQ2dWL2Z1M0x4K1BkWGpTNG15T2hGT3lZMGxPWFRGbmRUTWYxMHNMQ3h3ZEhMQ01aV2lsL1llMTcwUEFwY3ZOeXFDNmdwR0V3TUNlUGYycmQ3MnRHblQ2Z2xHaXI4aGpnb0VBb0ZBSUJBSUJBS0I0T2RCQ0VZQ2dVQWdFQWl3dExMNng0K1pHZ0VuT2VONm0vYnR5ZTNxS2kwSExWL09sY3VYdVg3dEdpVktsc1RWMVpYdXZYcXhaT0hDVkk5UmxVcERlTk5temFUb25qRUJBZmcyYmt4akh4K1UzeGhOb3NYY2FDVUxDd3M5WS8vWjBGQ2VQWDJxMXlacnRteHMyTEtGck5teVNldkdqUnJGMlRObmpQYnBuQ0VEbTdkdng5TFNFcVZTeVlxbFM3L2hER0RFc0dISmJxOWJyeDRGQ2hhVWxwY3VXc1JNTTJwWEFhVFBrQUZJL0o0ZTNMdjNUZU5Mamp4dWJ0SWNVNnZWSEQ1dzRKdjYwVTJOK0sxcEV2OHVmeWZ5elJTS1ZBaWFBb0ZBSUJBSUJBS0JRQ0Q0ZVJHQ2tVQWdFQWdFQWl3dExmV1d0ZW05ZmlTcE1WeWJFb3ljTTJTZy82QkIwbkxZdVhOY3ZuUUpnTG16WnJGV1U0K24vNkJCSEQ1NGtNZVBIcVZxakttSkFrbVRKZzNEUm95UWxqOTkvRWozenAzL3RsaVVtbkdVSzE5ZVR6emJ0R0dEM25ZWEZ4YzJidDFLcnR5NXBYWHpaczltM1pvMUp2dnMwcTJiTkQvMjdkbkR5eGN2VWpGeTg4aWJMeCt6NTgyVG9tQVdMMWpBck9uVHpkcFhKcE9STVdOR0FKNC9lNlpYSitoN1ViVjZkZW16U3FVaVpNc1dzL2FiR0JEQXllUEh2K3RZQXBjdlorMnFWWHo5K3BWNHVWeWFYN29wSE4xeTVNREN3Z0pyYTJ0c2JXMUprell0VVpHUjB2aS9OeitpVDRGQUlCQUlCQUtCUUNBUS9QTUl3VWdnRUFnRUFnRlcvNEpnOUQwWU8zNDh6czdPMHZLMHlaT2x6NmRQbnVUMHlaTjRWYTJLalkwTlM1WXZwMG1qUmtRbnFXK1RIS2t4aEk4WVBacE1tVE5MeSsvZXZXT0l2NzlaK3k1ZXNJQ25UNTc4N1hGMDd0Wk4raHdaR2NtUnc0ZWxaWSs4ZVZtNWJoMnVPb0xTa2NPSFdUQjNicko5dG1qZFd2cThmTWtTczhhUkVrMzgvSGoyOUNsWHIxekIzdDZlSlN0VzRPQ1lXQzFxNitiTlpvdEZBTGx5NThaS0V5RjMvd2RFRndIVXFsTkgrbXhsWmFWWEl5bzVJcjkrL2U1aitmenBrMW50MUdvMWNya2N1VnhPcEVZc2doOGtHUDFMMFZJQ2dVQWdFQWdFQW9GQUlQaStDTUZJSUJBSUJBSUJUbW5TNkMyblNiTDhNMUt2UVFOOG16U1JsZy9zMjJkUXUyYjgyTEVjUEhvVUd4c2JQQXNVWU1HU0pmVG8zTm5zZEhqbUd0ZTlxMVdqVmR1MmV1c0tGeWxDNFNKRlV0ejN6dTNiQm1uanZtVWNlZHpjcUZHcmxyVDg0ZjE3NUpvYVRGNVZxN0pvMlRLRDYxcXJUaDJldkhxVll0OWFEaHc1WW5KYjFVcVZlUDdzV1lwOVZLcGNtZW16WndNd1l1aFFTcGNwUXo1UFR3QXVYYmpBcU9IRHpSNFBKRVluYVhuNDRFR3E5aldIckZtelVyNUNoVy9hOS9YcjEyYTF5NUlsQzMvKytlYzNIU08xL0loVWVQOVdlajJCUUNBUUNBUUNnVUFnRUh4ZmhHQWtFQWdFQW9HQTlPblQ2eTJuMDRuYStSbnh5SnVYR1JyUkFTQTJOcFlwRXljYXRIdnkrREVMNXM1bGlFYUVxRjZqQmt0V3JLQjNqeDRrbUZGM3hSeWhKbGZ1M014YnRDZ1ZvOWZ2Zjl5b1VTa2EzTTB4eVBjYk1NQWd0U0FraW4rVHAwMlR4Q0tWU21XMDNkOGx5c3pJclRMbHlpR1RKZjRKT2xNbnV1blR4NC8wNmRrejJldlNyVWNQMEtTdDAxSzJYRG5wczd1SEI5MTY5a3oyK0ZzM2JlTExseTltalJXZ1VaTW0wdmYxK05FamFsV3Rhdko2Vks5Umc1WHIxZ0VnbDh0NWI0WUkxS3hGQ3laT25VcVBMbDA0ZGVLRTJlUDZIaFF2VVVLS3pqSkZwY3FWQ1E4UDExdW5UWDBuRVB4ZDFHbzFTcVZTZWlZWTQvR2pSenk0ZjU5ZjY5Zi9CMGYydjB0RVJBVHAwcVg3dDRkaGtrc1hMcEExV3phOTFLai9KZ3FGd3VqOGUvLytQUzR1THFudVQ2VlNvVmFyVTN5MkN2NTlFaElTdUhqaEFoVXJWWkpTNHY3WGlJK1A1L3JWcTVUN1JzY1hZM3g0LzU0enAwOVR0bng1Y3VUTUNjRHFvQ0R5NXN0SEZXL3ZaUGU5ZVA0OGVmUGxJNE1tbGZEMzVOSERoN2g3ZVB5UXYzRWZQM3FFUjk2ODM3MWZnS2pJU0FQSFBZRnBObS9jeVBsejU1ZytlelkyTmpiLzluQk1zbUg5ZXVyV3EyZjJYRDkwNEFCM2J0MmlSZXZXNU15VnkyaWIxVUZCRkNsYWxOSmx5LzRyejZ6di9iNFUvTndJd1VnZ0VBZ0VBZ0hac21mWFczYitod1dqa1dQR0VCTVRvN2ZPMUkrQXpDNHVyRnk3RmtjbkoybmQvRGx6ZUcwaVVtYlo0c1Y0VjYxS0dZMndVS3RPSFRadTIwYlBybDM1K09IRDN4cTN2YjA5eTFldTFCUGMvSWNPWlhPUzJrRmFIQndjMlAvNzcrUnhjd05nM2VyVlhMbDgrVytOQVNDZnB5ZU5kS0t0ZEltTWpLUmgzYm9zQ1F5a2ZJVUtqQmt4Z3NtYWxHK3hzYkUwckZ2WFlKL3FOV293Y3V4WUFGWUZCckloT05obzMzc1BIY0xlM2g3QTdGUi84MmJQNXVPSER3Uk1tcVJuVUJzeWNDRHYzNzlQZHQ5Qnc0WmhaMmRuY25zREh4OGErUGdrMjhlQmZmdk1Gb3dzTFMxcHJSTTV0bTdObW1URnV6enU3dExuNTgrZXBTZzRqaHc3TmxFRUF4WXZXMGJUUm8xK1dGbzlMYnJqSHpoa1NJcnRaODJiOXlPSEkvZ0hlUGpnQWV0V3I2Wnp0MjY0NmN4UlNLeEx0blh6Wmxhc1d2VzNVcEdPR1RHQ3FLZ29SbzhiUjhaTW1jemViME53TUtQOS9UbDY2cFJKWTl6OE9YTTRzRzhmMSs3Y01TdjZkV053TU9tZG5hbFZwNDZCWWVQcWxTdE1DZ2pndDc1OXFWbTdkb3A5UFhuOCtKc2k2TnpjM1grSTBUSWx4bzBheGZuejU5bTVkKzgzQzdzUkVSRnMzN0tGWmkxYllnRThmZklFVzF0YnJKSVI5WlFLQmJGeGNSUXZVU0xGL3YySER1WDFxMWVjdTNRcFZVYmpiNzBXV25LN3VtSnRiVzJ3UG1UZE9yWnUzc3l3RVNQd3Fsb1ZnTGR2M2xERHk0dXk1Y3NucGt4TnhYZjU4TUVEZW5UcFF2ZWVQV25kcnAzQjlxbVRKckZpNlZKdTM3K3Y5M2VNdVh6NThvVzQyTmdVMjZWTm0xWks5YXJMODJmUG1EZG5EaTFidFRJcUlvd2NQcHljT1hQU3ZtUEhGSTNZUjMvL25YdC8vR0grNElGdVBYdWFmTmEwYjkyYXlsV3EwTDFYTHdCaVltTG8zcWtUWGxXclN1dE16WU0wYWROS0JzdUlpQWlqZjkvcHR0R08vN2Z1M1JrK2NpUTllL2RPMVhsY3ZuU0pxTWhJcWNhaHFYRjlyMmZCbjMvK3lhODFhdURidENsang0ODNlNzllWGJzU2V2bzBXM2J1cEdTcFVtYnZGM3JxRkRPblQyZkI0c1hTMzZ4YTNyMTl5NkQrL1premZ6Nk4vZnlBeEpUUWZzMmJKeXNZeGNYRk1hQnZYMVJLSmZzT0g1YlNPRWRGUm1KbmI0K1ZsWldlRVZ5dFZxTlFLRWhJU0VqeEhsU3BWUHhhc3lZTkdqVmk3b0lGWnArbk9mVHExbzNEQnc5eTZPaFJQQXNVU05XK1B2WHFVYjFHRFFZTUhteDArMi9kdS9QaStYTjJIemp3bnhTWnIxKzdSdU1HRFV4dVAzbnVuRjZxYkVpOGxyRXhNZGphMlJuTUNZQS83dDVsMTQ0ZHpERnluWlZLSlhLNUhDc3JLNFBma2JHeHNkSnZsdVQ0OVBFalkwYU9wRUtsU3JUcjBNRm9tM2Z2M3ZIMHlSTXFWS3hvc3AveFk4ZVNMbjE2Nmpkc0tLMVRLQlRJNCtNTm5zMUtwWkk1TTJlU2tKQkE5OTkrazlhclZDcmk0dUt3dDdmbjNoOS9NR0hjT0g2dFg1OVNwVXNuTzEvK1Y5NlhTWW1MaTVOcXNCcDdiaXFWU3VMajRyQjNjUGpQaXZ3L0UwSXdFZ2dFQW9GQWdHdVNINFAvdEplUXVaN2p6czdPQkcvYWhHdWVQTks2YTFldkVyUjh1Y2w5bEVvbGZYdjFZdmZCZzJUSmtnV0FYMHFYNXREUm93U01HY08rUFh1K2FjelcxdGJNWDd5WWdvVUs2YTBmTlhZc3QyL2U1TTd0MndiN1RKbzZWZnJoZmYvZVBhWlBtZkpOeDA3SzZISGpralZJZlBueWhjN3QybEd1UWdWQ1Q1MlNCQ08xV3MzalI0OE0ybXRGRElDREJ3NFliYVBkWDRzNUVWdGFndGV0NDlXclZ5eFpzVUw2OGRheGMyZXVYTHFrVjI4bktiRXhNY2tLUnVhUW1ocFdkWDc5bGR5YUg3SUtoWUxkTzNZazIxN1hHRy9xTzlObDM1NDl0R25YRGdjSEJ4eWRuRmdURWtLVGhnMTUrK2FOMldOTUxlSUgxdjgvRnN5ZHk0RjkrNmppN1cwZ0dIMzYrSkhUSjAvcUdRWU83dCtQUXFHZ1lhTkcwanFsVXNtblQ1K3dzN05EWnNSSWNlWHlaZDYvZjQrOXZUMHgwZEhTZXJWYWpVS3BKQzR1RGhjWEY0UDVseUZEQnIzL0FSN2N1NGVGcGFYMFRIUDM4RUNwVkxKMzF5N0p3SjJRa0lBOFBwNWlSZ1NLbFlHQlJINzlTdFhxMVEwRUl3c0xDNjVkdlNxbDYweUoydFdyb3pRemhha3V0KzdkKzFjOHh0M2MzVm0zWmcxREJ3NWtzYzU3Y2YvZXZVUkhSK1BYdkhtS3h1dHBreWV6WmVOR3NtVE5TcVpNbVdqZnVqVjJHc01kUUhoNE9MYTJ0cEpSU0JzbEZoc2J5OFBuejVQdCs4M3Ixeng1L0JqZkprMVNIV0h3cmRkQ3kvSFFVSVA1RDNBbU5KU0hEeDVJMjVSS0pVTUhEaVEyTnBZR1BqNUVSMFZKN3cxTFM4c1VCZEZiTjIveS9Oa3psQ1ljQnJUdlBGc1Q3eksxV3Mybmp4K3h0N2ZYdTE4VVNpVVdGaGFNR3pXS1BidDJwWGkrazZkTk15cFlQWHp3Z0YzYnQxTzlSZzJEYlFxRmdyMjdkNU14WTBaSm9FbU9vMGVPbUhTUU1VV1g3dDFOYnJ0NjVZcWU4ZGphMnBxelo4N29YVGRUODZCRnExWk1telVMZ04wN2R6SnUxQ2lETm1NQ0F2UnFQYTVldVJKSWpFeEppUXRoWVp3SkRlWHhvMGRjdm5TSkQrL2ZreXQzYm82Y1BJbXRyUzIxcTFWRHFWUWE3SGYzMFNPempOUXBrVDU5ZXNMRHc0MGVJemtHRFJ2RzZkT25HZGluRDRlT0h6ZjdieWlYTEZtNGMrc1dTeGN0a3RJSWE5RUtmcnJQT0J0Ylc2eFRpUFpZTkg4K2I5KzhZZkh5NVhvMVA0dW1JTUtVcTFDQlRkdTJKZHZtNWN1WEtCUUt2RFZHN05TaU5VUWJvMmJ0Mmh3NmNJRFZxMVl4WnR3NGFiMUtwU0loSVFHRlFrRm1FNytibmp4K1RJbGtoUFFhdFdveFpNQUFkdTNZUWRObXpVeTJPN2gvUDA4ZVA4YmEydHJzditQVWFqWHloQVFLRnlsQ05ZMncrU1BJbXp1MzNyemN1VzhmSlVxV0JQNktTRDk2NnBUZVB2djI3R0hlN05sa3k1Yk5vTCtYTDE1UXRWS2xGSS9ycm9sdU04YjRTWk5vMzZtVHRIejgyREZHREJuQ21wQVFnOTl0U1pGWlczTncvMzR5SnZPT1doVVlTT0N5WlRSdjJaTFJBUUZHblZsc2JHM3AwN01uZlpKa1BuQjFkZVhrdVhONjZ6WUVCMHRwdFlzWnVSOHVYTHZHNUFrVEFBZzlmWm95eFl0TDJ4SVVDdUppWXdtN2ZGbTZyMzdtOStXNFVhTTRkdlNvVVZHb2ZJVUtKcDBVZGJsNDdackplMDd3L1JDQ2tVQWdFQWdFQWp3OFBQU1dDeFV1L0MrTnhEUnU3dTRFclZtRHU4NVl2M3o1UXYvZXZWUDhBZjNubjMvU3VWMDdObTdiUnRxMGFRSEltQ2tUQzVjdXBWUFhyblJvMDRhb1pJU0twTmpiMjdNc0tFanlyZ0k0ZStZTWxTcFhKazJhTkFSdjNreUhObTMwYWlyMTd0ZFA4c1Q4L09rVFBUcDNKczdFajlQVThHdjkrbnJqTUVWY1hCeW5UcHd3NmpHV0ZPOXExUUQ0K3ZVcjE2NWVOV3NjNXRaNzBuTHkrSEc2ZHVqQXluWHJzTE96bzJpeFlyaDdlSEFqU1IwcVhXSmpZOUhHdmxVb1hacDNiOSthZGF3N0R4OUtQOEZ5VnE4QUFDQUFTVVJCVkZwVDg1MzMxUEh5azhsa09EZzZFaEVSWWJLOW00N3dhazZrME0zcjErbmJzeWNyVnEvR3lzcUtyRm16c2pZa2hHYSt2c2tlNTN2aFAzUW9seTllTkZpdis4TytwWitmZ2FlMm81TVR1L2Z2LytIakUveDlUaDQvenI0OWUralRyeCsxNjlibDR2bnpXTWxrL0ZLNk5KQm9HSUhFSC9aMzc5eGgxclJwbkRoK0hNOENCYWhScTVaMDM3eDk4NFlxNWN1bmVMekNtbnBreHJqejRJSFJpSWVrOU9yZW5TZVBIeHVzSCtYdnI3ZWNKazBhYmlhNXorN2N2czNqUjQ4WVBIdzRuejUrSkNvcVN1K1pwMzFtUkh6NUlvbTZXaTkycFZKcFVIZk94dHFhbGgwN0duajBseXBTQk85cTFaaTdjS0hlK2duanhyRTZLQWlidnhHdDlYZm8yS1VMWjgrYzRjQytmYXhadVpLT1hib0FzSDd0V2k2RWhXRmhZVUd6RmkxTTdoOTY2aFNiUWtMbzA2K2Y1QlY5WDZmRzNwY3ZYeWhadURCRC9QM3Btb3poSHhLOXdPMlRSQTNzMG9qdVpjcVc1ZFhMbDBiMzB4cGg3ZXpzcEhSWEFMWTJOclF3Y2kwV0xWaEFrU0pGOEtwYTFhZ1l0bm5EQnZ5SERqVWF0UndUSGMyWjA2ZnhhOTZjWExsem8xYXJHVGxzR0dmUG5BRmc2TUNCZXUyYnQyeHBZRHhQeXFVTEY3Q3dzT0RYZXZXTWJ0ZUttS2JTTUVaR1JsTEdoSUc1ZmNlTzBueStvekV1SGp4d2dDRURCbkR3NkZGeTU4N042OWV2cVYydG1zazUrT0QrZmV6dDdZMUcyRjI4Y0lHb3lFZ0dEaDZjYkpwSUxUYWFzVHcxbzE2Zjl0NHc5amZJaStmUGlZMk54ZExDZ3VpWUdMMTdFeUFxT3BxYjE2OVRyRVFKYkt5dHFlUGpvM2Z2dWVYSW9SZTFwUDI4ZXYxNjdPenRPWDcwS0VITGwxTlBKOUxoN0prelhMcHdnZW8xYXJCajJ6YnFOV3hvVkVUVGN1cmtTWll1V2tUL1FZT29XNjhlbnZuemt6ZGZQdWw3c3JLeVl0RFFvZnpXdHk4QUlldlhNOXJmMzZoQUV4NGV6dGVJQ0tNR1UxdGJXNXgxQlBTazUyUXFxdUQweVpNbUl3b3FWYTVNM256NXVCQVdadkw4S2xhdXJIZHQ4aGNvUUwwR0RkaTVmVHZEUm93Z1hmcjB5T1Bqc2JHMXhVSXpadDFJQWl1TnlLOVNxVkFvRkNnU0V2U2U5NWN2WG1UWmtpVTA4ZlBUdXc0QTAyYk53dDdlSHBsTXBpZUdhSjhGYVkyazJKdzZhWkswRHlEVjBMeDA0WUxKWjR1MlQ3bGNUdldhTlNuMXl5L1Mra3NYTDlKSzh6ZTZLVGFGaExBcEpNUmdmZGFzV1FtN2NzWG9QaklySzczb3pKdlhyeWNLOEpwMUJRc1ZvbG1MRnJpNXUwdnpYcWxRRUI4Zmo3dUhoeFNGK1B1aFEremJzOGVvWUNTWHkxRW9GQWFSSFVxbEVvVlNTZnVPSFgrb1lHUnJaMGYzbmoxcDRPTkRUVzl2dlRtdkhXdlNDR0t0c0dIc21aMGpaMDVPaDRWaHEzRlFTWHErczZaUFowTndNRmR2M2RKYnIzVmVrTXZscE5IODFwUEdhR3ZMcDgrZjZmZmJiK3c3ZkRqWmlHcnQ5eWhMNXZmU3lERmpTSjgrUGJPbVQrZE1hQ2k3OXUwekVEQXNTQlNwR3pkdEtxMUwwTndidXR5NWZac3BFeVpReGR1YjJmUG1zV1hUSm1aTm4wN2c2dFVVS1ZhTStQaDQxcTVheGRuUVVNWlBua3o1OHVWNTl1d1pQYnAwWWNEZ3dkU3NYWnZZMkZqUzZXUzcrSm5mbDgxYnRhSjIzYnJJWkRLc3JLdzRkZUlFaXhZc29HR2pSZ3dlTm95K0F3WWdrOGxRcTlXVUxWa1N6L3o1SmNGWXFWUVNIeC8vUTFKYUNnd1JncEZBSUJBSUJBS0s2WGdxUWVJZjYyN3U3ang5OHVRZk9YNlY4dVVOZnVEcEd2blRwVXZIMXAwNzlUeVZJaUlpdUhiMUtpdFdyU0kyTnBidzhIQ1Qzb0ZwMHFUQk9VTUdWQ29WZjl5OUszbVhLWlZLbGl4Y21DcXh5TUxDZ2hXclZsSFp5MHRhRjdSaUJaUEhqMmZXdkhrMGJkYU05T25UczNIclZnYjA2Y09SdzRmcDJidTNWRWNwSmpxYUxoMDY4RHdGVDJ4enlKUTVNNU9tVHBXVzkrN2VyUmNWWUl5VWpFQUZDeFVpcThiajcrVHg0Mlo3cUZsYlc1dnR0YS9sM05temRPM1lrUkdqUjlPemE5ZGtmK1FEeVFxRGFkS2tJU29xS3NVVURBb3p6K2ZYK3ZVTm9oZXFWYStlck9lYlovNzgwdWMvN3Q0MTZ6akhqeDFqMHZqeGpOTjREdWJ6OUdUbHVuVzBiZEhpdXdpS1NkSDk0ZjN1N2RzVUk2R2VQM3RtSU15bFRmSkRYRVF0L1p4OGVQK2U0WU1IVTdwc1dmb1BIb3hLcFdMUytQRzhmZnVXUFFjTzZLVWliZCs2TmFHblRsRzBlSEVXTGwxS3ZRWU45SXdKMmJKbjUvS05HNUtoSytrMUwxV2tDSTJiTm1WTUV1T0VXcTFPVEZjV0c0dTk1bmt1bDh2WnNINDk2ZEtsNDdZbUV2UGcvdjFZV1ZuaDE2SUZldzhkd3RiV2xxOFJFWW1STERwR3gvbHo1bENyVGgwS0ZDeG85UDVZRlJnSUpOWUdXelJ2SGp1MmI4ZGFKcFBPUlh2L1Q1azBDV3ZOczFDbFVxRlFLa25qNUdSZzlEUEhhRzZNZnpPMTBLUnAwemdmRmlhbCtIengvRGtYejU4blYrN2MrSnBJWFFxSno0T0IvZnJoa1RjdmZaTVlmclJvVTc4V0tWbzB4WEhVcTFYTDVMYWs0cDh4ZkpzMDBSTUZqSDJuWjBORG1UMTlPalZyMXphb2laUXhVeWE5ZExIR1V1cnQyN3VYdUxnNE9uVHFoRUtod0gvSUVMWnYzVXFYYnQwWU1XYU1kTXkxcTFZeFkrcFVCbXZlNDhrUmV2bzB1VjFkaVlpSTBCUCtIUjBkcFhkcmNqZzVPWEhzOUduczdlM1p0V01ITTZaT0plenlaUklTRXJDMXMyTzJKa0pZZTE5b0RYdjI5dlk0T0RwSzBTeFdTWXlCMmhSRlZ5NWRvbkRSb3J6UkVYbGM4K1JCSnBOSlViUnl1WnlROWV2MTluZjM4REJJdjJTcCtYNCtwSkJPRmhJZFBzRDRQYlZtMVNwV0J3VUJzSFBiTm5ZbWlTYlp0WDA3Qi9idTVmN1RweWJ2U2QzcnEyMVR0bHc1SEJ3ZDJicHBFMFdMRjVlK2Y0VkN3WVJ4NDhpVk96ZExBZ1BwMzdzMy9YdjNKbVRUSnFOUmkvQ1hZR01xdFpoQ29UQWFWV2pzL2JoejJ6WW1CZ1JnSlpQcFhTZTVYRTZqeG8yL3FTNW1yMjdkREZJNzYzTDY1RW5wK1dpTTIvZnZHNGg1elZ1MjVOYU5Heng5K3BUb3FDZzY2cVRvQldqYnNxWGU4dXFnSU9rNmxpNVRocTJhU0xqMzc5L1R0MWN2c21iTnlqZ2o5VVpidEdxVi9Na1pZVlZnb0o1Z0ZCa1ppWldWRlFkVGNHYlJDZ3JaczJmWEU0eTAvU3hmdVZKeW1vcjgrcFhvNkdoY3NtVFJleC8rK2U0ZG56NTlJbCsrZkNoVktnTUJJQ1ltQm10cmEwa0EwODRCaFVKQjAwYU5ESVIwU0V5UENIK0pIdkh4OFlSczJVTHBNbVVBbUQxL3ZvR0RnaGF0R0h2SFJLUmNhaDI2VW92TXlvcE1tVE5Mb3BEdXN6cFdNeWZkY3VRd3V1K0g5KzhOMHFMTFpMSmthOXhwb3pPTkNhdW1xRlM1TXYwSERtVE96Sm5NbWphTlVlUEdjZnZXTFd4c2JBemVMZHJmRVY4akluajQ0QUVKQ1Fta1Q1K2U3RW5PNGJlK2ZjbVVPVFA3OSs0bHZiT3p3ZC9US3JXYW1KZ1lQbi8rYlBTOE03dTRFQk1kVGQ5ZXZYQjBjbUxXdkhsa2RuR2haZXZXekowMWk5MDdkMUxGMjV2cFU2WWdqNDluN1BqeHRPL1lFUURQQWdVb1dhb1VJZXZYMDZGelo0TmF4RC96KzFMcm1QUHUzVHNjSEJ6NHJVY1A2alZvd0x4RmkvVHVzM0ROOTViUDB6TlYxMXJ3L1JDQ2tVQWdFQWdFLzgvSm1DbVRuaGV2bG9hTkdyRmc3dHgvWVVTR1JFUkUwTDlQSDFhdVhZdXRyUzN4OGZGMDdkaVJscTFicDlwcnJxYTNOeHUzYmlXZnB5ZkxGaS9tMkpFanFkcGZyVll6ZHRRbzVpOWVUTkZpeGRpd2ZqMVROTVorL3lGRGNIWjJwbnJObWpnNE9MQmkxU3B1WEw4dTFYV0lqWTJsYzRjT1hMOTJMVlhITklhVlRNYmNCUXNrTDZ1SWlBZ21qQnVYb21DazYvbm40T0NRckdld2o2OHZQcjYrWm8zSDN0N2VxR0RrNE9qSXlERmppSTZLSWpZMkZrVkNna0dxbmdQNzlpVTc3cnQzN25EcXhJbGt4WjY5aHc2UkkyZE9QbjM2eEw0OWU1Z1VFR0MwblRucFhLeGtNb1lhTVdoV3ExSERwR0NVUFVjT1BlL0M1Q0tsa3JKbTVVcUtGeStPcjhZTDhaZlNwVm0wYkJrOXVuUXhHSytscFNXNWN1Y21LaXFLMkpnWUVoSVNqTGF4c3JMQzFzNE9KeWNuRkFxRkZDWDBJOFNkcElaSndiL1B4dzhmNktSSlI2Vk5UUllaR1luLzZORzBiOTJhanUzYXNYWG5UcW05cTZzckEvYnNrUXhvY3JsY3o4UFV5c3JLWkNxdUwxKytFQk1UUTI1WFY1TmV1N3ExV3VMaTRoZy9kcXllSVczMGlCR28xV3A4bXpiRndjR0JseTllMEtCT0hWcTNhOGZ3a1NPbC9aWXNYTWlGc0RBMmJOMXE0RTM5N09sVGRtc01sRm15WkdIaTFLbE0xQkhVQVc3ZHVJRlB2WG9zV3JwVU1nb214N2ZXSHZtbkJTT2xVc245ZS9kd2NuSWl0NnNyUjA2ZUpHdldyRUJpQ2xDMVdrMy9RWU5NUnBoR1JrYlN0V05ISXI5K1pmWDY5WHJYL3RQSGoxTGR0eXVYTGdHSkJqMWQ0MWo2OVAvSDNsbEhSYlgyYmZnYVpnQUJVVUl4VURHT2lOMTFiTEZiRHhZcWlxM1lpb0ZkR05oZGlLaW9LTmlGQ0haM1l3Y214MEJCR1dEaSs0T1pmYVlvNDd5KzN6dlhXcTRsZTJiMjdEMDdudjM4NHI1dDlNNlB6Y0hCUW1EVVJDVGk4ZVBIREI4OG1BNmRPdEhWd3lQMWZWRUZZSFVUMDdySElqWTJsakVxSDdhalI0NElBVmRJdVljZkNnL1hDb0FaT3BZYlZKSmtmemc3NCtIdXpwbFRwNEFVV1VOL0E4SDFxaXFaSllCTlc3ZHFGWTVBaWtTdVdsSzBnWTZYUzFzM054WXNYcXkxekpDQnVJbUppZEJKcmU2c01KUm9VZ2ZUMVBJL24yTmorZlR4bzVDazByM1hOM0YxMVpLTzFkeStxN2R2SXhLSkJJbGVRM0s1SGQzZDlSTkdxdCswaXNidjhqMk04ZkhCWitKRXFwUXJwK2ZSVThqUkVjL2V2WVV4T1NQWHBPYVlwRkFvT0hIOHVOQnRCeWt5blEraW9nZ01Dc0xjM0p6WjgrYlJ0a1VMT3Jkdnp5dy9QNFBQUFpyWHRFd21JMUVxUlNxVllwOGpCKy9ldlVPaFVCZzBxbGNxbFhySHdzUFRreDY5ZW1udGkwS2hvTVFmZitCY3JCaTNidDdFMU5UVTRQWDZPVGFXQjFGUkpDWW00dXppSXR4enpjek1hTjZ5SlVOU1NmYW14dWFORzFtOVlvVkJpY1RxTldvUWNlb1VZckdZRjgrZk0yWDZkTEpuejg3ejU4OVpOSDgrSThlTUVSUUt2RWVNb0VxVktyUnIzejdsK2xXZHV6S1pqQjVkdXZEcDB5ZDI3TnBGdG16Wk9ITDRNQTBhTmZvaGJ5ZGQrY3ZhMWF0VHNsUXBWcWFSRkVzTDlmRTFNek1UZnRPbDY5ZXpmTWtTb2xRK2JtcTJiOXZHOGlWTHVQZjRNVmtOL0c1OVBUMkZyZ3Y0SjVIbTNyV3JzTjFLcFpLUEh6NW8zVGNOM1EvVS9NaHY5YXY5OUhUSE84M3ZjM1p4MFpPajB5U3RUcEc3ZCs0Z0ZvdjFrbXVmVmVPUmJvSkdMcE9SbUpSRXZ2ejVEWHJ4RGhnMGlCUEhqZ25KaDQ3dDJxV1paTjBaRXNKT1ZmSzZ2NWVYOEN5aVNZZE9uV2padWpWdjM3elJ1K2NEeko4N2wvbHo1K290SHoxdUhBTUdEY0xTeW9xOUJ3L3k4dVZMckN3dFNVcEt3czdlbnZEanh5bFV1REF5bVl5QWRldnc2TkVEejk2OWhjOHJGQW9HRGg2Y2FyTCtkeDh2VHh3N3hvQStmU2hmb1FMMjl2Yk1YN3hZK0U2MUI5MHpWWGR6dHV6WjlZNzFmOG9uOG44Tlk4TElpQkVqUm93WStSOG5OY1BPanAwN3Myeng0bDllbVpaUnpwdzZ4Vmh2YjJiTm5Vc2ZUMDh1WDd4SUozZjNUSy9udy92M3VMVnVqZC9DaGF4Y3Z2eTd0dVhwa3lkMGJ0K2V6dTd1K0s5ZEsxU2p5V1F5QnZUcHc3SlZxMmpZdURHQWtDejZHaCtQcDRjSGx5NWMrSzd2MUdXQWw1Zld3L2NjWDErREpzKzZmSS9KZGtiSWxqMjdRUmsxYzNOenVoandVY2dNVXlkTjRzU3hZMmwyRDRuRllpUVNDYmx5NVVxejJqa2pKckJkUFR3RWZlNTM3OTVoWTJPRHViazVkZXJWdzliT1RnalVhVkpPWTJJVUV4T1RZYms4TmVOR2o4Ylp4VVdRZzNSdDJKQVpzMll4YnZSb3JmZGxzYkRnK0premFhN3JzVTZuMXBaTm00U0svbDh4d2ZyL2FOVDgzODZiMTYrNWMvczJabVptMUs1V2pjVEVSQ0RGYzhMT3pvNEhVVkdNR2paTVNKcm9KbGI2OXV4SmdRSUZtR1lnY0R4NzVreFdyMWlodDN6V2pCbk1takZEYjdtdW40KzF0VFgzSGo4bVM1WXNIRHB3Z0lGOSszTGw1azBzTEMyRm9GeitBZ1VvWGFZTTY5ZXVwVnYzN3VSMWRPVGMyYk1rSlNVeGFOZ3dnL3ZzTjNzMnV1bFE1NElGRGZxcjZWYktRMHFGdmU3OVVTUVNhVlhOYTdKNzUwNUJZdTAvalRRaGdlYU5HdEdnVVNQV0JnUUl5YUl2WDc2d0xTZ0lwNElGYWRPdUhRcUZ3dUE5NE5DQkEwUkZSVEZyN2x4S2x5bkRoL2Z2c2JXenc4VEVoTFdyVitzZDcvWTZBWFZEd2JRYU5XdHEvYjNlM3g4ek16T0dqeG9sSkVDQ3QyN2wwb1VMekpnOU8xMXZGUk9kVG93QnZYdno2dVZMQmd3YXhPaHg0NENVaEdEYlZxMFk0T1ZGVVIxNVJOMXpJK3pRSWFFVDFNVEVoT0dqUmxHalprM216cHFGMzhLRjFLbGJGeVhRdUY0OU9uWHBRazlWc083Qmd3ZDA3ZGhSNkpqVEpIakxGc1JpTVNmUG5ST3EwVDk5L0VpRjBxWDFqTjB2bkR2SGlLRkRXZTN2bjZHT0xXRS9WSUhUQ2pxZmFaMk9GNlI1bGl4MDdkNWRLeG16ZHRVcWZLZFB4OXpjbkZYTGwvUHQyemUyN05paDkxeFl0MFlOZzhsZzlYaDY0OTY5ZExkN3JxOHZRWnMyR1V5Z2FLNWJVeTVTRTNYbmxFZ2tJaTR1TGtNK2dRQlhMMS9tdy92M05HN1NCSUR3c0RDV0wxbEM1NjVkQlRsZkd4c2Jnb0tENmRhNU0wTzl2RGg4OENEakprd3cyT1dnMlNuaFhLd1lZWkdSQkcvWmdwbVptU0QxQ1dDaTJzY3hJMGVTSzNkdUhCMGQ2ZFNsQzJDNHkrckY4K2NrSmlaU3NsUXB1blRvZ0ZRcXhkTFNVdTk2UGJCdkgrRmhZVWlsVXNKUG5CRE9LNFZDUVZacmEvTGx6OC90VzdkNC9lb1Y5UnMwU0xkTE1yc3FzYVA1ckorUWtJQkVJdEZLV0JWd2NxSjd6NTRBUWpMRXRVRURvV04vL0pneEZDeGNtQmF0V21tdFh5S1JVTS9WbFVGRGgxSzZiRm4yN2RuRGtJRURxVjIzTHVzM2J2d3B6dy8zN3Q0bCtzVUxodXQwZjNuMTY0ZEVJbUZ4SnA3MWxmd2pHeGV2U3NicWRyK3JsNzk0L2p6Rkp5Z3hrZElhU2cxVFpzeEFKcE54OHZoeFpzMllRVnMzTi9vTkdLQlY1TEFwTUpDNXMyWXhaOTQ4bXJkc2lWUXFwVit2WHRqWjJ6TnI3dHdmOXV2OFQ1T2NuRXpzcDAvQVAxM3AyYkpueDl6Y1hPc1ovWXRxM21DZkk0ZmV1ZDZ2Vnk5aVkyTU55dExaMnRwcWpVT2FuVm1MbGkwejZJMHJrVWpZc1h1M3NLNUwxNitUeGNMQzRKaW9UbFNQbnpUSjREUEU2Wk1uK2JObVRVeE1UTEN3c0JDT2wyWVJYaUZIUjQ2ZU9LRWx4M2ZxeEFrODNOMnBXYXVXc0N5cnRUVXV4WXRUOTg4L1UxV2YyTGhoQXhzM2JOQmI3dEdqQjUwTlBNLzg3dU5sclRwMTZOR3JGeXVYTFdPYXI2L1crYjV2eng0bXFyWVJZT3Zteld6VktkYlRWQ0V4OHVzd0pveU1HREZpeElpUi8zSCsxREFXZlJrZFRWSlNFb1dMRkNHdm95T05telpOVjk3aDMyUjNhQ2hSZCs4U3BRcE9yRjIxaXRVclZ2RDJ6UnUrSlNTa0twK1dKVXNXYk8zc0tGaXdJSkFTUk91blVXMzZQWHlOajJmZG1qVjZ5eXRYcllwRHJseDZ5MDNFWWxxMmJzM2ZNVEZDMWRTUEVPRHZUNW15WlduWXVERlhMbDgycUt0dWlIZHYzK3BWd1lsRUlqeDc5ZEl5eUY2OFlBSDc5dXpKOFBaa05rR1NHYTVjdnB6dWV6UzF4cU15RUx4S2pWeTVjakZLSTBtelpNRUMvcXhaaytZdFcySnFha3FiZHUwTUJvL0xWYWdnL1AvaStmT1ovbDZwVk1xZy92M1pmL2l3SURYVXFVc1huajE3WmpBNC83MzhpdVNPaVRGaDlOdFJ1bXhaSmsyZGlsT2hRdVRKazRjY09YSmdhMmNuNk1LdldibVNEcDA2Y1R3eUVrZ3hvRllIL21KaVlqaDcralMyS2c4YlhkUVQrN1NxaGlIRnd5TmczVHF5NkJpK2kwUWlnOEV3OWJLTDU4K1QwOEdCOXAwNlViVjZkYjUrL2NyTDZHaDJoNGFTMDhHQi9Qbno4L3paTTJKalk0V0UvTG16WnptNGZ6K3QyN1psajBibmxJV0ZCUzFidHhaOFJSN2N2OC9Bdm4yWjdlZEhwU3BWMHR4TzliYTJjM01UUHErbVhjdVdWSzVhbFhFVEptZ3RYN0YwcVZDUi9LdVpObmt5SXBHSVFVT0dDSDROdXIvcjJwVXJpWXVMWS9xc1dkeThjWU94M3Q1czJMUkpUd0tvUTZkTzFLcGRteng1ODVLVWxFVFhUcDB3TXpkbncrYk5CZ05obWhSeWRFdzN1SG5tMUNuMjdOeEo3Mzc5dExwbDd0eTZSZWlPSGN5ZU55L0QrNTJVbEVSM2QzZXVYYjNLb0NGRFdMNTBLZG16WjZkRnExYjA2OTJiMnJWcnB5b2JwdWJidDIvNFRwK09nNE9ESU4xWHNWSWxIQjBkbVR0ckZoS0pCUE1zV2JoNzV3NnhzYkhVcWxOSDZNQlErL2JvQmpCalltTFl2WE1uZWZMbTFaSXVlcXp5NDlLVUxJV1V5bnRMUzB1NmQrbENjR2dvZnhRdG1xSDlWeWRwMVA0ZFlZY09NVzcwYVBZY09FRCtBZ1Y0L2ZvMUxWUUZLNXBJMHJoUHYzbjltbldyVjFPemRtMkRSVVJ5dWR4ZzRrR2g2bTdWN1FZemhOcFRLYlYxcWRHczZqZUVTQ1FpSWp3OHc5M2hCL2J2cDNDUkloUjFkaWJzMENHR0RCeEl5VktsbUtqVGhaelgwWkZkKy9jemZQQmdEaDA0d0ttVEp6a1NHYWwzclZ5NWVWUHc2VkVxbGJ4NC9wemxTNWJRcTI5Zklma0NVTEZ5WmF5eVptVkhjREFBZ3pVUzNVbEpTWXdmTTRiZS9mcFJUR1Z3Zi8zcVZVUWlFV1hLbGVQQ3RXdENna3lUUW82T3VIZnJwdWRMQXY5SS9nRnNVUVZZN3p4OG1PWnZMWlBKeUowN04rWEtseWRabzZ0MDVOQ2hXcy8rWnk5ZDB2b2QxUExQR1RudWdOQWRGaDhYaCsrMGFWaGFXakoxeGd6RVlqRUwvUHdRaVVSNi9rV2FLQlFLRWhNVGFkMm1EYzZxMzB1VGtPM2JzYlMwcEhIVHBsckxiOTY0SVNUUDAwT2RNRXRLVE9TdjFxM0pZbUVoU00zcEpzalZjcWdkMjdWREpwZWpWQ3E1ZmYrKzhMcjZXdDZ3ZmoyUWtwQXNwckhkRjg2ZFk4YVVLVGdYSzBZTlZlSWdTNVlzVktsYWxYbHo1dkRvd1FQV3JGK3ZkKzU5Ky9hTkxoMDZVS1ZhTmIyeDUzZmp6dTNidE5YeHFscS9hUk0xYTlVeTJKRm9LQUZ3Nmp1ZXBRM3grZk5uTEN3czlQeWZMSzJzZVBIOE9WY3VYUkk4Wm5WUmR6aHA4dWpoUXp6YzNhbFl1VEx6RmkzQ3lja3AxV2ZyTDErK2NEd3lrdlBuenFVVUczYnBRdjBHRFNocG9FaGd5NDRkbUlqRm1PbHNaNFhTcFhIdjJsV1FOZ2VWUDVWTVp0QnJTSlBmY2J5VVNxV1ltNXN6ZXR3NEhCd2M5TzRqNm51ZjJ2Znl4dlhyT0RvNmtpTm5Uc0ViTGkwUEtpTS9EMlBDeUlnUkkwYU1HUGtmeHNURVJNdjQrT2lSSTd4NzkwNm9GQjR3YU5CdmxUQUM3V1RBZlIzRDg5U1FTcVc4ZmZOR2tJcjUyWmlhbXRLa1dUTzZkZTlPNWFwVmhlVmY0K09KaVltaFVPSENXRmhZMEsxN2Q3cDA2OGE1TTJmWXUzczNodzRjSUM0VC9rbWFmSTJQWjBDZlBrejM5U1V3SUNCRG5UT1FVdlduV1puclVydzRVMmZNb0lxR29YM2crdlVzU3NQWU8zZWVQUFFiTUlBWjA2YWw2M0gwNWZObmFsV3JKa2pTSmN0a3dtY2lUcDRVcEhjYTFLa2piSmVEZ3dNWFZMSjlDUWtKM0wxeko5MzlNdFVJaWtTL2VKSHUrMU5qMXJ4NVFqZkU4MmZQQ042MmpiZHYzZ2dHOEIwN2R6YVlNS3FsMGUxMUxwME9vTlI0K3VRSjQ4ZU5ZK0dTSmNJeWp4NDkyTHA1TTErK2ZFbFpvRlR5NGYxN2twS1NTRXBPQnFVU2hVSkJ3VUtGaEFuWjB5ZFBNRkhKUUptWm0vUDE2MWRoZllaMHlYK1UxR1N1L20xUzA4ai8vOERRRVNQU25kVHIwdWF2di9qNDRRT1FFclFRemlGU1RJZHRiVzJwMTZBQjVjcVhaOWlnUVZyU2hrNU9UZ3hYeVpmb2t0bWtZMGJmLytYTEY3Smx5MFluTnpmTXpjMkZDdGxWT3RYaFRWeGRVU3FWWk1tU2hhdTNiNk5VS3BreVlRS2x5NVNoY3RXcVdna2pFeE1Uc3R2WUNCVyszMVRYUXU0OGVZUmxkaXA1R2tQYnFWUXF0VDZ2dVUvVzF0WjZ5N1ByK0FqOEt1UnlPYnRDUWhDWm1EQjIvSGhoMnpXRHc4K2ZQV1BOcWxXVUxsdVdWbTNhc0dibFNoNUVSZEd2Vnk5MjdONnRGM0JSQnlmSGVudHpQeW9LdjRVTHNiVzExUXM0VDU4eUJUczdPN3lHREJHV3BYV01HOWV2VC9TTEYrVEtsWXVoT25KWjZ2dFJacnlpek16TTZOaTVNNzM3OWNPMVlVTnM3ZXlZUG1VS2krYlBwMktsU3F4WXV6YmRjMjdHMUttOGpJNW0vcUpGRE5mWUQzVW4zbkNkQkdHWERoMzAxcUVab0FkWVBIOCtpWW1Kdkl5TzVzbmp4OExZZHZ2bVRVRGZLOUxXMXBiMUd6ZlN1bmx6dW5ic3lJN2R1NFdPbGp1M2J5TVdpNFZLL0FmMzc1T1FrRURSb2tXRndMWmFWa25kRlpmZHhnWmJPenZoZnEvUWVTWklTNDcwNVBIaktKVktKazZaUW54Y25KNFhqeXc1MldCZ01sazFsdXY2SFJuaXZ1clpMYjJFa1dmdjNucVNkSm9vRkFvOWY2dTA3djJXbHBhOGZmT0dKNDhmc3pNa2hKd09EcXpkc0lFYVZhclFwV3RYd1dlanFKTVRqWm8wWWQyR0RXemFzSUZzMmJMcEJleEJYMEpMb1ZDd3l0OWZMOUhtWEt3WTErL2NJVTUxMzlYMFl2dnkrVE5YTGwvbTFJa1RoTzdkaTJPK2ZKdzVmVHJGcTBNbHBmVXlPdHFneEYxcTdBOExFejZySHBOVEN5YS9mdldLWlV1VzhQREJBN2J2M0trWExIZnYycFZ1UFhwdytPQkJOZ1lFa04zR2hrK2ZQb0ZTaWFtcHFYQmVtcG1aQ2ZkVVNEbFA0dVBpa0trNlBlenQ3YldPOWR4WnMzajc5aTJUcGs2bFlLRkNRSW9rWG5KeXNsNFh5YWRQbjFJODdDd3RCZCtoY3VYTDZ5V012bjM5eW81dDIyaldvZ1YzYnQ5bTdlclZqQjQzamorS0ZrVW1rMmxKYm9lSGhiRjM5MjRHRHh1bWw4QlZKejl0Ykd3RTJiaWxpeGF4d00rUHF5cXZQVFhMRmk5bS90eTVYRXZqMlZRbWt3bEpUVmx5TWp0RFFtajcxMTljdW5DQlhqMTZrRGR2WGdLRGdyUmt3THlHRENGSHpweU04L2JHclUwYndvOGYxMHFpbUptWmNmM2F0VlQ5ZmRUM0wyR2ZGQXFTa3BLd3NyTDZiaisrNzhWS2RiNGZQWEdDWjArZjBydEhENndzTFlWdW5ZVkxsdERtcjc5NC9PZ1JEZXJVTVpnZ2JWeS9QZzgwRW5FWlJaMW9VT1BWdDYrV1JHQ0hUcDJZbzVyakRPcmZuL3RSVVZTdlVTTkRIbk9Ra2hCY3RXNGRZMGVOb2xtREJzenk4eE02YXFQdTNlUDgyYlBjVVowejdWcTJ4TnJhbWpKbHkxSzZiRm5xMUt0SDNWU2sxSFU5a2pReFZ4VStacGJmY2J3c1c3eTRub1Q1c0VHREFGaThmTG1XcEtoTUpxTk44K1pNbVQ1ZDZIQUVvN0xCdjRVeFlXVEVpQkVqUm96OEQxTzlSZzB0MzVYd3NEQWVQM3JFcURGakVJdkZsQzVUaGdhTkdtbHBIZit1T0JVc21QSkFYcVlNMTY5ZDQrRCsvVnF2ai9EMnBuaUpFdXdLRFNYeTZGRzlZRTltc2JTMDVNK2FOV25Rc0NFTkd6ZldDeUxzRGczRmQ4WU1Qbjc4U0xmdTNSazZZZ1EyTmphWW1KaFFvMVl0YXRTcXhjdzVjN2g1NHdibnpwemg5cTFiUEg3MGlLZFBubVI0RytSeU9UNFpNT0UyUk9FaVJSZzhiQml0MnJUUmsyTnc2OUNCZ3djT0dPeVVLZWJpZ245Z0lJNzU4bEdnWUVHR2Vua1JuMGJTU3k2WDY4bDVwTWVmR2xKR042OWZUemNwQmRwU2V4a3g0RGFFWisvZVdwNVljM3g5a2N0a25EaHhnbmZ2M3BFclZ5Nkt1YmpnMnJDaFZuVnpucng1Y1NsZVhQaGJyZXY5UGV3T0RjVzFRUU5hdEdyRnhmUG42ZCtuajFhZy85dTNiMVRTQ1R5Q2RuVm1mUTJwQzEzTU5KSTdHMUx4WTlMa1hBYTZ1OUtyY1B5M0dEcGl4SDk2RTM0WjFWS1JEazJMa09CZ2ZBMFlqQU9Nbnp5WjNuMzc4dkQrZmVyVXE4ZTIwTkFNVjJ5cWczcUc5UHJUZW45YWpCODdsdHUzYm5IeTNEa2V2WGdoM0pQQ3c4STRkZUlFdmZyMnhVblZJYXBHblNRWGlVUk1uajZkVHg4L0NsNDdhdVJ5T1hGZnZ2RDgyVE1BM3FnNklXTmlZb1JsYXRrY1EvNFJHZkU4KzA5dzZlSkZZbU5qOGZEME5KaXdsY3ZsakJ3NmJ6azNUZ0FBSUFCSlJFRlVGTGxjenN4WnN4Q0pSUFFkTUlDclY2NXc1UEJoSnZuNENBRXpUWHluVFdOWFNBaERSNHpnci9idERYNTNTSEF3K1FzVTBFb1lwVVpDUWdJdm82TkpTRWhneFpvMUpNdGt4TWZGSVZGVlVLdVRIK3JBa3pyQWFXNXVubWJYa3RydjdkelpzeHc5Y2dTeFNqN3J3WU1IckYrN2xuWnVibWtHLzNyMDdFbnUzTG0xWktRZ1JYWXI2c2tUWGtaSE04bkhoN05uenJCbS9YcEJ1Z3hTT3VDcVZLdW05YnZmdW5HRGJWdTIwS2RmUDBKRFF0aStiUnRqeDQ4SFVvNVZucng1RFhwRjVpOVFnR1dyVnVIUnVUTWU3dTRjQ0F2RDBzcUswU05HY08vdVhlRWNiMXkvUG1LeG1QMWhZWUlIb0hwY1VEL0x4TWZIOCtYTEYwRXV5NURubjFLcDFGcXUvdjNkdTNXamFmUG1QSDc4bUE1dDI3TEszNTlxMWFzTDcwdEtMV0drQ3ZwTk1PRDVseHFKaVlscDNtdFNrNEJVSTh2a05UbHM1RWdPSFRqQUhGOWZWcTVkeS92Mzc3RzN0K2ZUeDQrWWF3U3BMU3dzc0xPelF5UVM0ZUhwbWVyNjl1M1pJM1FZV1ZoWVVLRmlSWHFtSTd1Nys4QUJvUnNTSUVmT25HelpzWVAyYmRyUXJYTm50dS9jeWJISVNOcTBiUXRBUkhnNC9YdjNabjlZbUZablNscG9Ka0RVd1ZUZG9PcWxDeGNJMnJTSkEvdjJJWlBKc00rUmd5dVhMZ25kbG1yVWNzZHF6eklMQ3d0R0RSdW1WMENtMnlteUtUQ1FUWUdCd3QrYWNsd1I0ZUZzM3JnUlFDdndxKzZVMHlXdGJpcmQ3NHlMaThPemQyOE83dC9Qc1lnSVp2djVBU25ubXVaMXVpTTRtSlBIanpOKzBpUzk5YWdEMkdZYTU2YjZXdEdWUC95b2tpV1d5K1dwQnE2UFIwYnk0ZjE3SkJJSnAwK2RZbE5nSUVxbEVtdHJheHdkSFZrVEVLQ1hBSGdaSFUzSHpwMUpUazZtV0xGaWVoMDM2dkVwdGU5MFVVa3A2eElXRVdHd00rdFhvdllHMG54TytQcnRtM0E4aGc4Wm9wVjhrRXFsZWtrajgxUzZtZFdkdktrdDEvWGptdWJyUzNKeU1tS3htSVoxNjJwMUV3OGJOWXBlSGg0c1c3eVlHYk5uWjNqL0dqVnBRdG55NVJreGVERE94WW9KOStXcmx5K3paT0ZDcXFydW40RkJRZFNxVTBkNERqcXdieDhsU3BZVVpLL2Z2SDdOeDQ4Zk1UTXpTMU15T2pXcFRranhia3FRU2lsWnFwVEJ4T0R2Tmw2RzdObUR1Yms1WXJHWUJuWHFzR2paTW9yODhRZXRtelVqcjZNakx6V0svdFRYb0tHT0xDTy9IbVBDeUlnUkkwYU0vRmZ5N3QwNzd0eSt6YnMzYjNqLy92MXZHOVQ1M1duZnNhUHcvNzlqWXJodzRVSktnUHpZTWVvM2FBQ0E5NWd4UkI0OSt0dDRHVUZLWlczRFJvMjRjUDY4RVBTYk5IV3FzTTJiQWdQMUVrWk9CUXZpMnJBaHJnMGI4alUrbm5xMWFuMVhZcUZQdjM2NGRlaEFrYUpGRFU3YUlpTWlXTHhnQVdJVEUySDlHL3o5MlJFY1RKZHUzZWpWdHk4T3FpU2RSQ0toUXNXS2d0SDh4dzhmYUtMYWgxK0JSQ0toYnYzNmRQZjBwRWF0V3NJRVJxbFVFcnhsQy9mdTNXUEs5T2xZWmMxS1lGQVFIZi82aTV2WHJ3dWZkK3ZRZ2FrelovNlRtSEIxWmZLMGFYaG4wbVE1UFRTRDQ5ZXVYazMzL1dLSlJBZ3V5bVN5NytyYWNpNVdESitKRTRXL0wxKzZKQVJINURJWndWdTJDR2JTdzBhTzFFb1kxWGQxRmY3LzhNR0RWRFhJTThyRWNlUDRHaC9QcFBIajlhcndmcFJmSWVQd3UyanRaN1lENS84NzVxbElpUlZ5ZEJUT2c5dTNickY0d1FJR0RSMHF2UDRnS29yUG56OXJkVXNhSWpXSk1qWHFLbXhEdkl5T0pqSWlndUF0VzRDVWpvcCtBd2NTRXhPRHJhMnRFRGdKM2JHRHlLTkg2ZE8vdjlibmxVb2xYK1BqaFU0SXRiU3FicWREUWtJQ0lkdTNFN0o5dTlieTBRYVNpNGxTS1JJZER5T1pUR1l3VUNPWHl3MzZxSHpXU1ZqOUt0VDNwaGFweUFiT216T0hLNWN2NHpWa2lCRGtFWWxFekYrMGlNYXVybXpmdG8yYXRXdlRzblZySUtYemRLS1BEOEZidHRDbVhiczBrNi9KeWNrWmtrOVRLQlNNSGpHQ2I5KyswYkoxYStyV3IwL2JGaTI0cnVvZTFVUTMwT20zY0NGdUJxcVVJY1d2Wk51V0xSeVBqT1RGOCtmOFdhTUcvaHMyVUtaY09aWXVXc1RTUll2d216MGJaeGNYMnJSdEszU1FhZUpjckJqT3hZcnBIYjliTjI0UXRHa1R1MEpEcVZxOU92a0xGQ0JnM1RycTFxK1BWQ3BsNHJoeDdObTFpL21MRjlOTzFaV1JtSmpJc01HRHNjK1JnNkVqUmlDV1NBamF1SkgrWGw1a3pacVZVeWRPMEZ6SDEwV1RQMnZVWVBpb1VUZzZPZ3BWOFFkVVJUcHErUjNOYXkxSmxWd3JxMUdrQU9qSjBCa2FPemI0K3d2RzVicmt6cE1IYzNOemtwT1RXVGh2SHNHaG9WcnJNalIyK0MxY2lOL0NoWHJMSzVRcWhhMmRIUkVuVHhyOHJyVFFsWURVVFV3bkp5V1JtSmhvMEV2UUVLYW1wZ3dlT3BRUlE0Y1NIUjJOazVPVFVPUlNVQ01KTFpGSU1NMUE4Y093UVlPRTUySG5Zc1U0Y09RSTIzZnVwRU83ZGl4WXZGaXJlMkRrMEtGY3ZuU0prcVZLNmEwbmQrN2NiTnl5aGI5YXRhSjE4K1lwUGtzcVNiWHFOV3BnWTJ2TDdKa3pDY2hBOTFacUpDUWtjUFh5WlU0Y084YmhRNGQ0R1IyTmcwcnVzMm16WmxTdlVTTkRuU2Npa1lpZWZmclFwbDA3SkthbXJGKzdsdnRSVWN6VE9QYURCZ3pnenhvMTZPanVqa0l1UnlxVmtrc2x6M3p2N2wyR0RSNk1pWWtKY3JuOHAza3B4c1hGc1hyRkNtclhyVXZ4RWlVWTBLY1BkZXJWdzg3ZUhybGN6cGZQbjRVdTIyZFBueElSSGs3bkxsME1Cc2ZWQ1E1cmplNDZ0ZlJjYXNVUmlWS3BWaWVMSnF0WHJLQmMrZkk4ZS9xVXV2WHJZNTB0RzdObXpDRGk1RWtPSFQzS2tJRUQrYU5vVWVHNUpUazVtZWFOR2xHNlRCazJxMlFNTTR1dWhKdGNvU0FwTVpFQ092NXAvd1lsU3Bia29vRjcvWXZuenpsLzlhcmc4YVhHMFAxRnJSeVFXaWR2YXN0MTUyYnFiazgxbXEvWGQzV2xxTE16TzRLREdUNXFGUFk1Y3FTNVg1cmt5cFdMSU5XelJmU0xGNWlhbXRLaGMyYzZkKzJLU0NTaVNQNzh2SHI1a2ljcVdkSnZYNzh5WStwVUNoWXN5RmFWN09iV29DRFdybHFsMVZXdGk2MnRMY2NpSWpnV0VRR2tkTitabVpsaFpXV1ZVZ1FnbHlOTlNPRHNwVXRhUmFEdys0MlhBS1hMbE5GYWo2T2pJN0dmUHFGUUtNaWJONjlXd2toOXIzYlEyUzhqL3c3R2hKRVJJMGFNR1BtdklTa3BpVzFCUWV6ZXVUTkRRV1FqYVpNdmYzNUJaZ3RTSGxyVm5SeXJWNjRVa2kvT0xpNjA3OVJKQ096OUNtclZxY09IOSsrMWxobEt4b2pGWWxhc1dTTVkrUTRmUEZoSUdKMC9kMDdZNWdJRzVCbzBKd3k3ZCszNjdpNlVBL3YzMDkvTFMydjdFaElTT0xoL1B4djgvYmw5NnhhMTY5WWxNQ2lJcDArZXNIWHpaa0pEUXZqNDRRTnJWcTRrWU4wNm1qUnJScWN1WGFqKzU1OWExZmRqdmIzNU95WW1VeklrR2NIWnhZVmVmZnJRcUVrVExma0xTSmxFang4emhyTm56cEE3ZDI3NkR4eElucng1eVpJbEMwdFhyS0I1NDhiWTJka3hlZnAwcmNUSXAwK2ZtREZseWkveDY5RDAxYnA2NVVxNjc4K3FNV0YvLy9mZjMvV2REKzdmcDBYanhreVpNWVBLVmFvd1JVY2ZmbXRRRUY1RGhpQVdpeWxWdWpSTm16Y1hncmFhNXJwSERoLytydS9YSkRZMmxySGUzais4SGtQczM3Y3ZYU2tIemM2Q2cvdjNwOXVOcHc2MEdQbTlVQjluUTNKTjZzQ0VPa0Fxa1VpSWlZbGg3Y3FWQkFZRVlHdHJ5NUhqeDdVOE9YVDVYZ25BdjJOaXFGK3JGZ3Fsa21LcXF2aGQrL1poWjIrZjZqcHJhM1E3YUJMMTVFbWFTZERiRHg0UUhoWkdrMmJOZ0pSRXk1Q0JBemx5N0poUTRhdEdOM0NxVkNwSlRFeE0xVk1sTXo0cVB4T1pUTWJCL2Z2SjZlQkF4Y3FWOVY3ZnZtMGJxNVl2cDZZQmI0S3MxdGJNOXZQRHc5MmRsY3VXQ1Fram45R2pDZG0rbmFiTm0rTzNjQ0dKaVltOGZ2VktMOUNtVUNpUVNxWHBTdmNrSnljelp0UW85dS9kQzZSMFZBQU1IeldLYjZvcWM1Rkl4TmFnSUk0ZU9ZSy9xaXRCTHBlVG5KeWNaalZ4dnZ6NU9SRVpTYVhLbFZtNGRDbW1FZ2x0V3JTZ2R0MjZkT25XalVGRGhyQjc1MDcyN2RsRDlSbzFCQ20wOU5peWFSUGp4NDRsZDU0OCtDMWNTT0hDaGVuZG93ZVhMbDZrVi9mdTNMdDdsOWhQbjFpd2VMR1doSmU1dVRrTGxpemg0OGVQV0dYTlNuZFBUOWF2WGN2Y1diT29VN2N1Y1hGeE5OZng4dEFsSTkxYWFuem56bVh5dEduQzMrRmhZWXdmTzVhZCsvYVJUNk9MU1ZkV0RsS0tQalNUdzhGYnQ3SnkyVExoYjFzN096cDA3c3dHZjM4dVg3d29kSjRrU3FWNlZmcy9rMjlmdndwVi80WWtJTlhJWkRLU2twSTRkT0JBcHVTUzFSMHoxeTVmeHNuSmlRK3FaRk5HSmFnMGVhenFtSmJKWkVKWFl1V3FWWEZ5Y3VMc21UUEN1WkdRa01ERml4ZXA3K3FhYWxLbVVPSENyUGIzcDVPYkczYjI5c0x2YldscFNkLysvZkdkUHAxclY2OVNYc01qTVRPVUtWNGNsRXJLbEMyTFc0Y08xS3RmbjlKbHkyYW82MU9YU2hyM212bHo1bEM2ZEducTFLc25MRE9WU0hETWwwL3JPUkZTaWdNODNOMHhsVWhvMjdXclZnZlNqN0p3M2p4aVkyUHhIanVXWXhFUnZIaitYT2pzZTNEL1BuSzVuTnVxRHFiNWMrY2lFb25vM2ErZndYV3BPL1pzYkd4NCsvWXRDZCsrMGExN2R6elQ4RHY5OHVVTFlvbEVid3lLQ0EvbjhxVkxUSjgxaXdXcW9vbEJRNGJ3NHNVTExDMHRNVEV4SVRrNW1hQk5tK2p2NVVXV0xGbll2MmNQWDc1OG9VVWF5ZVgweU96Y1FkMXgrRE5raGVQajRvUjVsVklsWGFpYnZOZ1pFc0xJb1VPNSsraVJRUWs2WGY2dFlsQ3ZJVU9RU3FYWXFDUWRNNFBmN05sVXFWcVZQSG56WW1GaG9YV3ROMjdhbEFuanhta1ZYTnJueUNISVlFS0src1dJVEQ3dkYzSjBwRm1MRmxxeW5Lbnh1NDJYcVZHaFlrWDJIVDVNTGgzUHNmZXEySUR1dVdUazM4R1lNREppeElnUkkvOFZIRDU0RU4vcDA0bCs4WUpxMWFzemNjb1VxbFNyUnE1Y3ViQ3p0LytQYTluK04zcG45UGZ5RWg1c1pUSVpXelNxR0MrZVA4L2xTNWVFQ2FMM21ERWMyTGN2VGVteHpLSjV6SHpuek1uUVorUnlPYmx5NXhhMld6T1lkVTBqc2FDclRTNlJTTFNXYmRxdzRYczJHZmhIKzkxbjRrVE9uejNMNFlNSDJidDd0OURWWW1wcUtzaGRGQ3BjR0o5SmsvQWVONDd3c0RDMmI5dkdxUk1uMkxkbkQvdjI3TUV4WHo2YU5tdEdrK2JOaVkrTEl6d3M3THUzS3kxZXZYeEo0Y0tGdFpKRkNRa0pyRmk2bERVclY1S1VsRVR4RWlWWXYybVRsa0Z3QVNjblFuYnZwbkNSSWxvVHlpT0hEK016Wm94ZWt1OW4wYmw5ZTJ4c2JIQXFXSkFMNTg2bCszN05DY2JmMzVrd2doUlBySzZkT2xHelZpMUJmMXpOMnpkdjJMMXpwNUJNbVRwakJ1ZlBuU09idGJXV2hKNXVaOXZ2eHBnTWRPRm9Kb3ltVDVuQ1c1V01sNUgvVG5SbFd6U3JwZFdCdzRGOSt4SWVGa1lXQ3d0NjlPcEYzLzc5MDB3V0dWcXZMa0diTmhtVWxzcnA0TURFcVZPcFhiY3VkMi9mWm1EZnZzSjI3RHQ4V0tpMDlaMCtuWnMzYnJCaDgyYXlaTWxDVWxJU2JxMWIwNmxMRjl5N2RpVXhNVEZkT2NRVHg0NHhlTUFBcHM2Y2lVZVBIcng5OHdhUlNFUysvUG5UcmF6Ly9Qa3pDb1dDRWQ3ZVdvYjFrTkpCVWFkZVBiMkF6YlRKazlPVTAvb1pSTjI3eDdkdjMyajMxMTk2RmNscWY3eGlMaTZzWExQRzREN1dxbE9IeWRPbUNUSTFBRE5tejZaY2hRcDBjbmRITEJZemE4WU1BZ01DdEJJVEFPL2V2a1dwVkpMWGdMZUxtazhmUDlMVHc0UHIxNjdScTA4ZnJXU2JwbFFOd0dtVmZHZjlUSFRXV2x0YmMvenNXZUh2ejU4L00zN1NKQUw4L2VuajZVbnZ2bjBaUDNreVBmdjBBY2h3QU15OVd6Y3NyYXhvM0xRcE80S0Q2ZmpYWC9UcTA0ZWNEZzVNbmpBQno5NjlDVnkvM21BeVExTnVMSGVlUEhUdjJaTzFxMVp4UERLUy9BVUthSTBSNmlDb1Vxbjhyc0I5dG16WlFNTWszRnIxZnpzN3UzU0RhdGJac21sSk85b2FDSkI2OU9qQkJuOS8xcTVlVGFVcVZZUWtub1VxWVJRVEU0UFA2TkZreVpJRmlVUmljQisrZnYxS3NreW01MjBCS2Z1ZGxKUkVrU0pGR0RsbURJbUppWlIwZGhaZU55UkpGN0J1SGJ0Q1FvVE9xejc5K3pQQXkwdDR2VUk2Y2tXZlAzOEdJRjdsdHhPdDZnSk82enhPRDRsRW9uVjlOV3Zaa29CMTYvQ1pOQWxiVzF2MjdOekoxL2o0VktVZDFYejkraFdGUXNISER4L1lGUm9xVk9KMzZ0S0ZSUXNXc0hqQmdnekp4eHBpOWJwMVZLNWFWYzlVL2tkNC9lb1Y5KzdlcGJWS1BpODljam80NE9Ua2hQZllzVnk2ZVBHbmJjZWxDeGNJWEwrZWRtNXVsQ3BkbW85NTh6SmsrSERCbHpYaTZGRWc1WHk5ZlBFaWZmdjNwMExGaW9KM2tpN3YzcjdGek13TU8zdDdmRWFQSm5qclZ1SGNOcFJRU1VwS3dqRmZQbzVFUm9KR3d1amIxNjlNR0RzV3E2eFphZE8yclpBd2FxalRBZGpmeTR0MkxWc1N1SDQ5dmZyMlpmblNwZVRMbng4M0RlV0hYNGxjTHFkTjgrYVVLMStlNmJObS9mRDZacytjeWV5Wk00R1VPYVZVS3VYaGd3ZUM5Qmo4SS8vNjZ1VkxMWVVEbVV5R2lZbUozdHhOZmQybTFzbWIybktGUXBHcExyYU1uc3U2ZlB2MmpRM3IxMk52YjQrWnVibFFHS0ZteFpvMWZQendnYWRQbjFLeFVxVTAxL1g0MFNOTVRFeFN2YWNhK3U2WDBkSElaREtTazVNcHFuRVAxZVIzSEM4TllXbGxSU25WZlZ5dWtXQjcrdVFKRGc0T2Vnbkd6QjVqSTkrSE1XRmt4SWdSSTBaK2ErUnlPWE5tem1UdDZ0WFVybHVYVmV2V1VhSmt5Zi8wWnYzWFU4ekZoWTZkT3d0Lzc5MjltM2Z2M21tOVovbVNKWUlVaG4yT0hIaVBHY05rbmE2TEgrRjdaYXpDdzhLRTRJeG1XL3Z0VzdlRWFzODhlZk5pYlcwdEpIRmNpaGNYSm55UEhqN2tmbFRVRDIxNzBNYU5oQVFIRzVRK3M3S3lJandzREJ0Ylc2R0YzdFRVbEdZdFd0Q3NSUXZldlh2SGtnVUwyTEo1TTY5ZXZtVGRtaldzVzdQbXV3SkhHZVZyZkR5OWUvVGcySmt6V0Z0YkU3cGpCd3Y5L0lSajNxQlJJeFl2VzRhbGxSVUtoUUxmYWROdzc5YU53a1dLQ1ByNW1nL25aMDZmL21YSklraVpUTDU2K1ZJdmFaUGE1RURUQURpOXpqRVRFNU0wNVJYVmtveUdXTHhnQWEzYnRrVWlrWkRUd1lHWnMyY1QvZUtGY096dTNiM0wzVFJNa0kyVEd5UC9DVEl5WVgvMjlDaytFeWZpMXJHamxpVFBqNnpYa0xTSm1tN2R1d053VitjYVZ3Y01Ia1JGY2VMWU1VYU9IaTNJT1czY3NBRzVYTTRBTHkrOXdFeHFOR3JTaEJIZTNreVpNSUZFcVpSTEZ5OVM1STgvTWxUZC9FTFZ2WnJSZ01lL1JhblNwYmwwL1RwZlZWNDFrREt1UVlwY2Iva0tGZkFQRE5Uck1IbjI5S2tRTE8yaFV6VnZibTVPRjVVUHkvSElTQUxXcmFONGlSSzBidHVXZGF0WEMrOVR5OGtWTDFGQzYvT2E4bWUyZG5iVWMzV2xZcVZLVFBoRlhhaHF3ZzRkNHZiTm16UnUxZ3dQVDA4TzdOdjMzZDBZQ29VQ1cxdGJPcnU1OGVUeFkrWXZYb3hMOGVMMFVwMnJCVld5dHJObXpHRExqaDFwanRranZMMEpPM1NJRjgrZk04M1hWK3ZlcjA0WWZXOWxmOVM5ZTVpWW1BaEJXUFU0L3VMNWM4SHZRUzZUWVdadW5tcHdQQzBLRlM1TWZWZFhxbGFyQm9CVTFXR3FUa3dsSkNSdzR0Z3h6TE5rUVNJV0d4elhrcE9Ua2N2bEJzZFNoVUpCY25LeTRMVmtabWJHaWJObnNiQ3c0TTd0MnhRdldWTHcydnM3SmdhRlVvbWR2VDJKVXFtZ0xsQzJYTGtNR2NCL2lZdGoxUERoWEZWNThhbWxGQytjUDQrbGxkVjNkUmc5Zi82Y3FMdDN1WG5qQnBjdVhtVGxtalhZNThoQmgwNmRXTFY4T1N1WExtWGttREVzWDdxVW9zN09la2xTVGFSU0tWTW5UYUppcFVyWTJOb3llY0lFcWxhcmhtTytmRmhiV3pOcTlHaktxeVNMdndmWGhnMi8rN09wc1dyNWNreE1UTFFVQ3VBZlR6bGR6TTNOMlJZYWlrUWkrV2tKbzFjdlgrTFZ2ejg1Y3VSZy9PVEpBTmpaMnpOODFDZ2c1UndOQ2d5a2JMbHl2SHIxaXJtelp4TWNHcXJud2FMSmkrZlB5WmMvUHlZbUpzeVlQWnRaZm43c0NnMWw3S2hSYkEwSkVhU2pJYVZiYWVXeVpjeGZ0RWhQa3M3U3lvckd6WnBoWm1abXNNdFBUZmtLRldqWnVqVkxGaTRrS2lxS3g0OGVzVFlnSUVNU2dUOERzVmhNK1FvVjJMeHhJODFidGRMeUxNc3Njcm1jR2JObjA2VmJOd281T2dvZHF1M2J0QkVTUnA5VXlTS0Foblhya2kxYk5zUmlNVXFsa21TWmpPTEZpN05qOTI3aFBZbUppVVNydXZsU2t3Uk1iWGxTVXRJUFNTV3JmVmZGNlR5ekg5aTNEN2xNeGw4ZE9yQjM5MjZESFY0TC9QdzRkUEFnNGNlT1lXZHZ6OHZvYUM1ZXVLQWwwUWJReThPRGw2OWVZYWJxdmsyUGlQQndUaHc3aGt3dUo1dTFOVmQxbnFVTThidU9sN3FvWlZjQnpwODlTekVkK1ZYNDhXTnNKR01ZRTBaR2pCZ3hZdVMzUmFGUU1OVExpOE1IRHpKcDZsUjY5T3IxUzRQcS8wdE1uVEZEbUpRa0ppWWE5Sms0SGhuSm1kT25xYUdxak8zV293Zjc5dTdsOGsrYThGbHJWRHlPR2paTXo5ZGczK0hEQm9ONlowK2ZCbFU3ZnhtTnlaOVVLdVhCL2Z0Q1FyRlU2ZEtjVTFWVmFVNzBqcW9xVkgrRXBLU2tWTDFsWW1Oam1UZG5EZ3ZuejZkeGt5YjA3Tk5IcTdJc1Y2NWNQREpnWEpyYVpQdG44Zm56WndiMTY4ZkxseTk1b2FxdXRiUzBaUHlrU2JpckFvV0ppWWtNR3pTSXd3Y1BrcENRd0V4VjUxZE1UQXhlZmZzeWVmcDBTcFV1VGM4K2ZkZ2NHUGl2KzFxbGxuRFIxR2QvOHVSSm11c1FpOFhmdmQzUkwxNndaZk5tUEhyMEFGS2s2SktUazRYWGQ2U2pPeS9TMlA3MEpxSkdqUHdzTXRJQmUvQTdwTlYrWldmdHE5ZXZLVmlvRUhObnplTHdvVU4wOWZCZ29aOGYvUVlPekhDeVNNM2dZY09JajQvSGQvcDBSQ0lSL1FZT3pORG5McXJHT2tPeWI5L0R5bVhMV0RSL1BnQ0hJeUwwSlBFeWc2V2xKWmFXbG56NitKRlZLMVlJSFJsbHk1Vmp5NDRkZW9HVWQrL2UwYUJPSFZxMmFjUENKVXRTWGUvOXFDaUdlbm1STTJkTy9EZHVKRnUyYk9USmswZDREdGl4YlJzV0ZoYVVLbE9HUnc4ZjhrZlJvbmowNkNFayt0UU0rY20rZHFseDg4WU5Odmo3czJ6SkVnbzRPZEdxZFd2S2xTLy9YZXNLMmI2ZE1TTkgwcUJSSTFhdFc4ZkZDeGRvMWF3WlZhdFZJNnUxTmZlam9oamo0ME1UVjFmbStQb0swbGVHdUhMNU1tOWV2d1pnVjBnSXpWdTB3TTdlSHZnbnVaYWNsSlRoaE5IOXFDaDJob1NrU0ZmdDNTdDRZbWppNGU2dTlYZlQ1czFac1daTmh0YXZ5N3JBUU9GNVcxMFlvMDRrT3prNThUQWRuNzd5SlV0aVoyK2ZJUThqa1VoRUFTY24zdi85TjhNSEQ2WkN4WXJDOXcveDh1TGQyN2NFNzl5Smc0TURNNmROUXl3V1UxM0Q1ekF0c2xsYjh6STZHcWxVeWdodmI2cFZyNDVTcWVUd3dZTlVxRmd4UTBVY0w2T2o4WjArWFhoR3Jmdm5uNGpGWWdvV0tvUnpzV0pDd3FCZ29VSTBidHFVOWY3KzNMMTdsNWZSMGF4YXR5N05lY3UweVpONTgvbzFhOWF2eDhiR2hnWjE2akJ5MkRDMnFnS3NucjE3WjJnL2Y0VHhZOGJReWQwOXpXU0ttajI3ZHJGNTQwYmNPblRBVVVQK0VGS1NOS2xKaVAzTUpNaW5qeC9wNU9iR3g0OGYyYnh0bThFdXVjbmp4L1B1M1RzV0wxL09nd2NQbURodUhOT25UR0hTMUttcHJ2ZjZ0V3RDZ1pSNmU5dTV1WEhrOEdINjllckZsdTNiS2Vyc1RQQ1dMU3hidkpncDA2ZFROWlVreThRcFU0U0VhRnBNblRtVDA2ZE9zVHMwbE01ZHV3cmRVZjhXL2IyODJCb1VoTS9vMFlSRlJuNjNOSjNtYy9ERmE5ZXd0Yk5ESXBFUXBYb2UzeFFZeUNRZkgxcTNiY3VlWGJ1bzM2QUJ1WFBuRnVZWWhqaDk4aVJ5bVF6UDNyM1RQRzZhWEx0NmxRZFJVYW1xanFqbGxWT2JieTFlc0lBdG16WUpuVTFPNlNUY053WUUwS3hsUzdKbno4NlZTNWNvNXVMQ3RxQWdqaDg3eHFneFkyamk2a3JrcVZNYzJMZVA2Vk9tc0hEcFVrSjM3R0Rwb2tVVUxWcFU2NXFMT0hVS3NWaE1mRndjTTZkUDV5ODNOMEdpVXBkQ2pvNjBiTjFhNkhET3FIVGY3enBlNmxLNFNCRThldlFnTVNtSmZYdjNNbkR3WUw1OSs0YWxwU1dWcTFSaDZvd1p4Z0s4ZnduanIyekVpQkVqUm41YmxpeGN5TUg5KzFtK2VqV2V2WHNiazBVL2lXN2R1MnROY2dMWHIrZDFLdWJsVXlkT0ZDcFdSU0lSaTVjdE16ZzV5eXlXbHBaYUVoblhyMTNqOGFOSFd2OVNlNkMvZWZNbTMxU3lJbmIyOWxyVjMycXRja0RyUWJ5Q1JzTG1WM2xPbUppWWFGVmR5MVUrRTI2dFc5T21lWE1PN3QrUFhDN243Smt6WE5ReHB2MjNPSHZtakpBcytyTkdEUTRjT1NJa2kvNk9pYUZMaHc0Y1BuZ1FRQ3NvbXlWTEZxNWZ1OFlXbFN5S2s1T1RZTTc4YjVMYVpGYlRVRnBkYVo4YVB4cTQ4SnM5Vyt0NlVXL1QxL2g0ZHU3WWtmWjNhMHhpeGY5U0Zha1JJMGRQbk5ENmx4RldyMWpCdkRsemhQdC9SdGFyKys5SGdwMzE2dGZuNklrVGJOcTZsVVNwbE5FalJoQWJHNHRJSkVyVFV5dTFjYU4zMzc1a3o1NGRwVkpKUkhoNGhud1FqeHcrakxPTGkyRGNucEh2U1F1NVhDNFVHL3hJc2wwdWx4TVJIczZJb1VPcFhxa1NhMWF1cExySzkwM3RQNmZMeGZQbjB3MHFYYjU0a1U1Ly9ZVmNvY0IvNDBaQm5yUnoxNjVzRGc1bVUyQWd4eUlqYWQreEkvdjM3cVZoM2JvTTdOdVhBWU1IMDZoSmsrL2VuNHhpYVB1OXg0N2x5cTFiTEZ1MWlvS0ZDckY4NlZJQ0F3SU1mbDVoNEpocEhzY09uVG9SRmhtSno4U0pUQmczanVHREI5T2paMC9XckYrUHJhMHRDVklwUmY3NGc0bFRwckI2eFFvRzl1MXJVS1ozUjNBd1BidDFvNTZySzhHaG9UeDgrSkNtRFJxd1o5Y3U1SEk1VmFwVm83K1hGeWJwU0NtL2pJN21qRXF5cjRtcksrZk9ucVhJSDMrd1B5eU14OUhSUEgzMWlxZXZYckZreFFvQWpwODVJeXg3K1B3NTh4Y3YxdHZYejdHeFdzOVpIejU4MFBzZEFLM25iYldIaEhVbVpNMHllMzNJWkRLR0RSNk14TlNVbVNxdkdZREowNmJ4NnVWTFBMdDI1ZnExYTRTSGhWSFAxVlZJdnFXRzVyRU8yTFNKSzdkdUNiS1M0V0ZoUEhyNE1NTXlWTmx0Ykxody9yelE5YlExSklTYlVWRWNQWEdDRld2V2FCVTJEZkR5UWk2VGNlYlVLYXBWcjU3bWM5THlKVXZZdW5rems2ZE5vNml6TXprZEhQQWVONDRMNTg0UnBDRVIvU3RKVEV4ays3WnR6UEgxMVh2dDBjT0hnay9Vb1A3OXVSOFZ4Y2FBQUhMbHpzMjRpUlAxM3ArVWxFU2lSbWZBcjhMV3pvNlpzMmN6Mjg5UHJ5dEdKcE14eWNlSEhjSEI5T25mbnlyVnF0R2xXemNhTm01TXdMcDFEQms0VUVnR2FQTHE1VXZ1UjBVSlhYV2F6RiswaU55NWMvTlhxMWFNSHpPR2NhTkhNOExibSs0OWU2YTZqV0t4T0YxSjE2L3g4Y3lmTTRkUEh6OGlFb2s0Y2V3WWx5OWR5dUN2OEhQSTYraElxelp0ZVBya0NmN2ZtVndHcUZTbENubFUzWG81SFJ5MG5yTzNCUVV4ZGRJazJybTVDZGZEakZtek9CSVd4bEF2TDJKVk1uSzZyRm0xQ2dEWFRNaVZscTlRZ1k3dTdnYm5DcTlmdmVJdmxUOVU4Sll0QkczYXBEZW0xS2hWaS9pdlh5bFV1REI5K3ZlblE2ZE9xWDVYNU5HajNMNTFpKzZlbmlRbkozUGkyREdxVmEvT3ZqMTcrQndiUy9iczJaSEw1ZVIxZEdTNHR6YzVjdVJBSnBQaE5XUUlKVXVYWnZUSWtWclBWK29rVjdKTXhyblRwK25iczJlcWMzTmREQ1hJL2x2R1MwTlVyVjZkcVRObk1uUHFWRXhNVEdqZnNTTUQrL1psVVAvKzVDOVFBQTlQejNUbGlJMzhISXd6VlNOR2pCZ3g4bHR5UHlxS3hRc1dNSEwwNlA5SVlQci9LODdGaWdueURaQXlTVnFxRTFUUTVPR0RCMnhZdjU3ZWZmc0NLWk9MSlN0VzBLTmJOK1JwQkJMVFExTkRYNkZRRVAzaVJZWS9LNWZKdUhIamhsQmhXcVZhTlVISCt2Yk5tOElEdnFhbmdOcUw2ZE9hbUlVaEFBQWdBRWxFUVZUSGoxelY4RHI2bWRTc1hadkFvQ0Rldkg3TlVaVVordG5UcDBsT1R1Ykc5ZXQ0OWV0SEFTZW5ERWtoL1VwS2x5M0w2TEZqQlJOb1NBa21EaG93Z0w5alloQkxKRXlaUHAydUhoN0M2OW15WmVQUG1qWFpzMnNYUGhNbWtOWGFtZ21USjNQcTVNbWY2bXVWSHFtWjI5ZlNrS1Y0bkU3Q0tFdVdMR2tHbk5NalBpNk9NYU5Hc1duclZxM2xXelp2TmhpSTBFUXpTZlJ2eVk1b2ZsKysvUG1aTVdzV1g3NThJVEV4TVVOVmlST25UREg0ZTVtSVJKaWFtV0ZoWWNHRCsvZVoreE0wOEkzOEdqU1Q2bEtwVk9zMUUxVmc5dm16WjhKOU9URXhrZUN0VzFFb0ZJeFNkWE1lajR3a1BqNGVVMU5USVNtcjZ4K2d5MGRWTVBySTRjUEk1WElTRXhPcFU3Y3V0bloyZ256b2cvdjNBZTN1TzBnSi9GMjVkSW1RN2R0NStPQUJOV3JXSkdldVhDeFp1SkF0bXpjemVOZ3dPbmZwb25jZEtWVG50Rnd1RjRJb3h5TWo4Umt6aG16WnN6TjE1a3dXelo5UHU1WXRxVmlwRW8yYU5LRnN1WEk0RlN5SXJaMmRjSSs1ZC9jdWx5NWNZUFM0Y1FiM1RTNlhhd1Y3bmo5L3p0OHhNZHk0ZGsxUG91aG5JeGFMMmJ0N04zdDM3OGFsZUhGRysvaFFyMzU5S3BRdVRVUjRPR05HanNRcWExWWdKZkF2bDhzNXJBcjh0dFB3TFZLalVDaFl1Mm9WOCtmT1JTd1dzeTR3VUt0ajZNUDc5eXp3ODJQTDVzMlVMRldLTVQ0K2lFeE1lUEhzR2F0WHJ1VFV5Wk9NbnppUlRsMjZHTnhlaFVLQlVxbmsxY3VYZlBueUJWTU55UjFEWGhSS3BSSzVYSTVJSk5MeXROQk1lT2ppVXJ3NGs2Wk9KZnJGQzdMYjJHaTlSKzFycHpTUXBGTWZRL1Z6eUFJL1A0NGVPVUsrL1BrSjJyNWQ2RWg1L09nUlJWVnlaaDZlbnNURnhaRWpaMDR0eWFub0Z5K1lQSDY4a0ZUem5Uc1hpVVRDenIxNzhlclhqMkdEQmpGN3hnd2FOR3BFcFNwVmVQN3NHWGtkSGNtYU5hdFdna2FwVk5LMVkwZk9uVDJMcWFrcEhUcDFvcHVCTHE2MDBQWFhnWlJBNU02UUVJTVNnV2s5ejExUkJiSFRrcGpVUmFGUVpManFYU2FUNFQxOE9PZlBubVhqMXExYVBvcC9GQzNLcEduVGVQM3FGVDZqUjZOVUtoazhkS2p3K29mMzczbXVLb0l4MGZnTk5hOU4reHc1aFArL2ZmT0dTVDQrdUJRdlRwdDI3YlMySTFrbU03ak4xdGJXWEw1eGcrVkxsakIvN2x5RDBsM2Z2bjFqKzlhdExGbTBDSWxFZ3BXVkZSZk9uMmRnMzc1MDdOeVphbi8rS2R4YkZBb0Y4K2JNWWVXeVpRd2NQSmpPWGJzSzYzSHYycFhyVjY5U3IzNTlnNzhUa0tIaU9mV3hQM1RnQUZXclZUUDRHYWxVeXBiTm01SEpaRnFkTFVxbGtzRDE2NWs5Y3laNUhSM3g3TjJiOExBd21qWm9RTlZxMVdqYXZEbjNvNkxJblRzMzJXMXNCR214MEwxN3laWXRHNTgvZnliMjB5ZGkzcjBqZDU0OFdwTEJHVTJVcDVkd05DVHpkK0hjT1daTW5jcnRXN2ZvMkxrelkzeDhnSlRmYTltcVZRd2JOSWg5ZS9adzV2UnBobzBjU2Z1T0hZWGsrdGFnSUVRaWtaN1BFS1FjMjFwMTZuRDcxaTIyYk41TTd0eTVLVmlvRUIvZXY5YzZ0MUpETHBkcm5WZXhzYkhzQ2dsaDlZb1YvUDMzMy9UMzhxSlo4K2IwNjkyYjltM2FVTi9WbGZZcUwwMzEvV1hlbkRtWW1wb0tZOXI5cUNpV2FjemRicWk2MzVZWlNCS3J4OTZPblRzYmxLanMxYmN2TzBOQ1dMNTBLUjNkM2IrcktIRGpsaTE2eTY1ZXVjTENlZk00ZmZJa05Xcld4SGZ1WENKVnZsSjU4dWJGZjhNR1BOemRxVkdsQ2kxYXRxUkJvMGJVcVZjUE16TXpObTdZd01YejV5bFZ1clNXLzl2M2N1dm1UWHAxNzA1eVVoTFRaODNpeXFWTFRCZzdscFhMbHRHeWRXdXFWS3RHNFNKRmNIRng0YXFxOEZBdWsvRTFQcDUzOGZIRXhzYnk3dTFiNnRTcmg2bXBLVWxKU2N5ZU9aUEtWYXRTdGx3NTl1emFoVlFxSlUvZXZKdzdlNWJWL3Y3Q05TZ1dpd1ZWZ2p1M2J5T1ZTdkZic0lDMkxWdHk5ZkpscXVna0tXMXRiVm5sNzArTEprMlk0K3ZMNHVYTHRWNy85UEVqb1AvTXBNdnZQRjRtSmlZU0d4dEx6TnUzQUhySm4yL2Z2akhKeDRkREJ3NFFzR2tUMmJOblorVG8wWXdmT3hhMzFxMVp0MkVEZVg3QWY4NUl4akVtakl3WU1XTEV5RzlKVUdBZ3ppNHVEQmcwNkQrOUtmOXZ5SjQ5Tzh0WHJ4WW1yVXFsa2xIRGhxVWI4SjgvWnc2MWE5ZkdXU1hWVUxOMmJmem16MmZrc0dIZkxhT202VU1WSFIyZHFyeGJhbHkvZXZXZmhGR1ZLbXhWZGI3Y3VubFRlSTlhcmk1Mzd0eUNkTWFKNDhkL21ZeWFPc0dTSjI5ZXVuWHZUcmZ1M1ltUGl5TXlJb0xEQnc5eUxDSkM2Tzc1dDdHeHNhRjV5NWEwZFhQVGtzZVR5K1dzWHJHQ0JmUG1JWmZKc0xXMVpkbnExZnlwcWxaWEIzVWh4Uy9xNVBIanJGNnhncEZqeHBEWDBaSEowNmJoL1M5SkQ0SGhoRkV4RnhmQkswcWhVS1RyVDJWcFphV2xwZjQ5UEhyNGtLL3g4VUpRRnVEdTNidnBmczVNbytyeDMwZ1laY21TaFZadDJ0Q2pWeS9XcjEzTDNUdDNxRkdyVnFiVzBheEZpM1Rmazk3RTFjaC9CdDNnNSs2ZE8xbXpjaVh3endTOVRMbHltSm1aVVZkMXphc1JpVVFzMEFnK0xWK3lSSy82dVorT0QwNXFhTDV2NzhHRDJOclpjZWpBQVVZT0hVcHljaklPRGc1Q3grbXlKVXM0SGhIQjNUdDNTRWhJSUgrQkF2ak9uVXVIVHAwUWlVVDA2dE9IcVpNbU1jbkhoNGp3Y0QweitFVFZXSktVbE1UZTNidlp1bmt6TjY1ZnAwbXpadmpPbVlPdG5SM05XN1prWjBnSTI0S0NtRDF6cGpDT0ZTeFVpSVBoNFZoWVdEQjk4bVRNemMxeDY5REI0RDVKcFZLdDVOdkY4K2NaUFdJRWdGWUFXSk5CUTRmU3RYdjNGTG11VEFUZkRURnU0a1FhTjIxSzArYk5oV0R3YkQ4L0Z2ajVFWDdrQ09pTXpWWlpzekxDMjFzcnVTN3NTMElDTjY1Zng4N09qclVCQVpRdVd4YWxVc251MEZEQ2p4d2hJanljcEtRa21qWnZ6cHo1ODRXRTJNZ3hZMmpWdGkzREJnMWkzT2pSbkR0N1ZpKzRCU2tHMW5LWmpJQjE2OWdhRklSRUl0R3FpTGExdGFWOW16YkMzMnBQaTZKRmk3SnIvMzVodVN5TmhFZEcwSlJOVXFOT2hzdGtNcHdLRnNUZTNoN3ZzV1BwMGFzWGNWKytzSG5qUmlMQ3czbjE4aVgxWEYyRnoza05HU0w4UHo0dWpza1RKckIzOTI3RVlqR1RwazdWNnE0cjZ1ek1nU05IMkxwNU01czNiaFQrYVdKcWFrcU9uRGs1SEJGQnRtelpLRmE4T000dUxnd2NOSWljcXZFTlVoSnJjcGxNcS9qQWtJZVJVcWtrT1RrWit4dzVoUEV4S1RGUlQ5NXA3YXBWK0U2ZlRtSmlvakNlS1JRS1pzK2N5WWYzNzNuOTZoV1hMbDZrVXBVcW1mSkRrcVdTZkRHRWlZa0pGU3BWb2tLbFNzS3poeVlkTzNkbThZSUYzTHQ3RjgvZXZTbWpVUXgwOCtaTmVxcTZwRFdYRytwMGtjbGtET2pUaDdpNE9QdzNidFFiZ3hPbDBsUTdaRVFpMFQvK1VCcko2SlBIanhPeWZUc1JSNCtTOE8wYlRabzF3M3ZzV0xKbno4Njh1WFBadm0wYmh3NGN3TnpjbkVxVks3Tm0vWHJldjMvUDRZTUg2ZDIzTDk1angrcjlGdk1XTGRKYWR2dldMWGFIaG5KZmxWelBpSGRUblhyMUNGaTNqb0dxWXEvVUVFc2sxSzFmWHl2Wm01U1VSTVRSbzFTc1ZJblYvdjVrdGJiR1orSkV3c1BDT0xoL1A3dERRd1VKelBUWWQvZ3dtcTR1Nm10UTg5bFNrMnRYcjNMeC9IbGlWRjZVSnVra3h6NS8vc3oyYmR2WUhSckszVHQzc0xhMnhuZk9ITDE3c0ptWkdTdldyQ0ZnM1RwbXo1ekpKQjhmamtkRTRMOXhJL0Z4Y1d3TUNPRFBHalZ3eUpXTG8wZU9FUFB1SGZmdjMrZktwVXZjdlhNSEd4c2JldlRxaFl1TEMzdDI3V0w0NE1ISTVYSWNIQndvVUxBZ2VmTGtJVS9ldkl3ZU4wNnYyeU1wS1luazVHUytmZnZHNEFFRE9IbjhPREtaakVwVnFyREszMStRQkF1TGpHVHBva1VFYmR4SXBPbytzSFBmUG9yODhRY2IxcTlIclBJdHM3VzE1ZTJiTjZ4ZnUxYnJlMnh0YmZXV3FYOXJxVlJLemRxMURWN0RKVXFXcEt1SEIzWHExZnNwQ2hJQS9tdlg0anR0R2dxRkFyY09IZkNkT3hkVFUxUGhuaUNYeXlsVHJoeDdEaDFpMU5DaGJOKzJqWVNFQkJvMGFzU25UNTlZdldJRjV1Ym0rQzFjK01QcUlvbUppU21kWmJHeGJBc05wWHlGQ25UMThNQ3RZMGZtenByRnF1WExXV1ZnM05LbFVwVXFRbUoxNitiTlBIendnSUJObTBoT1RtYkp3b1UwYnRxVWcvdjNVN0JRSVZ3Yk5oU2tQSTlGUk9CVXNDQnl1WnlsaXhaeFBES1NpOWV2YytyY3VWUTdKVjJLRjJkZFFJQ1dHc2lPNEdBQzE2OFg3dmNGTlFvdkRmRzdqcGVRTWo0MXFsdVhMMSsrVUxCUUlWeFU2aHdKQ1FtRTd0akI4aVZMTURjekkzam5UcUZRb25TWk11emN1NWVaMDZiUnBubHpObTNicGxWUVl1VFhZRXdZR1RGaXhJaVIzNUtIRHgreU5pQWdWUjFpSTVuRDNOeWNkUnMyQ0lhL0FPdldyT0g4dVhQcGZsWXFsVEo0NEVEMkhEd29WT08xZFhNaldTYkRaL1RvREFjRk5LbGN0YXJ3Ly92MzdtWDY4emR2M0JEK3IxbWRGWFh2SGpLWmpPdlhybkhuMWkzRVlyR1dITjJKNDhjejlUMFoxVWdXU3lUOEhSUERpK2ZQdGZ4MHNscGIwNnBORzFxMWFjTzNyMThKUDNLRTNUdDNjdXJFaVV6OWJpS1I2SWM4am16dDdPZzNjS0JXcGVlRHFDaEdqUmpCTGRWdldhbHlaUll2WDA1ZWxTL0p5K2hvSmsrWWdIOWdJSURndDdGMjlXbzZkKzFLWGtkSDNEcDA0TTd0MjJ6dzkvL3ViY3NNQ1FrSkpLa21NZXBPQWszajJOczNid3FUTkUyQ3Qyd1JrazJaVFU3cVlwVTFLNnZYcmROS0ZnSE1tanVYdUM5ZjBwUThsR2drakw1WEt6NGpsQ3hWaWc2ZE85T21YVHNoRUYrMmZIbnUzcm56eTc3VHlPOUhvazQzVWQ2OGVibDM5eTQ1Y3Vha3BpcHhXTEpVS1M3ZHVNSDd2Ly9XdXNka3RiYldrbUpidjJrVFlyRllxenNrTXlnVUNxUlNLWmFXbGdBMGJOeVl5bFdxNEZLaUJPNWR1d3IzMm9hTkduRWlNaElQVDAvcTFhOVA1YXBWdGU3RHBVcVhadnZPbld6ZHZKbENSWXJvZlUvaHdvV0Z6Z0ViR3h1eVpjOU8wUGJ0V29Gb2lVUkNoMDZkNk5DcEU1OCtmdVRXelp1OGVQR0NQNG9XeGNMQ0FvVkNRZmVlUGFubjZxb1ZyTmRrZjFnWVZocWRSTFhyMXNWbjBpU3FWYXVXcGhmSXBnMGJxRnkxYW9hQ3ZtbVJPM2R1dldSdW95Wk52a3NhenRMS2l1V3JWL1A1ODJkc2JHeUFsREhIcVZBaHpwdzZSVlpyYThhT0gwLzdqaDMxUGx2VTJabWQrL1l4MXR1YmpwMDdHMXgvUWtJQ0NRa0pUUFAxWmNLVUtabmVQalZKeWNtWjhyTlFFN3hsQzJPOXZRMEd3Q1JpTWJYcjFrVW1rMkZtWnFibHFXRnFiOC9HZ0FBK2ZmcUU3NXc1cVNiYnMxcGJZNThqQjlWcjFHRGF6SmtHZzdLbXBxWjRlSHJpNGVuSjYxZXZ1SGpoQW5kdTNlTFpzMmQ4ZVArZXIxKy8wcVZiTitGK1BYSEtGSVBYMmVUeDR6bHorclRCN2REMU1BTHdtVGlSUHYzN0F6Qmh5aFJLYU1qbUFqUnYyWklTSlV0cWRVcVptSmlRUFh0MklzTERLVjZpQkw1ejU5SzZiZHZNbVpZbkpXa1psNmVGaVlrSjNWUkc2YWt4ZE1RSUNoWXFSUE9XTGJXVzE2aFprNEdEQjFPL1FRT3RZcGhHVFpwUXZIaHhzbWgwZEVza0VqWnYyOGJqUjQrMFpHelZMRis5T3MycWRibE1ocVdsSmRLRUJHSDh6NUV6SjFjdVg2WmI5KzUwY25mWE92YStjK1l3ZE1RSTl1emN5YUVEQnloUnNpU1dWbFlVc0xKaXo4R0RnaWRVZWpnVkxNaW13RURNemMxcDg5ZGZXdDNmcVZHalprMHUzYmpCQjVXY29DSE16TXpJNmVDZ0oyRnBibTdPeWpWcmtKaWFDcTlKSkJLYU5tOU8wK2JOZ1JSNXIvdjM3L04zVEF5eG56N3g5ZXRYWkRKWlNxSlFKa05KU2xCWTdRbWtSdjM4bFpTWWFEQmg1T3pzVEhkM2QrTGk0c2lkT3pkTlZOK1hHbG16WnVYOG1UTzhlL2VPUVVPRzBMTlBuelR2clo2OWUxTy9ZVVBtekp3cDNFZXlXbHV6TFRTVTVPUmtKQklKeHlNajJiZG5EeTRsU2xDclRoMThKazJpU3RXcXd2WjJkSGNuTmphV2krZlBjLzNhTmU3ZHZjdTFxMWR4S1Y3YzRKeTFvN3M3WmN1V3hkTFNrbFp0MnBBMWExWThQRDIxemxkSTZXVHptVGlSZ1lNSHN5c2toTng1OGdqZHdiZFZ5Y0pmeGZTZjNDSGVxMDhmaWhRcHdxdFhyK2lpU3VqQ1B4M09pWW1KV0ZwYTR1VGt4UFpkdTlpemF4ZTE2OVJCSkJKaGEydkwvckF3YnQyNGdVdng0ais4TGVibTVtemV0bzBMNTg5VHZrSUZZWG1ObWpYWmMrQUFqeDg5NHNiMTY4UzhlOGZYcjE5SmxFcVJxN3BpTmFtcGNmL3Yzck1uQlFvV3BHNzkrbHkvZG8yUEh6N1FvMWN2U3BRc1NjdFdyVEF4TVNGYnRteFVxRmlSWGhyM05uTnpjN3pIamRPU1pFK051anBkaHRXcVYyZGpRQUMxNnRTaFd2WHF0RFhRTGF6Sjd6cGVRa294MjRxMWE1R0l4WlN2V0ZFb1lKSklKTnk0ZG8xMmJtNE1HanBVVDVGRElwR2tTSGdXTGFwWEZHUGsxeUJTL21xSFpTTkdqQmd4WWlRVG5EOTNqczV1Ym1UTG5wMnJxb0QvZndPLzB2ejdSekUzTjJmNTZ0VzRObXdvTER0MTRnU2VIaDZaa3BYN3EzMTd2Y3JISTRjUE0xeGxScGxSUkNJUnB5OWNFQklUQy96OFdLcXpYb0E3RHg4S3dVWGQzN2VBa3hNbnpwNFYvcTVWclJvdm82T0JGUDNzdjFYVmlZQld0VysxQ2hXRTZxeU1jUHpzV1p4VUNhQWVYYnR5NHRpeGREOVQxTm1aeGsyYjBxeEZDeTFQSTAzQ0RoMmlmeHIrSHZueTUrZVVocy9SSHdVS1pEakI5RlNsZWYzazhXTmNOV1RuSFBQbDQ5RFJvOGhrTWxZc1dVSmdRQURKeWNtWW1wb3llTmd3Qmc0ZUxGeHYxNjlkbzNlUEhraWxVbUdpR25uMHFERHhhZFNrQ2FzMWtrU3pac3dRT2hjeVE4VEpreFJXQlgwYjFLbVRyc1NWTHJhMnRody9lMWFZZk0yZE5ZdVZ5NWFsVE5RcVZlSjRaR1NtdHlrdHNtWExobjlnb0dCRUs1ZkwrZmpoZ3hCVVZrdk5yRnErM0dDQzc5N2p4MElBWnF5M044RUdaRHkrQjdGWXpLMzc5OU9VT3p4NjVBaGUvZnFSMDhHQjJOaFlraElUa2Nsa0JyZnpxWVp1ZXZWS2xYajc1bzNXNnlLUkNCT3hHRE5UVXl5dHJKQ0l4Wm02cm40VlR6T285LzYvd3ZObnozajg2QkgxVlI0QVNVbEpYTHA0a2NwVnFoajEzLzhEdkhqK25ENmVucXoyOTg5VXQ4Wi9rcXRYcmxEVTJUbkR3ZTFmeWFFREJ5aFlxRkNxNDJwcWZQNzhtWGR2M2xDd2NPRk1uL2VmUG40a3U0MU51c1VqeXY5ajc2ekRva3JmUDN3RFE2dUFyZGl0cTY2NnV1WlhNZGF1dFZ2c0RtekZGanN3c0FVN1VMRzdhOVUxRUJWZFJMRVZFMFFhSm41L01ITjJtcUdNL1ozN3VyeGtUcnpuUFdmT3ZIUG0rYnpQNTFFb3ZrbWR6WmlZR0t5c3JKTE5VRlZsR0lHdTNjKzNJRHdzREROemMwR0FGRWtiNzkrL0owZU9IRDk5b2ZmZ29DQ2VQMzlPdlFZTkRON0Q5Ky9leGNIUlVXUHlsVEdpSWlPeHNiVk50Nnh0OVF3eWtmVGw0NGNQdkhqK25BcVZLbjF6VythTUpPeno1MlRycW4xcmZ1VHZTNUh2aTFrS0hsYitPNTlTRVJFUkVaSC9CS3JnNVcrVks0c1A3T21BazlKaVJuMG1XL0NqUnd3ZU1DREZOWWo4OXV3aFQ5NjhqQjQzVGxqV3NIRmo5aDgrek1CKy9YajI5S2xKN2Z4ZXJab2dGZ0dwcWluMDZ1VkxYcng0UWRERGh6d0tDdEt3bVZNWGl3RGgzSjg5ZlpyaW9IWnlkaGo2ZUJ3Y3pPUGdZTHlXTGFOa3FWSzBhZGVPMW0zYmF0aW1MZmYwVEZHYnBqN2JHWHRJZi9QNk5WMDdkdVQ1MDZkQ0ZrNDFaV0ZSOWJUK0EvdjJNWEhzV09MaTRqUUVDUFVmZDZkT25NQm4vWHA2OStzSHdNVEpreW4vNjYvTW1qYnRtd29IRTZkTUVjUWlWZDBWVlg4NmR1bkNoblhyV0RCbmprWTlnOVJTc0dCQjFtL2FSUEVTSlFCbGtlNmhRN2tiRU1DdXZYdHh6cGNQYzNOenhrMmNTSzNhdFprMGJod3Zuai9YYUVQOXg1ZWhla3dwd1NsclZ0cTJhMGZQM3IzMWlrVmhuejl6Nk1BQjl2bjVDWmxrYjE2L1R2TnhGUW9GTXFtVVdLazBUZldnUkRLV2dvVUthZFNMczdLeW9tWTYxQU1RU1IwRkNoYmtaRHFMMkJsTnBkOSsrOTVkRUdpU1RMYUJJUndjSEpJdFFHOElVelBCdm9WWUJBaVRhSkxEek16c3U0ckNhYzJnRTlGRVBkdnpaNlpFcVZLQ3ZiVWhqR1ZvNmlOVE9vdlo0bS9QakNOSHpwd0dzM1ovWm40MHNRaCs3TzlMa1o4SFVUQVNFZmtQOGJQUGlGSE5kQmY1LzAxMGREUUFoWlQyVnlLcHAzU1pNcXhldjE0allQanl4UXQ2ZGUrZWJOMGlRM2d0VzBhT25EbUZBcDZROUFQdzZLbFRMSnczajgwK1BzbldDRkszdFVsTVRNVC8xcTBVOTBPaFVPQ2lyR0ZrREJzYkc4b29yVWR1L1AxM2lvK1QxaURRbzZBZzVucDRzR0RlUE9yVnIwK25ybDE1L2VwVmlxM0JUSjJ0cFY1TFJsL2ZWYUpCcWRLbGNSc3pSc08rS0Q0K25obFRwd3Ixb0FCczFZSlQybFp1Y3p3OCtLVnNXY0ZqdTFtTEZoUXJYcHkyclZvUkhSVmxVbi9UUXJzT0hUVHVwVFVyVnhMMitUTy9WNnNtK1BIM0d6Q0F5bFdxTUhUZ1FONm1JZnRFVmJ0RE5jcytNVEdSb1FNSGN1ckVDUUE2dFd2SHBtM2JCUHVRR2pWcmN2ckNCWGJ2MnNXR3RXdDUvdXdaQUVYejU5ZC9nQlNRSjI5ZTZ0V3ZUNzAvL3FCMm5UcDZaMm5ldW5tVGJaczNjK3pJRWIyMkVpSWlJaUlpSWlJaUlpSWlJaUlpK2hCenhVUkUvaU5zM2JxVnFsV3JhaFRnL1JuNC9Qa3pucDZlbEM1ZG12SGp4My92N29qOEFJU0hoUUhnbU1yWkxTSkpzK09HREIvT3dXUEhOTVNpcHlFaGRHelRKazJCYzREcGt5ZnJGQWkxdGJWbDZvd1pIRGg2VktPbWtEYjJtVEpwekhxNmZQR2kzZ3dGTXpPemRFbHBMMStoZ2hCUXY2MVZzTjBVMGl1dFhpYVZjdnJrU2ZyMDZNRTBkL2NVNzIrcWNHV3BKaDVvOTkzUzBwSUdEUnV5YWRzMmpwMCtyU0VXQlFjRjhXZno1aHBpRVNCazA0QnU1cFpNS3FWM3o1NUNIYXlEKy9mVHBrV0xGSWxGcHM2VzFxWkpzMmJNWGJoUWVQMGdNSkRWWGw0QStOKzZoZWVpUllKUVVyRlNKWTZlT2tWZExUOXdVM0RLbXBWbEsxZXlhdDA2UVN5S2pJeWtWN2R1Z2xnRVNmV2VXamR2enJrelo0UmxscGFXZE8zZW5YT1hMN05yNzE1NjlPb2wxSUZLQzRVS0ZjSkRLVUNxaTBYeDhmSDQ3dGhCNC9yMWFkKzZOUWYzN3hmRkloRVJFUkVSRVJFUkVSRVJFWkVVSVdZWS9lQkVSa1pTMklESDlkaXhZOU1VWUE4TEMrUEdqUnQ2MXhVclZveGl5bG15UHpvelo4NDBlQjZkT25XaVc3ZHVCdmVOajQvSDI5dWJmdjM2L2JTWkxlL2V2V1BZc0dIczNic1hnTW1USjdObzBhTHYzQ3ZqZlBueWhYUG56dUhuNTRlZm54L3h5cUtvVDU4K1pkQ2dRVW1GN0VUKzM2S3l5ckwvQWZ6eWYwWXFWcXJFMUprenFWQ3hvc2J5QjRHQnVIYnJ4cWVQSDlOOERJVkN3Znc1Y3doOSs1WnBzMlpwQ0JQbHlwZkgxOCtQU3hjdXNNckxpNytWWW9LSzNuMzdhb2dFQi9mdkYvNGVPWG8wbHNvaXU3OVdyS2hUaURkcnRteEVSVWJxWkxvWW8zS1ZLc0xmdDdVeW1Td2tFdXp0N0pES1pNUW9NOXUwTVZmTDJ0eWtKYVo4U3l3a0VqQ2hnTFM2elpsMjVzbm9jZU1ZTUhpd3hyTEV4RVM4bGkxajFZb1ZlbTNiMUl1cXZuanhRbWQ5VEhRMHJsMjcwc1BWbFEzcjF1bXRoNlBDM054Y0kvdXNhTEZpNU1xZCs5KzJUS2lEWldabXhvREJneGs3WVlKdzM0VytmVXZmbmoyRjd4S3BWTXB5VDA5T0hqL09PaDhmQ2hRc2lLT2pJOTVidHJCeStYSThGeTFLTmd0T0lwSFEzZFdWRWFOR2FWZ3p2SDN6aGw3ZHV4T3Nwd0J4VkdRay9aUkZ6Y2VPSDQrZHZiM1E1NnJWcXd1WldPSGg0ZHk1Zlp1N0FRRzhmdldLdDIvZThQYnRXOExDd29pTmpVM1dLdkxhMWF1RVBIa2laRE5GUjBXeFpkTW12TmV2TjFyZ1drUkVSRVJFUkVSRVJFUkVSRVFrT1VUQjZBZkh6czZPejU4LzYxMlhWdXV4aHc4ZjBxUkpFNzNyNXN5Wnc4U0pFOVBVL3JjaU1EQ1FvMGVQNmwxWHc0aGRVVUJBQU4yNmRlUEJnd2VjUFhzV1gxL2ZEQysrdDJQSERxcFZxMGFSZEpoaEhCc2J5L0xseTVrOWU3WVFZQWZ3OVBTa1hidDJWRE15dy85YjgrSERCKzdldmN2Rml4YzVjK1lNdDI3ZDBsdThQU0VoZ2NHREIzUDY5R2tncWM3SHBVdVhNcngvOXZiMlZGRUxLb3Y4R0h3Yk4vai9Eb1VLRjJiY3hJbDZQWXNQSFRqQWhERmowcjNXeUpaTm13Z0tDc0p6K1hLTm1rUUF0VjFjQ0E0TzFoQ01zbVhQem9CQmc0VFhIejk4NExqYStHMXJhMHQvdGZVcVZIVmdidCs3QnlUWmIwcWxVcjNqaURicUh2NkhsUmtoRmhZV1dGaFlDR1ArNGdVTDhGcTJUUC8rUDhoa0Ftc3JLNE9pbGpvYU5ZZTArajVQK1gweFJqblo1UHk1Yzh5Wk9aTW5qeC9ydE9QazVFVGZBUVBvMkxtenNPemkrZk42anhrZkg4LzZ0V3VUN1Z1bVRKbjQ2OFlORWhJU2tNbGtaTTJXVGNpY2lvaUk0RjFvcU5IOWl4UXR5cHo1OHdYaEJTRGt5Uk82ZCs3TXUzZnZkTFovRkJSRXE2Wk5XYlYrUGRWcjFNRE16SXloSTBaUXRsdzVSZ3dad3RldlgzWDJzYkd4b1czNzlnd2FPaFRuZlBrMDF2MTE1UW9qaHc0MUtycks1WEkyZVh0ejR0Z3h4azJZUUl2V3JYV2VMWnljbktqWG9BSDFHalRRMjRaVUtpVXVOaFl6TXpNc0pCSmlvcU5wMWF3WnIxKzlFcmJ4M2JHRGNaTW1zWG5qUmxZdVcwWjRlTGpCUGtIU2ZaRXRlM1lpdjM0bExpN081TTlQY3BpYm15T1JTTEN4c2NITzNwN0l5TWh2WWtjb0lpSWlJaUlpSWlJaUlpSWlrakdJZ3RFUGpvV0ZCYmEydG5xRGZKblRPUHZlbUExTVd0ditsaGpycTcxeWRxODZNcG1NQlFzV01HM2FOTUdxWmQrK2ZmVG8wWU50MjdhbG0vMlFObGV2WHFWbno1NVlXVmt4ZS9ac2hnOGZucVpqVFpnd2dlWExsK3NzbDh2bDlPblRCMzkvLzNRcHFHMHFDb1dDTjIvZUVCSVNRa2hJQ0VGQlFkeTdkNCs3ZCsvcURlUVo0c3laTTJ6ZHVwWHUzYnNqazhtb1c3ZHVCdlk2aVFvVktuRG56cDBNUDQ2SVNFYmk0T0JBTmJWQU9pUUZuaGZNbVdOU01EKzEzTGgrbmNiMTZ6Tno5bXhhcTJXakhEcHdnTmt6Wm1oc08yRFFJT3d6WlJKZWIvTHgwYkRNMnUvbnB5TVlKU1FrTUd2NmRJMWxLc0VucGFURy9zeFNUWEI2RnhwcVVoWk1laUNSU0NoUXNPQy8vVEJSdU1xY0pZdnd0NzZDMTZ0V3JLQlE0Y0w0N3R6SkxhM3MzRHg1ODdMVzJ4dEhSMGZ5NWMrdllZTjM2c1FKZ3Y3NUo2V25vY0hYcjE4NWYrNGNMVnExMGxtM2RkTW1nOWxKaFFvWFp1RGd3YlR0MEVGRGZEbHo2aFNqaGcvWG1EU2h6WmN2WDNEdDJoV3ZOV3Y0bzFFakFGenExV1Ava1NQMDd0RkRFQ01CcWxhdnpscHZiNTFpci9IeDhTeWVQeC92OWV1VHpVeFM4UzQwbEZFalJqQi96aHc2ZCt0R2syYk5LRkd5cEVuN1NpUVNqU0xPMHlkUDFoQ0xBUGJ1M3MzNWMrZjBpbjM2K0xWQ0JYWXFNNUZUeXJVVTFCZ2JQbmd3aHc4ZVROVnhSRVJFUkVSRVJFUkVSRVJFUkw0L29tRDBFMkJJTUZLZlJad2E5SWtwcHF6NzBjaWtGbnpVUnZzOFFrSkM2TkdqQjFldlh0WFpkdWZPbldUTGxvMFZLMWFrZXgvRHc4UHAwcVVMVXFrVXFWU0ttNXNiZS9ic1ljdVdMUlF0V2pSVmJjNmNPWk9EQncvcXRRaDYrUEFoYytiTVlZWldzRGFqY0hOelkvWHExWUlkVUZvWk1XSUU5ZXJWdzluWkdVdEx5d3l2d2ZBejNlOGlJb2E0R3hCQTIxYXQyTDF2SDlsejVDRG9uMzhZTTNJa0R3SURNL3pZa1pHUnVBMGZ6cll0VzVnMGRTcE9UazVNR0ROR1o3dkZDeGJ3NVBGaitnMGNpS09qSTV1OHZUWFdQd29LSWo0K0hpc3JLMTYrZU1IRkN4Zlk1TzNOczZkUGdTVDd0S2pJU0dKaVlwREtaTWxhZHhsQ0lwRmdZV0VoWkVVWXMxRlRGMm9takIxck1Nc212Y21YUHorWHJ6Qlo0QThBQUNBQVNVUkJWRi8vdHg5NnhCOTlPR1hOS3Z5dFR5QlRLQlNNZFhQVHUyL28yN2Zjdm5rVDF6NTlOSllIM0xsamNKK1U4dGVWS3hxQzBiT25UL0hiczBlbkpwYUt4azJic25MdFdvMEpGckd4c1N5WU81Zk5QajVHM3pzVkNRa0pET3JmbnlYTGx0R3lkV3NBQ2hRc1NNMWF0VFFFbzcrdlhXUDN6cDMwR3pqdzMvNWV2c3lVU1pPRWV6Q2x2SC8vbnFXTEY3TjA4V0p5NThsRDlabzFxVktsQ3BVcVY2Wlk4ZUxKQ3ArdlhyNWtqNit2enZMdzhQQmtzNHBFUkVSRVJFUkVSRVJFUkVSRVJGS0tLQmo5QkdqWGNFaHV1YWtZRTV4U1c0VDZlMkFzdzBoYlRIcjc5cTNSVEJJdkx5L3k1czJicm5aOENvV0NuajE3NmdnN1Y2OWVwVUtGQ2l4WnNvUisvZnFsdUYwSEJ3ZDhmSHhvMEtDQjNvRFp2SG56Nk55NU02VktsVXAxMzAybGJkdTJMRjI2Tk4zYUN3OFBwM2Z2M3B3NGNRSTdPenNpSWlMU3JXMTkvRXozdTRpSU1aNDlmVXJ2SGoyby84Y2ZlQzFicHJjbVRVWnkrOVl0MnJac1NmWWNPZlJPZElpUGoyZjNybDNzOGZVbGY0RUNPdGs2Q29XQytyVnI4L25USitMaTRuVDJMMUdvVUVaMTNTRGZxNzZkUXFIUXFOVWtNVEdqNnRQSGp5eGJza1JvSTZYNGJOZ2dDRWJ2UWtQWjZPMk56L3IxNlhZdm5UcHhnckRQbi9ueTVRdlBuajVOdHFiV2lXUEg2T2ZxeXVMbHkzRjBkT1RDdVhOTW56eFo3MlFKWThpa1VrWU5INDVjTHFlT2l3dDlldmJranIrL3puWnpQVHdvWGFZTWhRb1hacTZIQjhlT0hFblJjWXp4TGpTVS9YdjNzbCtaNldOalkwT3g0c1VwVXJRb3p2bnlrU3RYTGh5ZG5NaWNKUXQyZG5aSUxDdzRlZnk0eVZsTnhvaU1qT1RhMWF0RWZ2MUtRa0pDdWxqU21abVpDZGwrMXRiVzJHZktSRmhZV0pyN0tpSWlJaUlpSWlJaUlpSWlJdkw5RUFXam53QkR3bEJhN2NhTUNVWnB6Vjc2bGhpN0R0clg3bi8vK3g5K2ZuNjBhdFhLWU5hS3U3czdwVXVYcHJWeUZuSmFtVDkvUG9jUEg5YTdMaW9xaXY3OSszUHk1RW04OWRqZ0pFZTlldlhvMDZjUEd6WnMwRm1ucWdkMDd0eTVGUGM1SVNHQnFLZ29NbVhLcE5mU1NKdGF0V3BSclZvMXJxdk5oazhycDA2ZFlzR0NCZGpZMkdTNFlKUlc4VlZFNUVmaS9yMTczRmZXK3ZsZUpDY0NLQlFLWGhvSStMOTUvVG9qdXBScSt2ZnFCVXBydG05NVhkKzhmazNKd29WVHZOL1RrQkNXTGw2YzZ1TytldmtTdCtIRENYbnloTUI3OTFJbE9oa2pQQ3lNMHlkUHBtaWZjMmZQMHJ4Ukk0b1dLOGFsQ3hkU2ZXeVpUTWJvRVNQSWxUczNvVy9mNnQxR29WQXdkT0JBNHVMaTBpMXIxaEJ4Y1hFRTNyOVA0UDM3R1hvY2dBZUJnWFJwM3o3RGp5TWlJaUlpSWlJaUlpSWlJaUx5Y3lNS1JqOEIyc1dTVmFSMTFyT3hJUG5QRkVBM2RIME1yV3ZTcEFscjFxeWhqNWJsamdwVlJ0Q3RXN2NvWHJ4NG12cjIrZk5uRml4WWtPeDJmbjUrM0xsemg5MjdkK1BsNWNYMTY5ZkpuRGt6ZG5aMjJOblpZV05qZzdXMU5SS0pCSE56YzQyNkVzWm04NTQvZjU1U3BVb1p2RVp5dVJ5WlRFWjhmRHp4OGZIRXhzWVNFeE1qaUdubno1L0h4Y1hGcEhNZE1XSkVxZ1NqTm0zYVVMdDJiY3FWSzBlQkFnV3dzTEFnSWlLQ2p4OC9FaG9hbXFvNkpTbmxaeEpJUlVSRXZpM256cDc5M2wzNDVoenc4L3ZlWGREaHpldlg2U0lteXVWeWcyS1Jpb3llcENBaUlpSWlJaUlpSWlJaUlpSWk4cU1pQ2tZL0FSa2xHQm5MSERFbXd2eG9HQk1VREoxSDc5Njl1WFhyRnF0WHI5YTcvdXZYcjNUcTFJbHIxNjZabEdGamlHelpzaEVZR01pSUVTUFltMHl4NmFkUG4xS3JWaTI5Tmt4cDRkR2pSK25hbmlGYXQyNk5vNk1qWDc1ODBWbG5ibTZPdWJtNVhrdWpZY09HR1JXbFpzK2VyWGQ1aXhZdHlKczNyOG45aTQyTlpjdVdMWHJYcFRWYlQwUkVSRVJFUkVSRVJFUkVSRVJFUkVSRVJFVGtaK2ZuVVFYK0gyTklHTklubER4NThvUWhRNGJnNk9oSTVzeVp5WlFwRTdhMnR0alkyT2hzYjh3VGYvdjI3Vnk5ZWxYdk9sVkdTblIwTkZGUlVVUkVSR0J1YnM3dTNidFRjRmJwaHpGeHk1aVl0SFRwVXE1ZXZjcmR1M2YxcnZmMzkyZml4SWtzVG9PMUQwRGV2SG5aczJjUGh3NGRvbS9mdm53MFl0V1UzbUxSdDhUR3hvYXVYYnR5K1BCaFNwY3VUYWxTcGZqbGwxOG9XN1lzNWNxVnc4WEZoZHUzYjZlNFhVT0MzYWhSbzB6T2ZnSjQ5KzZkUWNFb0xhS2dpSWlJaUlpSWlJaUlpSWlJaUlpSWlJaUlpTWgvQVZFdytnbFF0eDlMYm5sVVZCU25UcDFLOHpGOWZIeFN0SDJ1WExuU2ZNelVZaXpUeXBpWVpHVmx4Wll0VzZoY3ViTEJla2FlbnA0MGI5NmN1blhycHJtZkxWdTI1UDc5Ky9UcTFZdmp4NCtudWIwZkVTOHZMN3k4dk5LMXpXK1I3ZmE5aXRxTGlJaUlpSWlJaUdRMGNya2NoVUx4VFd4K1JWS09UQ2JqWFdnb1diTmx5eENiWklWQ3dZY1BINzdiN3pXcFZLcjNlZjdEaHcva3pKbnpPL1RJT0U4ZVB5WTJOcFp5NWN0Lzc2NzhGUHgvSGw5a01sbTZuM2RrWkNTWk0yZE8xemJUU21KaUl0TW1UNlpiang2VStlV1hWTGZ6L05remJ0MjhTYzFhdGNoamdsTklZbUlpZjEyK3pPdlhyK25XbzRkSnh4REgwLzhXQ29YQ1lEdzB0WHo2K0pIc09YS2tTMXRmdm56Qnl0SVNPM3Y3ZEdrdkkzbnkrREZGaWhiRjNOdzgzZHNPZWZLRW9zV0twYm1kMk5oWS9HL2Rva0RCZ3VRdlVDQWRlaWFTRmtUQjZDZkFWTUVvTGk2T0R4OCtmSXN1L1ZBWSt3Sko3c3VsZlBueVRKa3loYWxUcCtwZDM2SkZDOHFWSzVlbS9xbVRLMWN1amg0OXlvd1pNNWc1YzZaT01YRjdlM3NjSFIxNTgrWk51aDN6WnljanZ0Qyt4ekZFUkVSRVJFUkVSTDRIajRPREdkQ25ELzBIRHFSTDkrNDY2K2Q2ZUxCdTlXb0NIejNDUGxPbUZMZi81Y3NYNG1Kams5MHVTNVlzUDFSUTVmMzc5elNwWDUvV2Jkc3lkY1lNbmZVZlAzemcydFdyV0ZsWm1mU3NxRkFva0VxbFpNbVNoZi9WcVdOeVArTGo0cWhWdFNwbHk1WGo4SWtUSnU4WEhoNU8yT2ZQT3NzTEZ5bWkwZDhIZ1lHMGJOS0U5aDA3TXQrSWM4TFRrQkNkM3lZcG9VREJnbm9uWVczZnNvVTl2cjZNbXppUjJrcDNnTkMzYjZsZnV6YS9WNnZHcW5YcnNMT3pNOXAyVkdRa05yYTJXRmhZcERoNEtKZkxrVXFsSkNZa0pIdC9oMzMrVE1zbVRTaFZ1alQ3RGg5TzBYRXlpcmk0T01hNnVWRzhSQW1HdTducFhUOTMxaXhLbENwRlZ6MmZiMVBhTnpNenc5TFNVdTk5THBQSmlJK0x3OWJPVHUrMS81SEhsOWpZV0pORWc4K2ZQakZsMGlTcTE2eEo5NTQ5RFc0WEVSSEJnOEJBYnY3OU55ZVBINmRhalJwTW5UR0Q2S2dvM3IxN1ovUVk5dmIyNU02VHgrZzJ0Mi9kb2wrdlhzeWVONDhtelpvbDIyOFY5Ky9leFVwWjd6aWxxTjdmWWlWS0dMeFdodzRjWU9lMmJieDgvcHhOMjdlbmVrTG52YnQzR2V2bXh1YnQyelVFbzZqSVNENTkrc1NiMTY5NStlSUZ6NTQrNWVHREI5eng5eWNtSmdaTFMwdHExNmxEZ1lJRmt6MkdPSjRtUDU2cTgrTDVjNVl1V1VLbnpwMnBXcjI2enZwSjQ4ZVRMMTgrZXJpNmtpbVZRdWFjV2JNSWZmdVdGUWJLUVJoQ0twWFNza2tUMm5ib1FPKytmVFhHbnoyK3ZpeVlPNWNodzRiaDJxY1BrWkdSWk1xVUtkbnZCOThkTzVnMmVUS0hqaCtuUk1tU0d1dmk0K054cVZtVGlwVXFzV3JkT3BQNnVIL3ZYaFl2WE1qZUF3Y29VS0NBeGhqa3VXZ1JXemR0NHVxdFc5alkyQkFiRzh1WDhIQ1R4TkwwUmk2WDA2UkJBNXEzYW9Ybjh1WHAydmFnZnYwNGVmdzRKODZjb1VTcFVtbHFLK0RPSGJwMTZrVG5idDJZTTM5K092VlFKTFdJZ3RFUFFHQmdJSTBhTmNMUjBSRUhCd2NjSEJ5d3NiSEJ5c29LS3lzclhyNThxWGMvVjFkWExDd3NpSXlNNU92WHI4VEh4My9qbnY4M21EQmhBcnQzN3lZd01GQllabWxweWFKRml4ZytmSGk2SDgvTXpJenAwNmRUdm54NWV2VG9RWFIwTkpCa243ZHo1MDdXcmwyYkpzSEkzTnljaWhVcm1yU3RUQ1lqTVRHUnhNUkU0dUxpaUkyTkpUNCtucGlZR0wzMWhyNEhhWG5RTXBYMG5yVWlJaUlpSWlJaUl2S2pjUC9lUFY0OGY0N01nQjIxS2tob2JXT2pkNzFDb2VEenAwL1kydHBxUEROSlpUTE16TXlZNXU3T29RTUhrdTNIN0huejlBYVV2eGVPam82RWg0Y2prOG4wcmc4SkNXSEVrQ0VwYnJkbXJWb3BFb3hVZ2ZpVUJwSDI3TnJGWEE4UG5lVVBnb00xZ2xaN2QrOUdvVkJ3ODhZTm83TzFHOWFyaHl3TnovL25MbCttY0pFaU9zdXZYTDdNNCtCZ1laMU1KbU9zbXh1eHNiRTBiOW1TNktnb29xT2lnS1RmTWRteVo5ZHA0N2Z5NVVsSVNFaDEzd0JLbHluRHNkT25BWVFndEhaQU5tdTJiTFJxMDRaZDI3Y1RIQlNrRS94U0tCVElaREppWTJPL1dSYUlSQ0xoeUtGRE5HN2FWTzk2Q3dzTHRtemFSTlBtelEwS1J0UGMzVGw3NW94ZVVhaGE5ZXJzMkxZdDJYN2N1SE9ISEhveUdIN1U4ZVhjMmJOTUhET0dUZHUzVTdwTUdhUDdTaXd0T1g3MEtObXlaZE83L3ZMRmk0eDFjK1A5Ky9mQ3NpYk5tbUZuWjBkY1hCelhybDZsWDY5ZVJvL1JvR0ZEMW0vY2FIU2Jvc1dLNGVEZ3dPZ1JJeWhRc0NDL2xDMXJkSHNWbmRxM3g5emNISW1hb0NxWHk0bUlpTURPM2g1cnBmMTZlSGc0ZG5aMkd2VjdwVklwY1hGeEhEeDJUTzkxa2txbHJGMjFDbHRiV3haNmVxYkovU09UVWpDMFZQWkhLcFZTczBvVnZaT2VHelJzaUd1ZlBoUXNWSWhDaFFvWmZHKzBFY2ZUNU1kVGRSNEhCM1BBejQ5NjlldnJySk5LcFJ3K2VKQnMyYkxSZjlDZ1ZKL0w5V3ZYdUgvM2Jvb0ZvMk5IanZEUHc0ZVlvUnV2eVowN041OCtmaVJ6bGl4OCtQQ0JoaTR1ZEhkMVpmUzRjVWJick5lZ0FUT25UMmY2NU1uczJMTkhZNTIxdFRWZndzT05sdTdRNXZ5NWMrVE5tNWVDaFFyUnBFRURPbmZ0eW9EQmc0R2t6MkI0ZUxqd21kbTZhUk5MRmk3RWE4MGFHalJzYVBJeDBvTlhyMTRobFVxcGs0S1NEdXFvaEdWOU5HallrQlBIanJIUng0Y3AwNllKeStWeU9ZbUppVWlsVW8zdmp0allXR0dTZ25hR1p2VWFOU2hkcGd3SDkrM0RmY29ValVrR0NvVkNhRk11ay8xUUU1RCtxNGlDMFErQVZDcmw3ZHUzdkgzN05rWDd2WGp4SW9ONmxIRUVCUVd4Yjk4KzdPM3RzYk96dzliV0ZsdGJXNnl0cmJHeXNrSWlrYVE0MitQeDQ4Y0cxd1VFQkpqVVJyZHUzWmd3WVlMdzJ0M2RuYUpGaTdKdjN6NWlZMk9KaVlraE9qcWF5TWhJV3JkdW5TNVpSMjNhdENGUG5qdzBhOWFNOFBCd1ZxOWVUWXNXTFNoUW9BRHU3dTVrenB3Wk96czc3TzN0QlFIUjB0SVNNek16S2xldWJQRGM1SEk1bzBhTm9rdVhMaHJMTjI3Y1NPblNwYWxXclpwSi9VdE1UUHdockFXK2hXQ1Vrb2NDRVJFUkVSRVJFWkdmaVp0Ly80MlptUmxOREFTY1ZjRU1RNEhBeU1oSXFsU29vSGRkRDFkWEllaitJRGdZZ09QSGpqRm01RWlPbnpsRGdRSUZlUFBtRFEzcjFzVktMVWlaM29TSGgvTTFJa0p2UU56YTJocW5yRmwxOWxFRlRRMDk3LzVhb1FJWHIxN0Z5dG9hQzYwMmY2OVlrU2JObWpGRExjQ29BS1NKaVNtZWlHUm1ab2FabVZtSzdaTnNsTnMvVTA0MDI3NTFLNU1uVE5BSXpJZUhoYkZuMXk0YU5XbkN1VE5uT0g3MEtFMmJOOWZibnJXVkZSMWRYWFd5cmJ5V0w2ZHMyYkxVZG5IUit6dk5kOGNPSm93ZHE3Y21hRXgwTkZjdVhhSmRodzdrTDFBQWhVTEJwSEhqK092S0ZRREdhbVhNZE9qVVNlK3MvWGtMRjJKbWJtNHdDMmJzcUZIa3laT0hVV1BINnF5VHlXUklwVktONnp1b1h6OHVYYmlnOXpxb2FLUW5nS3JPc3d4MGhKREw1VHg4OEFCcmEydmhmQk1TRWdoNThrUm5XOVZ2cGJpNE9CNEhCeU9WU3JHM3Q5Zkl4dWpRdVRNTkd6ZEdJcEZnWVdIQnhmUG44VnErbkJhdFdqRjYzRGlHalJ5SlJDSkJvVkR3ZThXS2xDaFprbDE3OXdMLzFpL09haUJnLzZPT0w5YlcxbndPQzJQNDRNRWNPWGxTUXlUUlJwV1JJVEZnVS81N3RXcU1uelNKb3NXS2NmUG1UVHltVDlmSVFGRGRXMmN1WHRScnkxVFkyUmtiQTRLWk9vNk9qbmh2M2t6THBrMFozTDgvUjArZU5DbXJRM1Z0MUhrWEdrcjF5cFdaNGVGQnV3NGRoSDVNbWpvMVJabG9temR1NUxHeS9ScFZxaVM3ZmQxNjlmRFp1bFh2T3RWN0lGR091UktKaEhtTEZ5Tk5UQ1JiOXV6a3lwV0wzYnQyc2R6VE0xbHh6UkRpZVBvdmhzWlRkWUlmUGNMVzFsYXZnSEhqNzcrSmlvekViZlJvazRYQ3EzLzlSZFZxMVRTK1Z5MzE3QnNWR2NuMEtWTVlQR3dZUllvVzFWbXZVQ2hZdTJvVk5XdlZvbmUvZmpyclZXSkI1c3laeVpreko3MzY5bVhGMHFVMGF0S0Vza1ppZFRseTVxUjNuejQ4Q0F3a09pcEtKK3ZSeHNiR3BNOHFKTjBQMS83NkMvZXBVN0cxdGFWaDQ4Yk1tejJibkRsejhtZTdkc0kxc0xDdzRQT25UNnhadVpKZnlwYWxUanFVdTBpT3VSNGUyTnJhQ3UvYmkrZlBnYVR4K3ZXclZ3YjNrOHZsSkNRa1VLOUJBeXI5OXB1dy9PYU5HM1J1MTg3b01YZHQzODZ1N2R0MWx1Zk9uWnRyYXJYTXAweWNpSitXV0tlUHNsb1pZT3BVcUZpUi9VZU9KTnVHU05vUUJTT1JiMHBRVUJEdTd1N2Y3SGh1ZXRMMlRXSDY5T2tHMXhVdlhqemRiT3FxVjYvT2hRc1hPSHYyTFAyVVg0Uy8vdnFyMFgyOHZiMk5DbUVlSGg0Nll0SHUzYnZwMzc4L21UTm41dno1ODhrZUEzNmN1ajZHNmt1WktnYXFDQXNMTTdqTzBNeFNFUkVSRVJFUkVaR2ZuY3VYTGxHZ1lFRWlJaUtJaUlnUWxwdGlrUVJKczhMUFhycUVyYTB0Qi9idFk4SGN1Vnk3ZFl2RXhFU3NiV3hZckxRTlVRVndWSUV1VzF0YjdPenRoY0NkdHVpU251emZ1NWRaMDZkaklaRm9IQ2NoSVlGV2YvN0owbFRVMkxTMXRUVnFnV1J0YmEwMzR5STFxR3pUVW9JaG9VdDkrZktsUzRtUGoyZk0rUEU0WmMzSy9EbHpxRnUvdnQ1Z3FyNzIvcnA4bWNYejU5T2dZVU9kZWdMWnNtZkgwZEh4My8zMUJBV1BIRDVNWEZ3Y1BYdjFRaXFWTW1ITUdQejI3S0ZQdjM1TW5ESkZPT1ptSHg4V3pKM0w2UEhqOVo3VG4wWUNWZTlDUTRtT2lzS2xibDJUYmJ3V0xGbUNRaTQzS0VBWkkxRXFOY2tpTFMzRXhjYlNwa1VMYkd4c2hHdDA1ZElsMnJkdWJYQ2Z5eGN2Y3V2R2pTUWJwei8vWk82Q0JjSTZWYWJLdTNmdnNMT3pZL0NBQVRSdDNweWxYbDRhNXgrdS9MMVV2RVFKdlNLcjN1UCtvT05MelZxMUdPSG14cEtGQzFrMGJ4N3UwNllSZVA4K1ZsWldPdmU2U25UN0doSEI0K0JnRWhNVGNYUjBKSyt6TTVEMFdWZmRnL2Z2MzljNUIzTVRKbG1xQjl4bE1obGZ3c09UM2wrSlJFTmtkczZYanhrZUhueU5pTUJDSXRGd2tWRW9GRWdURTBsSVNOQVI4RDUvK3NTWEwxK0UxNTgrZmdUZ3cvdjNHa0xqcDQ4ZmRZUkhiZHMxRmE5ZXZtVHA0c1ZVL3YxMzVpMWNtT3c1L3RtOHVaQTlwRUtWRVdCcGFTbGNKNFZDUVV4ME5IYjI5dFN0VjA5aisvU0lRWWpqcWZIeEZQNjF6THQ5OHlhL2xDdkhXelVCdkdDaFFrZ2tFZzd1Mndja2ZZOXUxeElCaXhRdFN2VWFOVFNXelpzOW03V3JWakZxN0ZpR2pSd3BMTmQzYjNtdlg0L2ZuajNJNUhLOUZtbUhEaHpnY1hBd3g4K2NBV0NUdHpmMS8vaER1RzZxTmxXZm5hRWpSdEN3Y1dOeTVzeUovKzNiR21LSFZDb2xJU0VCYTJ0ckxDd3NHRGxtak1IM1d5VTRtc0llWDEra1VpbU5talFCWU95RUNWdzhmNTdOR3pmU29uVnI0UmhtWm1hc1hiMGFTMHRMVm0vWThFM2liRDdyMTJzSVJwR1JrVmhZV0hEODZGR2orOGxrTWhJU0VzaWJONi9HTlZTMXM5YmJXeEM4SXI5K0pUbzZtcHk1Y21tOHgrL2Z2ZVB6NTg4VUwxNGNtVnlPVkN1ZTE3NWpSMnJVcWlWa0dLbXU5OWhSb3lqenl5LzA2dE1IZ0wyK3ZwdzdlMVlRNStWeXVUQ2VaTW1TSlMyWFI4UkVSTUhvUDhpS0ZTdHdjbkxDeWNrSlIwZEh3ZHBPTysxZUpwTlJ5b0RINUxadDI2aGF0YXJlZFZLcGxOallXS0tqby9uNjlTdmg0ZUZwdGdqNEwvUGt5Uk11WHJ4SUgrWEFwMDM1OHVVcGIySlIxZERRVU1ZWlNiTmR1WElsZzVVcHNPckxSb3dZZ1V3bUl6dzhuSVlORzNMcDBpVktHbEhzVTRwY0xtZk9uRGxreVpLRnpKa3pZMjl2TDJSR3FiNG9JeU1qOWU0YkVCQkFZbUlpc2JHeFJFVkZFUlVWeGRldlgvbmxsMTlvMHFTSlFjRW90V0tnUHNUN1YwUkVSRVJFUk9TL3lCMS9mMEtWTGdZTnRHelMvbXpYamlYTGxta3MwMWRRMjl6Y1hKZ0JuTVhCQVVCdklGZ1ZiRmJaNFVSOCtVSjRXSmdRUk01SUMrQWV2WHJoMnFlUFJ0QkNMcGRUcGxneFNwUXN5ZjE3OS9SYWtLbjZHUndVUkh4OFBDVktsVEthaVpBUnhDbHRYbFEyMWVuRkhYOS90bTdhUk52MjdTbFd2RGh1WThadzVOQWhKbzBmejVKbHkzVGVEKzJnM3Bjdlh4Zy9aZ3dBWjA2ZDRzeXBVOEk2QzRtRTQ2ZFBhd1E0OVFVRk4zbDdBMUNzUkFsNmRPbkNYNWN2QTBuQlF1LzE2M1cycjZwbXE3MTE1MDVxMWE2ZDdIbjZLMmN1VjY5Wk05bHRWYWdLMW1zSEVvMGhWUXBGcGdvcGFjSE8zcDVnNVl4d1NNb01hZHE4T1o0clZ1amR2ckN6TTgxYXREQzRIdURpK2ZNTTZ0ZVBpcFVxa1MxYk5oWXZXeWE4WnhFUkVYejYrSkhuejU0QlNaOXpVMFNGSDMxOEdUUjBLQmZQbnhmZXM0NXQyaEFURTZON2NaVHMyN3VYZmNyTXFvRkRoakIrMGlTRDI2cWpjcXQ0L3V5WlFSc3k5UW1LSHo5OG9Icmx5c20yTzFQTjNrbWQ3RGx5Y0ZOcjhxVDMrdldzMWlPTUw1dzNqNFh6NWdtdmx5NWV6Rkt0ckpPSFQ1N29pQjR4MGRFTTZ0ZVAySmdZWnM2ZWJYSkJlKzEyWHIxOGlZdldaN05qMjdiWTJkbHg5NTkvQU1QWlp5b1VDZ1Z4Y1hGWVdsb211NjA0bnY2THNmRzBjZjM2R25FVzljK3ZmMkFnWm1abUhEbDBDSUQ1Yytib3ROMnhTeGNkd2FoTHQyNXMzYnlaNVo2ZU5HalkwS0FWNU5PUUVOYXNYRW1od29YMTFxbjU5UEVqSGpObU1HRHdZSW9XSzhhTDU4K1pOWDA2eDQ0ZVplZWVQUnBqZGNDZE83eCs5WXFnZi80aDRNNGR3YTd2N0tWTC8yN2o3MC83UC8vVTI1Y2pKMDhhdEg1OC91d1poUW9YMXJ0T0twV3lVZmwrV0ZsWkNlUGw1R25UeUpVckZ5K2VQeGNtTEljOGVVTGI5dTJwVnFNR2tWKy9Fdm4xSzQ2T2pzbmFCYWFGeDFwdVZMV3JWK2VYc21WWnJlYytNUVhWTmJleXNoS2VrVmI0K0xCeStYS0NuajdWZUc3YXZXc1hLNWN2NTUrUUVETHB5ZFpTMWNwNjh2Z3hDK2ZOWStxTUdUam55NGY3K1BFNE96c0xFejl1M3JnQkpObC92bnI1a3BNblR0QzNmLzlVOVY4a2RZaUMwWDhNQndjSGhnNGRhdEsyeG1aZE9EczdVOHpFaHdJUjR3d1pNb1JUcDA2eGE5Y3UxcTFiUjJFRFh6ckpvVkFvY0hWMU5aZ3BNMkhDQkEyeEtEWTJsdUhEaDdOaHd3YU43VDU4K0VEOSt2VzVjdVVLaFFvVlNsVmZ0SkhMNVV5Wk1pVlYreG9TZm9ZTUdVS1RKazJFaDc2TTVGc2NRMFJFUkVSRVJFVGtXK083WXdjV0ZoWmN1blpObUMwZkhoWkdwWExsS0tpVlBmUDN0V3VNR2pHQ3RkN2VSaTFkdEZFRnlpcHA3ZE1xQlVYYjA0cStJT0xMRnkrSWo0L25sN0psNmRxaEEzRnhjZGpaMmVrRTRvNGVQc3pwa3llSmk0dmo5TVdMT3RjbG8za1hHZ3FndCtDNkthZ0NWYXFNQWtqS0pCbmN2eitaTW1WaXJOSjJPMmZPbkV5Yk9aT3hibTVZV1ZyaU1XK2Vob0JtcnBXWk5haHZYOTY4ZnMyZ29VTVpOM0VpQVBmdjN1WFBsaTBaTkdRSXhVdVUwT2lIZHJqKzVQSGovUFB3b2RDMjI1Z3gxS3hWaXdWejU3TFEwNU02TGk0b2dFWjE2OUtwYTFkNjkrMExRSEJ3TU4wNmRzUldxM0Q3WEE4UDFobXBnZEduWjArRDZ6WnMya1Q5UC83UVdmNzN0V3QwNjlUSjRINzZ5RWdyT21QRXg4ZnpVVSt0RjFQNVg1MDZ1UGJwdzJvdkwyYk9tYU5odTNUNDRFR21LTjlqZ0ozYnRyRlRxNjdSZzhlUEJlczJGVC82K0NLUlNOaHo0SURReHMyQUFHeHNiZlVHNHdzN085T3JiMS9jcDA3Vm1iQjROeUFBLzF1M3NMSzI1dWJmZndPd2RmTm00dVBqYWR1K3ZWRGJvNitycThHK3FHY0tPVGc2c3RUTFM1aGNxZDJmUGoxN1VxMTZkZm9OSEtpeFhEVzdYaCtxZ0szcS9sUlowaTMwOU5Td3BQT1lOMCt3cFBOYXRvekZDeGJvaU9SeGNYSDBWOXAyOVJzd0lOa2FVRUwvRkFvZE95L25mUG00ZlAwNk5qWTIzUEgzcDMvdjNtell0SW1TcFVweCt1UkpCdmZ2bnpUQjJkb2FpWVdGY0owcWxDbERvaktiU2hXMzJyTi9QNVYvLzkxb0g4VHgxTFR4MU5yR2htNDllMnBZNXExZnM0WTVzMlpoYlczTm1wVXJpWW1KWWNlZVBUckNrRXZObW5vblZoUW9XQkQzS1ZOd256Q0JpV1BIc3YvSUVSMGhMUzR1amlFREJwQ1ltSWpuaWhVNkFtTjRXQmg5WEYyeHRiV2xVNWN1dkg3MWlnVno1K0xnNk1qVUdUUHdYTFNJcHlFaDNMdDdGNEIxcTFkVG9tUkp5cFlyUjVkdTNTaFN0Q2dGdEdKY0JRc1ZZcUducC9CNSsvamhBOU1tVDZacDgrWUd4YUlONjlheGNPNWM5aDArckhlYm5kdTNDL2RhUWtLQ2ptQ3VqcjUxUTRjUE41b0JscDc4OC9BaHIxNit4RzMwYUkzbFF3WU1RQ0tSc0d6bFNwUGJVZ0QzQWdLd3NiRWhTaW5lYTF2Y3FaYS9mUEVDaFVKQlFudzg1YlFjamhRS0JWTW5UZUxhMWFzMGI5a1M1M3o1akI1M3h0U3BuRDE5bWpldlh6TjF4Z3l4QnZrM1FoU01mbUtLRnkrT3BhV2xrT2xqS0lORDVQdmg2K3ZMS2VYc2tUTm56bEN1WERrOFBEd1lQbng0aXUwUDVzNmRLN1NsVGZ2MjdabWpOZlBEM2QxZFJ5eFM4ZWJOR3hvMmJNaVZLMWZJbVU1V0dobkZ0eEJ6MG5zR2tvaUlpSWlJaUlqSTkrYkRodzhjMkxlUFBIbnpDc0ZjZ0pDUUVBQkthR1dibHloVkNqczdPM3AyN1lxdm54L0ZpaGMzNlRncU95ZC9wVlhUeWVQSG1UaHVIQWVQSGlWL2dRSzhmZnVXNW8wYXBjY3BHU1FoSVFIMzhlUHBPMkFBSlpVT0NnSCsvcGlabVZHK1FnWCt2bk5IcjIxUVlXZG51blR2cmhFMFU5VnNNU1hyUkI4S2hTSXBjeVUrWHFjK2dqNkNIejBDa29xUEp5UWs2SzFkWVF6dFlOVHJWNi9vMmJVcjcwSkRHVGR4SWdxRlFzak9xRnV2SG8yYk5tWDNybDBFQkFTd2RlZE9uZDhDQ1FrSjlPelNoVHYrL2d3ZFBweVZLMWJnNE9CQTg1WXRHZEMzTDdWcjEyYWtWdUJKbTVpWUdPYk1ta1hPbkRtRmd2YS9WYTZNczdNekMrYk9SU0tSWUcxanc4TUhEL2p5NVF2L3ExTkhxQlZpcFF5NmFnZUUxT3ZFcUo5N3I3NTloUUQ0OXExYjJiaGhnN0JONFAzN2pCdzZWS2hQb2sybHlwVzU4dmZmeWI3WHFneUg4UEJ3bytlZGtSdy9lalJaT3lGRHhNWEZZVzF0emJpSkU4bVpNNmVPblkvcTJqNElEc2JPM3A2N0FRRTRPenVUUFVlT2YydTVhQVdJZitUeEpTSWlBbHRiVzZIK3J3bzdlM3Rldm5qQjdaczNEZG9jV2xoWTZOd0xOMi9jd0hQUklpd2xFdUczNmVMNTg0bUxpNk5lL2ZwVS9PMDM5dXpmYi9ROEhOU3lSMnh0YldsbElPTkJSZTQ4ZWFqWG9JSFJiZFJKU3dCVmZkK295RWg2OWVqQnJSczNhTmFpQmV2WHJtWDkyclVHOSszY3JadVFKU0tYeVRScS9rQ1NhSmN2ZjM0QU1pdnZPd2NIQi9MbHo0OUNvV0RCa2lWWVdWbGhibTZPaFlVRko0NGQ0L0RCZzh4ZHVCQzVYSTVDb1JCc3NncWFNTmxWSEU5TkcwOGxSc2E3MExkdjJiQjJMYlZxMTlZUml5RHBPOUpRcGxmbmJ0MDRkdVFJTmYvM1A2UlNxZDZzM2o4YU5hTFZuMzlTUVMwRFN2MWNId1FHSXBOS3FhWG1lT1M1ZkRuNUN4VEFiODhlZnE5YWxSNnVyc3oxOEdEaTVNbDZheHlwcUdRMVBBQUFJQUJKUkVGVXZzTWhxVzZSU2pRRm1PYnVqcTJ0TGU1VHB3SkpZNHoyOVduZXNpVmVTNWNLTmREVW54OGlJeU5adG1RSkRnNE9SRVJFQ01jeFZNTk1tOExPemhsYTAxR2J2YnQzWTJkbkoxam5xYmgzOXk2NWMrYzJxUTFWRm1WQ2ZEeHRXN1hDeHRaV3NKclR0a3BWalpFZDI3UkJLcE9oVUNnSVZINHVWU3hic29SclY2OHllTmd3V3JScWxlenhsM2w1MGIxelp6WjVleU9UU3BtcEordE5KUDBSQmFNZmdBb1ZLZ2dQUXZxb1hMa3l0OVdLaEtsWXQyNGRMaTR1R3N2RVRJa2ZoN0N3TUozc21lam9hTnpjM1BEMTljWGIyNXN5SnM3V09YUG1ERk9WWDJqYWxDMWJsbzBiTitwOHljMmZQNS9RMEZCMjdkcWxkNy9IangvVHVIRmpMbHk0OEVON2dNWm1zRWM0WU5TYVFFUkVSRVJFUkVUa1oyVFo0c1hFeDhmeit0VXJub2FFQ0xaUGdmZnVBVkJlYThhbms1TVRQbHUyMEtwWk03cDE3TWllQXdlRWVnRVBBZ09GbWJtUUZKU0xqWTJsZVBIaVFpQkJaZnVrRWtrY0hCMXh5cHBWbUpnak4vSjdKNjE4allqZzlxMWJYTDU0RWI5RGgzRE9sNCsvcmx4SnFzWGk1QVFrQmY1VWdVdGpQQXdNcEdYVHBzbHVkMkRmUGc0b2F6em9vMGpSb2hxMk9JYTRmZXNXa1BRNzdzeXBVd2FMcUJ0Q3UwajcvWHYzK1BUeEk1T21UbVhPekprc21EdFhaNS9oYm00a0ppYnFuVGhtWldWRng4NmQ2VHRnQVBYLytBT25yRm1aTlgwNlN4Y3Y1cmZLbFZtMWZuMnlRcHJIakJtOGZ2V0t4VXVYNGpaOHVMQmNsVDNnTm15WXh2WmQxWUo1S3JSL0E2aU9xUjJReTVvMXE3QXNxL0llVkwxV0JYWU45VmNpa1pBMVd6YTlkVzIwa1VxbE9DZ3QwNzRIcmR1ME1XcEpaNHhmUzVmV3NlQWVxWFFsV2JaeXBVYjlINmxVU3V0bXpaZytheFk5ZS9jV2xtdGZueDk1ZkJuU3Z6OS9YYmtpdk83UXFSUHpsVFpzUXdjTzVGRlFFTlZyMWpTcHhoSkEzLzc5QlN1a3RpMWI0bi83TmdIS2JBOUlzc21yVUttUzNpQzZxcDVPUnRmTVZYMjJ0TytGc1c1dWpGV0xTVXllTUlISnlpd1pGWEZ4Y1VKQTNENVRKcG8wYlVybEtsVVlOM0VpUnc4ZnBrMjdkZ3pXK3N4Q2tyaWlMc2lvN0IxTkpVL2V2TFR2MkZGajJWT2w0R2hxUFRKdHhQSFV0UEhVbU1CNDZjSUZGQW9GVTZaUEp5b3lra3laTTJ1c2x5WW1hcnp2ajRLQ01PUGZ1a3ZUUFR3d016UGpwZElXVFJXalZHVnZxY1JTMVd1WlZBcG1acFFvV1JMbmZQbVk2ZUZCd2NLRktWS2tDRlBkM1ltTmphVjEyN1lBWEZPK3YzSzVuUGx6NWhBWkdZbE1KdVA1czJmODgvQWhkL3o5dVhybEN2a0xGR0NkajQvT3VWMzk2eSsyYmRuQzVHblR5T3ZzelBWcjExaTdhaFhyZkh3MHhLM2N1WE16WmNZTXhvd2N5ZXdaTS9CUXMzWDBtRDZkMkpnWVJvNFp3NXlaTTBsUXkvcDdHaEtDcmEydHh2VlZqUUh4OGZFVUxsSUVNRnluTzcySmlZNW16NjVkTkczZW5BZUJnYXhmdTVaeEV5ZFNySGh4cEZLcFJtYlA2Wk1uT1hUZ0FNTkdqdFFSL09YSzhjdlIwVkd3dTF1eGRDbExGaTdFUHpCUVkxdFY1dUtkQncvMDltbm50bTBzVzdLRWV2WHJNMXF0M0laTUpoUEdlOVZyU0xwKzlwa3lzWG5IRGpxMWJjdld6WnVUYkJtTlpIU0twQStpWVBRZlF6c0YrRWZGMHRJU2UzdDdySzJ0c2JXMUZlb3NTU1NTWkw4dzc5NjltK0lpaGlyeTVzMUxubVFlRE9WeXVUQ0xKVEV4a1ppWUdLRm1VMG9HOWtHREJoR3FURlBWNXZyMTYxU3NXSkhaczJjemV2Um9vMS9ZZCsvZXBXM2J0bm9mTXAyY25OaS9mei8yeWlLZzZsaGFXcko5KzNheVpNbkNPbVdoT0czdTNMbER5NVl0T1hIaXhBOTc3M3lMN0I4eE8wOUVSRVJFUkVUa3Y4VDl1M2ZadFdNSC9RWU13Ry92WG5idjJzVUVkM2NnYWJaOG5yeDU5VnFBNUM5UUFLODFhK2pSdVRNOXVuVGg2TW1UMk5uYk0yN1VLUDU1K0ZDWTVOYW9YajBzTEN3NGN2SWtNdVVQL0s5ZnZ3TC9CcVpVZFNsVjlpU3BmWDQzaGV3NWNyQmp6eDdhdDI1Tjk4NmQyYjF2SCtmUG5hTzFNakIxOXZScEJ2YnR5NUdUSjRVTUpFUGt6cE9IU1ZPbVlLMVdpMU9ieVJNbThHdUZDclRYWTJjbWw4dVJTYVY2TTVyMGNlbkNCWW9VTFlxRGd3UGU2OWFsT01DcFRaTm16YWhUdHk1MmRuYTA2OUFCQndjSHdkbEFvVkFRK3ZhdFJrYUlQb1RnM05Xcm5EbDFDZ3VKQkV0TFM0S0RnL0ZadjU0Mjdkb1pEYmE3OXU1Tjd0eTVkV3hvQ2hRc1NORFRwN3grOVlxcGt5Wng5YSsvV09malEyMjFTWkEzcmwvbjkyclZkR2FtWjRRRnpZbGp4eGl1VmYvVkdFNU9UanJCc1c5RlpHU2tUbDBoVTlsNzhLQ1FSZFdnVGgyV2VubFJ0Rmd4V2pWdFNsNW5aMTYvZkNsc3EvcWMvbUxFTnU1SEgxOW16cGxEWW1JaUZoWVcvT0hpb3BGaE5uTE1HUHIwNklIWHNtVWFRV0JUQ0E0S0VtcG0zUXNJNE9YTGx6UnYyUktYV3JVMExNejAwYlo5ZXhZdFhhcXhMQ295RW1zYkd5UVNTYkwzdDhxT1RpYVZZcWZudDMvdnZuMXBvNVUxSlpOS0dkUy9QLzBHREtDS2dmclVnSWJJWTJabXBwT3g0ZURvYURCelFqVzJxRVF4VTJJS0Y4NmZaOWFNR2N4YnVOQmt1enRURWNkVDA4WlRWZi9WUHplcVlIMlg3dDFwMHF3WklTRWhkUGp6VDlaNGUxTk5XWGNHSUVGTE1CclF1emN2dEdybTZNT1liVnZwTW1VNGR2cTBjSHlBeXhjdmN1WFNKVTZjT3lmMDc4WHo1N3g4OFlKSFFVRklKQko4MXE5bnpjcVZTWmF6OXZhVUxsMmEzNnRXNWZkcTFYU084ZXpwVTRZT0hJaGNMdWUzeXBXNUd4QkF2MTY5S0ZTb0VFOGVQOWE1Rjl1MmI0L3Z6cDFzMzdxVlJrMmE4TDg2ZFlpSmppWWdJSUR4a3lhUlF5a1FtcG1ac1h6VktuTG56azNaa2lXUlNDUWFia0l5dVJ5NU10UG04dlhyTEYrMXl1U2FZR2xsNitiTlJFWkcwcXR2WDQ0ZE9jTDVzMmVadDNBaGtDUTRxdDhYZTN4OXVYVGhncEI1cFk1cXdvRjZacFRxM3RIK1hsS1YwSkRKWkhxZm9lcjk4UWM5L3ZtSGNSTW5hbHludUxnNGpRUUkxVEhqNCtPeHRiVWxjK2JNYk42K0hlLzE2K25TclZ2S0xvUklxaEFGby84WU1URXhPdDdDUHhJdFdyUkFLcFdteXQ0QmtqeFlTMnFwM1pBMFNHdG5hZWxiVnJGaVJZNGNPWktxWTBQU29HV0tsZHlPSFR2WXZYdDNzbTJOSFR1V1k4ZU9zWG56WnZMcm1mRjQvZnAxV3Jac0tUd2dxeU9SU05pN2Q2L1JXbFBtNXVhc1diTkcrRjhmRnk5ZXBFdVhMdXpkdXpmRk5ua1pUVUpDQWhYMXBDcW5OOS9hcTE1RVJFUkVSRVJFSktPSWo0OW41TEJoWk11ZW5SR2pSbUVoa2JCOXl4WUdEaGxDcGt5WnVIenhJczFhdGpTNGY0MmFOWEViTXdabloyY2hNSGxVYVl1c21uV3RYc2NsUVRuTCtkZlNwVFhhMGJhSjBzNXdTRzl5NTg3TmxoMDdhTnV5SmEyYU5lUHpwMCtDQlV2MW1qVnhkSEppM3V6WmJOeTYxV2c3T1hMbTFLa2RvczNrQ1JNb1hLU0lZSVdXV2g0RkJSSDB6ejhNR1Q2Yy9QbnpNMkhzV0M1ZHVLQVI4RXNOSHo5KzVPcmx5M1R1MW8xbFM1YXdjOXMycmlzdCtvWU5Ha1MyN05uMXpyNkdwSG9IdTNiczRNSzVjN3g4OFlJYU5Xdml2V2tUNVN0VVlNWFNwYXhZdXBTRjgrWlJvbFFwV3YvNXA1RFZvMDZKa2lVcFViS2tUaURwL3QyN2JOKzZsZjErZmxTdFhwMzhCUXF3Y2NNR1hPclZJeTR1amlrVEozSncvMzRXTDF1bUUvek9DT3JWcjgvbDY5ZXh0clkyYUxFRXlzQ3FUQ2JjNjkrRHM2ZFBjMVlaVUUwcDVjcVgxM2p0N096TWwvQnc1SEk1ZWZQbTFSQ01vcFFUNlF6Wmx2OE00NHNxMjBtRmV1eWhYdjM2RkM5UmdqMit2cmlOR1pPaXd2TXJWNnpBMHRLU3hNUkVUcDA4eWJiTm02bFZ1ellIamh6QjBzb0tpWVVGWm1abVZDcFhqc0hEaHRHM2YzOUI2TkcrdjZSU0tlV01pTmVHTWhocjFxckZObDlmNFhWY1hCem01dVprelpaTjUxeVdMRnpJMDVBUTR1TGlEQWFvVlhhTFlaOC9KMXRIeE5EKzhPLzdwRTh3a3N2bCtOKytqZS9PblFDc1hMNmNzdVhLa1NWTEZqNS8rc1NYTDErRWJWWEJadTJ4bzNDUklzbkdLc1R4TkdYajZTWnZielo1ZSt2dGQrNDhlYkMydGs2cU5iUm9FYjUrZnNJNjdVeXlZMmZPQ0ZtYTZzSm5xU0pGK0sxeVpiWXI0MktxT21IcUZyRHFsb1BxaEgzK3pMalJveGsyY3FRUXE1RktwZnloZkMrTEZDMUt6bHk1aUk2T1p1bVNKWlFxVTRhOGVmUHk4TUVEZnExUVFlZDhYangvVHBmMjdZbFV4dFU2dFd1SGhVUkM1eTVkR08vdWJqQStPWDNXTEpvM2FzVGtpUk01ZGY0OGR2YjI3TjYzanl4WnNuRGkyREVneWZaUFphdjIrTVVMZzk4bENRa0pXRnBhbXBUcG5CNUVSa2F5ZHRVcWFydTRVTHBNR1FiMTYwZWR1blhKbWkwYk1wbU1yeEVSUXEydjU4K2VjZmIwYVRwMzdhcFh2RlE1OG1SV3l6WlRpVHVHaE1CNHBZaW5UYTVjdVpneGV6YlBuajZGRHg4RXdYem1uRGs0T1RrSk5aSCthTlNJQ2hVcThPSDllK0g5eVpZOU8rTW5UVXJEVlJGSkNhSmc5QjhoS2lxS0NSTW1ZRzV1VHFkT25WaTllalUyTmpiWTJ0b0svOVF6ZUxRSGMyMzI3OTlQb0ltenAxcTNiazArRXg4dVVpc1VxVmkrZkxuZTVRNE9EaG9QR3BEMHNLS2RlbnZ5NUVsZXZYcWxWNXd4QlZNOWNLMnNyQ2hZc0tCSk15M09uejlQK2ZMbFdiMTZOWjJVc3hUbGNqbHIxcXhoekpneEJpM1p5cGN2ejdsejV6aCsvRGl4c2JGQ0psUk1UQXpSMGRIRXhNUVFGUlZGVkZSVXNoazArL2Z2WitUSWtRYXZiM0tZbVpsUlZEbVR4OUhSRVFjSEI2eXRyYkcwdE1UUzBwSXpaODd3VXUySGlEck5temNuUjQ0Y3hNYkdDdjJOaUlnZ1Y2NWNXRmxaY1V1WmRpd2lJaUlpSWlJaUlwSTgxdGJXTEZtK25MQ3dNT3d6WmFKbnIxNzRyRi9QZ3JsenFlUGlRbVJrSk0yU21YVTlSTTMySmpubUxGakF0Smt6aGRlblQ1N0VmY0lFOWgwK3JQRWJRZHZXSmlNb1hLUUlhNzI5NmRTdUhWbXpaUk1LcE52WjJkRi80RURtekpyRkhYOS9LbGFxbE9GOU1ZWFZYbDVZV0ZqUXFVc1hjdVRNeWVLRkM1azlheFkxLy9lL1pIODNxUUsxK3V6SU5ubDdzOW5IaHhhdFdwRXJWeTdldjMvUDUwK2Z5Sm90RzQrRGc2bFJxNWJCZHZQbHo4L0ZjK2VvWEtVS25pdFdZQ21SMExwNWMycTd1TkMxZTNlR0RoL09nWDM3T0h6d0lOVnIxdVRSUC8rWWRLNDd0bTdGZmNJRWN1Zkp3MEpQVDRvVUtVSmZWMWR1M3JoQm41NDkrZWZoUTc2RWg3TmsyVEtEOVdYU0cvdE1tVXlxTS9VamtCWkxPbjFVK3UwM0RwODRRUzZ0R2hhZlBuMENFR2JQYS9OZkdGK0dEQjlPWEZ3Y2prcTdTbE80ZnUwYVJ3NGRvblBYcm16ZnVwVSsvZnZqczM0OWExZXQwaHZBdExXMUZXejA5R0ZoWWNHOFJZdXdzYkhScWJVMHVIOS9xbFN0U3E4K2ZZUmxNcGtNYVdJaURscDlualZ0R2p1MmJUUGE5eGxUcHpMRGdMMjlPdXBDblRvYk4yeGdvNEhheUluS1FMOHFvS3hkd3lnbU9wb0dMaTZFdm4wckJKdTkxcXloV1lzV0FNeWJQWnUxcTFicHRLc2RoSDc0NUVteVdadmllSnF5OGJSZGh3NE1IVEZDZU8yN2N5ZXJ2YnlFMTA1WnM5SkJXVGZtMW8wYnd2ZHBmRnljeHZ1c2I4SjZSRVFFOGZIeFpFbkd4dFBNekF5SlJLSWhzdmpmdnMyRU1XT0lqNCtuYUxGaTdOMjltOCtmUGxIYnhZVmRmbjc4VXJZc3RyYTJiRmkzanZteloxT3ZRUU1zTFMzeG1ENmRUVDQrakpzNGtmNkRCZ250M2I1MWkwSDkrcEVRSDgvb2NlT1lQMmNPN1R0MlpNdW1UUVFIQnhNWkdZbWpXbzB4ZGNyODhndU5talJKeW1pTWlDQkh6cHg2clVudkJRUmdZMnRyMG4ybXF1MmtMZUtxcjBzUFBCY3Q0c3VYTDR5ZE1JSHpaOC95OHNVTElSTTArTkVqWkRJWmdjcmFjSXNYTE1ETXpJeStBd2JvYlVzMWdkM1IwWkYzNzk0Ukd4TkQ5NTQ5TmNZb2ZmdFlTQ1FHYlNvSDl1MHIxQnd6aFVLRkMzUGt4QW1UdHhkSk82Smc5Qi9neUpFakRCa3loSmN2WDFLdlhqMWV2bnpKdG1RZUdwTERWT0ZBSXBIUXRXdlhOQjNMVkVKRFEvRTJNQU1pWjg2Y09vS1JzN016VDdSbVlVaWxVcFl1WGNwaXBZZHhSdEd1WFR0YXRHakJ5cFVyOGZEd1NMWkE2cGN2WCtqY3VUUDc5dTNEeGNXRmpSczNKaXVVK1B2NzQrL3ZuMjU5WHJGaUJmbno1MmZzMkxFcDN0ZkN3a0xuV3F1SWk0c3phZ000ZXZSb25WcGNJaUlpSWlJaUlpSWlxVWQ5aG0zdVBIbm8yYnMzNjllczRjSzVjK1F2VUVBandLV3lQZFpYK05rVXNtVEpBbXIxTUZXRnpiTm16V293Nkt5Ty8rM2JQSHp3Z0JvMWErcGtCcVNHNk9obzVISTVZWjgvczkvUFQ1aFozYWxyVjVZdVdjS3lKVXZZbE1iZlN1bUIvKzNiSERwd2dQWWRPd296am9lT0dNRTBkM2VXZTNyaU5tYU0wZjFqbFFIYXd5ZE9ZR3RyeTVGRGgxaXEvSTNqVXJjdW03eTl1WHYzTHI4cXMvVWZCQWJpbkM4ZmtaR1JPc1d2MWNtY09UTVhybDRWWGtkRVJPQStkU29idmIzcDE2c1hmZnYzeDMzYU5NRzJ5dFFBWjVmdTNiR3p0NmRSa3liczhmV2xZOXUyOU9uWGp4dzVjekp0OG1SNjllM0xaaCtmYjJiVkF6Qm4xaXpXRzNCaDBFZTdEaDFZNk9tWmdUMUt5dUI1OHZneGxwYVdHc0hINUN6cFZPdGxNaGxTcVJRYkd4dWpueWM3ZTN2S0ttM25aR3AxSTU0OWZVck9uRGwxZ3ZOeXVWekk4UGlaeGhkOXFHcW9tTXFuang5eEd6cVVobzBiVS9xWFg0QWtlOExXYmR2aW5DOGZjWEZ4ZlBueUJSc2JHK0VheGNmRjhmWHJWMlF5R1lsS0N5LzFvTFNabVJrZE8zYzJlRXhuWjJlVDZ2aU1IamVPWVc1dVdLbUpUamR2M0dEWW9FSFVxbDJiQllzWEMzMEtDUW1oYzd0Mi9OR29FYk9WZG55cTdEbGpkWU1OMVRBQ2hGcklRY3B4d0U3cnZyR3p0MmYwdUhIa3pwMGJjd3NMdXJSdlQ2NWN1WVQxcW1DeUliRktWUThsdVltNzRuaWE4dkUwYzVZc0ZDeFVTSGp0cEVkQTdlSHF5aVp2YjlhdlhVdmwzMzhYN21mYlpLd0g3eWl0RzFOak9Yait6QmtlQndjRE1LaGZQN0pteTBiMjdObHhxVmVQeWxXcUNOdFZybElGcVZUS2xjdVhlUmdZaVBmNjlkU3RWMCtqTGxaQ1FnTERCZzBpT2pxYXJUdDNDdGFSUTBlTW9Hang0a3h6ZCtmUDVzMDVldXFVUWFlbStZc1hKMXZ6dTEzcjF0aXFDVVpSVVZFa0ppYVNKVXNXalhGY0xwZVRLSlZTdVVvVk5tL2ZMaXlYeVdTMGJ0YU1DaFVyTWt0UG5heVVjdlB2djluczQwT2JkdTBvVzY0Y1lYbnpNdHpOalFZTkd3Snc5c3daQUQ1OCtNQ3RHemZvUDNBZ2xYNzdqVUtGQyt0dDcvMjdkMWhaV1pFMVd6WW1qUnVINzg2ZHduaWpUK0JLU0VqQU9WOCtUcDA3QndZRUk5OTkrN0N5dE9UVWlST01HakdDWlN0WDByQnhZNDF0dmtaRTBLNTFhOExDd2xqcjdmM1RUUEQ0cnlBS1JqOHhnWUdCTEY2OFdNTmlMU2dvNkp2Mm9VYU5HbnEvV0RLQ2VmUG1hWGhhcWxPbVRCbUNsVjhxS2txV0xLbFh4Rml6WmczanhvM1RlRkRKQ0t5dHJSazFhaFJkdTNabHhJZ1IrS3Fsamh2aTJyVnJYTDE2bFRjR0hwZ3ltdkhqeDFPd1lFRTY2Q21VbUZyOC9QeDB4RHhUT0hic0dMZHYzeVp6NXN6Q1AvV3NKVk84bnJWUldRTEV4OGNURXhNalpHTjkvZnFWdW5YclVxTkdqUlQzVTBSRWhaMjlQVEhmb09hV2lJaUlpSWd1K213dlJQNWwxTml4bkR4K25KY3ZYakJ6emh4TmYzMWxRRGUxTTF1RC92a0hjM056SVNqeS92MTdBRjYrZUNGNDNNdWtVcXlzclhXQ0VSdldyZVBRL3YzVWNYR2hhNGNPTEZxNmxKci8rMStxemhHU0ppck5tRHFWM3lwWHh0SEppV21USjFPMVdqV2M4K1VqYytiTWpCazNqb3EvL1picTl0T0xxTWhJUmcwYmhvT0RBMlBHanhlV2QrM2VuVDI3ZHJGeStYSXFWNm5DLzR6VWZIajkraldPam81QzBEOTdqaHpDdXQ4cVY4YmMzSndiMTY4emJPUklySzJ0dVJzUVFHaG9LRGx6NXVTWHNtVk42dWZKNDhjSnZIZVBSazJiMHFOWEw0NGVQcHpxN0N5NVhJNlRreE9kMjdYamFVZ0lpNWN0bzFUcDB2VHAyUk9BUW9VS1VmK1BQNWpyNGNHT1BYc3lwR2FSTmlyN3JETVhMeWE3YllNNmRiNUp6ZGQzNzk3UnBrVUxiTlJxYURrNU9lRi82eGJ0VzdmV3U0LzZlb1ZDUWFKVVN2VWFOVmkvY2FOSngxUzMycnQrOVNvbHRlemZJQ2tBYU9qOGY5VHh4VlJVRmtnV2VpelBGQW9GZlZ4ZCtmejVNK01tVHVUcVgzOEo2MmJPbm8xRUl1SDZ0V3QwMXNyaThGcStIQysxU2JqYVZsenBSZFpzMlRSZVg3OTJEYmZodzdHMHNxSmJ6NTdZWjhxRWpZME5NVEV4VEprNGtUeDU4ekozNFVLOVdSS0dNRmJENk1TeFl5eGR2SmpuejU0QjZOVFpnYVJhTUtxK2FXT3FBNDJ4N2NUeE5PUEcwOEpGaWxDdmZuMnFLbXNDeFNtRnhjekpDQ2grZS9ZQUNBSkZTbWpUdmozbGZ2MlZrcVZLNFp3dm4wR0x0L0svL2txdVhMa1lNM0lrWVo4LzA3SjFheFl2VzZheHZaV1ZGUXM5UGJHMnRxYlNiNzl4U2kxRHBZZXJLN0V4TWRqWjJ4c3Q2NUdjV0FRUS9QeTU4SGRNVEF3dU5XdVNQWHQyRGgwL2prUWk0ZU9IRDBZRmJnc0xDeXBXcXNTMkxWdG8xcktsUnMyb2xQTG05V3VHREJ4STl1elpjWjgyRFVnYUoxU2lhV3hzTE5zM2IrYlhDaFY0OCtZTkMrYk53OWZQVCs5blY4WExGeS9JbHo4LzV1Ym1lTXlieDl5RkM5bnY1OGVFTVdQWXVYY3ZsZFNlcXhZdldNQnFMeThXTDExcTlObGNKYUMzYnR1V3g0OGZNMjdVS0J3ZEhZWFBhV1JrSkFQNzl1WEQrL2Y0Yk4xS0NUMmxTVVF5RmxFdytva1pwbWVXeDl1M2I1UE5aa2xQbXFleGlLQ3BQSC8rM0dBTm5peFpzbEM2ZEdrT0hEaWdzYng2OWVvY1BYcFVaL3VZbUJpbVRadG1zTDMwSmxldVhPemF0WXNlUFhyUXQyOWZRa05EOVc2WFBYdDJ6cDQ5UzJ4c0xKVXFWUktLRG41TEZBb0ZycTZ1RkNwVWlOK1ZLY2RweGNlQW42ODIrL2J0SXpRMGxDRkRoZ0J3N3R5NURNOEVVOGZUMDFNVWpFVFNSSWtTSlFpNGMrZDdkME5FUkVUay95VWxTcFQ0M2wzNG9ibDk2eGFoYjk4Q3NIL3ZYcG8xYnk0RUdsVzFBeEtWL3ZxbThDZ29pSDE3OTJKalk4T1JRNGQ0R2hLaXMwMlBMbDAwWGpkcDFveFY2OVpwTFBOZXU1YVQ1OCtUSlVzV3l2MzZLNzQ3ZDZaSk1KbzViUnFoYjkreXpzY0hSMGRIR3RTcHcraVJJOW1wREpqMTZ0czMxVzJuRjRtSmlRenMxNCtYTDEreWF0MDZqU0NTaFlVRnkxZXRvbm5qeHZUdjNac05telladkI1My9QMzFCdlloeVo2cldQSGkvSDM5T200U0NaT21US0ZpcFVwczNieVptclZybXh3OHZIZjNMcHU4dmZGYXZwd0NCUXZTc2xVcktxU3l2dWplM2JzWlAzbzBEUm8yWk0yR0RkejQrMjlhTm0xSzFXclZ5SlE1TTQrQ2doZy9hUktONjlkbi9wdzVnblZPUnFJS0xKcWExU1F4OHZsWTdlVWxaQ1NjT0h1V3drV0twS3BQQlFzVzVKRXkrSzRpT2lxSzgrZk8wVnhQYmFCL0hqNGtLaktTS2xXcnB1cDRrRlFQcEllcksvRUpDUncrZElqQnc0WUp0WkdyL1A0N016dzhqTmFQK1ZISEYxWFdqSFpkWXhYTGxpeGh4OWF0UkVSRUFGQlFqK0JrWm1aR3Z3RURlQkFZU09FaVJUUUVJOVg5VTdoSUVWYXNYazNtekptUlNDUjA2OVNKZGgwNjBMcE5HK1J5T2ZIeDhlUk5oVzFnYWdoKzlJaDY5ZXR6Lzk0OWVuZnZqclcxTlZXclZ5YzJOcGJYcjEvamQrQkFpc1NpNUtoVXVUSmZ3c1A1WDUwNmRPalVpYkxseWpIWHc0UHFOV3BRcTNadG83WEJnRFRYVUJiSDA0d2ZUemRzM2l5Y282clVRV1lqRnBCWExsM2kySkVqMUhaeG9Zd3lJODhZOXdJQ0tLK1d0Vmk0U0JGaC9KVEw1UVFIQlJFUUVJRC83ZHQ0ekowcjNGUFIwZEZrejVHREI0R0IxSzFYRDg4VksvVGVUeldOV0FZT0dEdzQyZjZsbEtXTEZoSHg1UXRiZHV4QUlwSHc1dlZybWpWc3lKUVpNd1R4VkI4RGh3eGg1L2J0VEJvM2pwUG56cVZLWUE4UEM2TlR1M2FFaFlXeGJkY3V2WlA3cDdtNzgvNzllNWF0WEVsd2NEQlRKazVrMXZUcFJnWHRnRHQzS0ttc3VhYTYvbTNhdGVQVWlSTU02Tk9ISGJ0M1U3eEVDWHgzN01CcjJUS216NXBGMVJTSVhtTW5UT0JyUkFTOWUvVEFmZXBVYXRXdXpaQUJBM2p6NWcwK1c3ZFNYWXpUZlJkK3JBcjNJdW5Ddlh2M3Z0bXhXaWk5WnpNYU56YzNnNFZ5Vzdac3FYZWRrNU9UUWRGanc0WU5CQVFFcEdzZms2TnAwNllFQkFUUVVNOHNDMnRyYTQ0Y09VS0pFaVg0OWRkZjZkMjc5emZ0bXpxeHNiRzBhdFhLWU0yaGxQRHMyVFBPbno5dmRKdXZYNy9pNnVwSzI3WnRHVDkrUEsrVU03eEVSSDQyT2locmtJbUlpSWlJZkh2RU1kZ3dlM3g5NmQyOU8zWHIxOGZYejQvSGp4L1RwRUVERHU3Zmowd200L2RxMVJnNFpBam15Y3owZnYzcUZYOWR2Z3hBNC9yMXVYYjFLa1dMRmVQSXlaT0V2SHJGc3pkdmVQYm1EY3VWOVNndS9COTc1eDBXeGZXMjRadmU3YUtpRVh1d0puYU5NZFpnUWNXQ0lxQW9Oa1RGcnRnTENvcTlkMEhGQW9qWWU0K3hhNHhpcjlHSVVXTkJhY0x1c3Q4ZjdPNjNDN3V3RkkzSjc5elh4YVY3enBtWk03TXpzelBuT2Uvem5qMnJLbnZ3OUNuekZ5L09zRTUxSzZTNHVMZ3NjMVJreHZJbFM5aTJlVE5UL2YycFdLa1NSVzF0R1ROK1BCZlBuMmRMYUdpTzE1dVh4TWJHMHRQTmpiTm56akRhejQvV2JkdG1hRk8yWERsV3JsbURWQ3FsVjQ4ZUxGK3lKTU5Fc21kUG4zTHp4bzFNQnh2OUpreGdwR0pHc2FlWEY5Vy8rNDZyVjY1UVg0ZXdvSXdFVVdmTXVIRmNqWTVtMmFwVmxDbGJsdVZMbDdKUlI5UktxcFpCZWZXQittN2R1M1A0eEFrbVRKN01wUEhqR2VIclMrOCtmVmdUSEV6QmdnVkordlNKOGhVcU1IbmFORmF2V01HZ0FRT0lWOHZEbXBQSmRGSXQrNlJPZG1mZFo5WmVtYmc5SlNVbFR5Zit2WWlKd2JWTEYzeDlmRGlUTGhKS0twVXkzTmNYMXk1ZG1EcHhvaXFQVEhhcDM3QWgwd01DQ0pnK0hVTkRRN3E2dWpKb3dBQ0dEQnpJTjZWTDQrbmxwZE1TN0d1OXY3eUlpYUdMUW1BTDM3cVZMYUdoR2M3eFJvMGJFNStRUU5seTVlZy9jS0RPMzVGMkhUb3dadHc0UVB0NVdLeFlNZHAxNkVDVFpzMVVnb1I5bVRJMGF0eVl4azJhME5MUlVhK0I4N3pBczNkdmxxNWN5YW16Wi9rdE9wcWV2WHB4NXZScExsKzhTRUo4UEtPR0QyZGVVQkJYTGwzU2VzMXJRejBDTFQyMnRyWmMrTzAzMW9hRThIT3JWbno4K0pHUWRlc1lOWHk0WHRlWDhoN3gvTTgvdGY1OVZJaDUybzY3dUovbS9INHFsOHY1RUJ2TG80Y1BWWDl2Mzc3TnNCM1F2TzhwYzV6cGlqQTZzRzhmM24zN1VyQlFJUUtEZ3JTMlVTYytMbzVPN2RzelVwRkxLU2twaVpuVHBqR3dYeitjSEIycFdyRWlyVnEwWUhaQUFLOWV2bFF0ZC9YS0ZkcTFhc1hqUjQvNHBuUnBybCsvcnVyYmdYMzdXTHBvVVpaNXZIT0xOaUg2MUlrVHJGdXpoaW4rL2pnb0JFaTdraVdwWEtVS0UvMzhWRG1EdEdGWHNpUWRPbmJreWVQSHJFOG5mdXRMd1VLRkNKZzltOWx6NTJhSVVwSktwVXlaTUlIdDRlSDBIemlRZWcwYTROR3pKeiszYWtYSXVuVU1IVFJJSlo2ckUvUDhPZmZ1M2xWRm1ha3pmOUVpaWhjdlRwY09IWmpvNThmNHNXTVpPV1lNdlhJd25qbGoxaXg2OStuRDlDbFRhTlc4T1I5aVk5bDM2SkFRaS81QlJJVFJWMDVNVEV5Mkk0YXVYNy8rbVhxalNmbnk1WEZRcU15ZmswT0hEbVdJSGxMSDI5dWJVQzB2Z2ZIeDhmVHYzNTlMbHk1bHFKUEpaSGg1ZVhIcDBxVThTeXFuRDdhMnRodzZkSWlaTTJjeWRlcFUxWS9NckZtek5CNDJ4bzBiUjBoSWlGNFBjUVlHQnVUTGw0OUNoUXBSc0dCQkNoVXFwUG9yWExnd2hRb1Zva2lSSWhSV2VMOFdMVnFVb2tXTEVoZy90NDhiQUFBZ0FFbEVRVlFZeUd5RmQzRjZQbno0d0tWTGx5aGR1blN1OW5mbXpKazZaM1FwY1haMlZ2MC9JU0dCa1NOSHNsMFJ3aXdRL0p0d2RYZG56NjVkV3UwV0JBS0JRUEQ1YU5Dd0lhN3BacHNMNE05bno1ZzZjU0luVDV5Z3E2c3JnWFBtWUd4c1ROU2VQUXoyOW1iNGtDSE1uam1UbG82TzFLbFhqNmQvL0lGZHlaSllXMXRyREJESjVYSjZ1THB5L3R3NVRFeE02TmE5T3oxNzkxWlo5K2hEK3FUV1NzWk5uRWlYRGgzNHZtWk5ybHk2eEtadDI3SzluNm1wcWN3TENtTGxzbVVNOHZYRnJVY1BWWjE3ang3OC90dHZOR3ZlUE1OeVNqc3JmVVdEMk5oWVRFMU1WSU5TWkZOc09INzBLQlA5L0hqMTZoV2ovZngwNWdRQitLbHBVOWFHaEREWTI1dDVRVUVjMkxlUFVXUEgwcnhsU3dDMmhJWWlsOHRwNmVqSWk1Z1k3dCs3eCtXTEY0RzBBVGNURXhOVld5WHYzNy9uOGFOSDFLeGRHNWxNeHFla0pJMThBT29EaU9seHFGeVpLZE9uOCtlelorUXZVRUNqemQrS25CQnlMUU82eW1PY21wcktuOCtlc1dEdVhJNGRPVUtwYjc1aFMwUUVEUm8yUkM2WDgramhReXBXckFpa0RjYkd4Y1ZScEdoUnJOVm1zU3ZYcGM3NmpSczFvb042OXU1TmUyZG4zdno5TjF0Q1F6bDE0Z1NBenFUYnluY3RiWW51TTJ2L3BUaDI1QWhqUjQ1RUlwV3llUG55REpaYXhzYkdoRVZHTW0zU0pEWnQyTURwa3lkWnZHS0ZSbzRoU011TEZCc2J5MnZGZ0d0NjhTY3hNWkVwRXlad2NQOStRa0pEeVo4L1A2UEdqbVhpdUhHNE9EdXpic01HU3RqWmFTenpOZDlmb20vY29HK3ZYa2hTVXBneGF4WlhMMTltMHJoeHJGeTJqUGJPenRScjBJQnlpckdNM3hRRHVES3BsSVQ0ZUY3Rnh4TWJHOHVybHk5cDBxeVphcXhBR2JtUXFqZ0haRElaUmtaR0pDWWtZR3BtaHBHUmtjNTdpVXdtSXprNUdWTlRVNHlOalprN2V6YlcxdFpZV2xycWpGcDc4dml4VnFFN05UVVZTVW9LbHBhV2RFK1hTem94TVpHL1g3L204ZVBIWEw1NGtXTkhqdkQ0MFNNNnU3Z3dhdXhZbmp4NXdvbWpSOW01WXdmTGx5eWhZTUdDL055cUZXMmNuR2pVdUxIV2NaSGlKVXB3NVBCaFdyZHRTOWx5NWJESmx5K3QzMnJIV3k2WGs1U1V4T3RYcjFnNGJ4NFNpUVNYYnQxVU5uSXltWXk0dURodTNieVp0b0RhY1ZLS040MjFERWFuMzIvMTZCRnhQODNkL1ZRaWxSSVZHVWxVWkdTRzdjaTAzR3VWWEwxOEdVakxJYVlrS1NtSjB5ZFBFcnBoQStmT25xWFVOOSt3ZnNNR1NwWXFwYkdzc2JFeDE2NWVKZWI1Y3l3dExVbE5UU1VxTXBMVTFGUUtLU0poTEN3c2VQbnlKZWZQbnVXbnBrM3g5UEtpWHYzNnFvaWplM2Z2c21McFV2YnUzazJGaWhYWnRXOGZ4aVltZEhSeW9yZUhCd0ZCUVd3TkRlWEMrZk4wN053NVF5U1VLcWVhanYyVHlXUlpqbDhwVVo2N3l2WW5UNXpBMThlSGJtNXVkT25hbGZmdjM1T2tTSUhRdFh0M0xwdy96MkJ2Yi9ZZlBxenhYYWpUZDhBQW9pSWpXYjUwS2E3dTdqbEsvL0dUbHZ6Z0Y4K2ZaK2IwNmR5TWpzYlZ6UTIvQ1JPQXRPZWZaYXRXTVh6SUVQYnUzczNaWDM5bCtLaFJkSFYxVlZtUWJ0dXlCUU1EQTM1dTFTckRlaE1URTJuY3BBazNvNlBadW5renhZc1hwMHpac3J4OTg0YkNSWXJvMWQrWTU4KzVjUDQ4eDQ4ZTVjU3hZNVN3czhQT3pvNnJWNjR3b0U4Zm1yVm9RYTNhdGFsWXFSS2w3ZTJ6akZvVTVCM2lTSCtsbkQxN2xxVkxsN0pqeHc2dEQ4ZmFNRFEwcEh2Mzdnd2JOa3oxWTNyanhnMzY5dTJib2EyRmhRVnYzcnpKMUtzVDByeGM3ZTN0dGM3b3lNczhON3BJVGs1bTZOQ2hPdXZyMTYvUGp6Lyt5QXJGVENOMTR1UGpHVFpzR1A3Ky9scWpWbjcvL1hjQ0F3T1pxdkQxL0ZJWUdCZ3dlZkprS2xhc2lKdWJHdzRPRGd3ZlBseWpUZm55NVduZHVyV0dwVjcrL1BscDNibzFkZXJVd2NIQmdkS2xTMk5wYWNuRml4ZTFldnBhV1ZuUnZuMTdrcEtTMkwxN04zRnhjY1RGeGZGRTZTOWN2VHAyZG5hOFVOZ0hLS2xldlRyYnRtMmphaTVuUWQyOWU1ZU5HemRtZTduSXlFaU9IeitlcTIwTEJQOEVob2FHTEZ5MmpCRkRoZ2pSU0NBUUNMNFFEUm8yWk9HeVpibTJ0Zmt2RVI4WHg5UkprOWl6YXhkR1JrWk1tVDVkdzRxdFlxVks3RDl5aEcyYk43TjUweWJWbnpvbUppWVVLVnFVUThlUGt5OWZQcjZ0WEpsS0RnNE1HakpFdy9MbjBjT0h5S1JTak5SZTRMWGxHSkhMNVVna0Vnb1hLWUt0MnZKZHVuYWxUdDI2UEh2NmxGbHo1MlpxYzZPTDUzLyt5YUVEQitnM1lJQXFDa0NKb2FFaDh4WXQwaWk3R1IzTnJoMDd1SGZ2SHBBMkkxY2ZEdTNmei9peFkxV2ZpNlRMSFpJWlFZR0JyRnErSEV0TFM1YXRXb1dUSGk0TlRaczNaOC9CZzR6dzlTWDZ4ZzJPSERwRTg1WXRlZnZtRFp0Q1FuQ29YSms2ZGV2eTlzMGJCdlRwZzBRaW9VN2R1Z3p4OXVaRUpzL1NyZFRFTS9WRTg5Sk1CaEQxUVNLUlpDaFRSbzlKcFZMc3k1U2hjT0hDakJrM2p0NTkreEwzOFNPYk4yM2krTkdqeER4L1RyTVdMVlRMRGRieS9tZGhZWUc5dmIxR1dmcEIzUHo1ODZ2c3RvNGZQY3JONkdoK2F0cFVwL2lnZEtuUU40ZVJMc2NMU0V1aTNxTlhMMnBXcmFveG1Kb1QzcjE5eTB4L2YzWkdSdkxkOTkrelpNVUtTcWZiZHlVRkN4Wms4ZkxsdEhSMFpQellzWFJ4ZHNaLzVremNlL1pVdFpITDVUZzJiY3JIang4cFU3WXNEb3BFOUVsSlNlell2cDNsUzVaZ1ptcEtlRlNVNmxoVnIxR0RxRDE3Q1BEM3A2T1RFNkZoWVZUNjl0dXYvdjZTUDMvK3RKbnlzYkdFN2RoQnpWcTE2T0hwaVl1ckszTm16V0xWOHVXc1dyNDh5KytnVHIxNld2T3ZTTk1KUnUzYnRORnFtVGQvemh6bXo1bWpVYlppelJyYU9Ea1J0WDA3eVpsRTdSUXNXSkJuVDU4eVgwdUVoa3dtUXlxVlVySlVLWlZnTkd6d1lQYnQyYU1hc3pFd01LQnlsU3AwNk5pUnppNHVLanU4RW5aMi9OQ29FWk9tVGVPM3ExZlpFUkhCN2wyN3VIcmxDdHQzN2RJNk9CMFFGTVMwU1pQd2RIZlhHRWczTURCSWl4cVR5eldFVkFzTEMzNzg2U2NOQVNjbEpZVkc5ZXFSbUpDQWxiVTE1ZFRzR3BYZjRkM0hqN1VlaTVYTGxyRjR3UUpTVWxKVUE4WGlmcHI3KzJsS2NuS0d2RnByVjYwaWNNWU1rcE9UVmVKWGFtb3Fzd01DZVB2bURTOWlZcmg4NlJKMTZ0VlQ1UXQ3OS9ZdExaczI1ZjI3ZDVpYW10SzdiMTlHamhtajliZThTOWV1aEcvYnhvL3BvcklxT1Rnd1dCRmhCR21SSmtwN1IzVjJSa1l5Y3Rnd2pJeU04T3JYanpIanhxbEVqZURRVVBwNmV0SlpjUzY0OWVqQk4xb21QeXZQTjZtVzR3dHB4ejJ6Kzd3NnF2eHNNaG0vWGIxS0g4VTlOM3pyVnNLM2J0Vm9hMkppZ3FXVkZjK2VQbVdDbjU4cVVqSTlWYXBXcFllbkowMmFOY3QxcnZnUEh6NFFFUmJHcmgwN3VIM3JGalkyTmdRR0JXbE1xb0cwQ1FRcjFxd2haTjA2WmdjRU1HWENCRTRkUDg3NlRadUlqNHRqVTBnSVB6UnFoRzJ4WWh3N2NvVFhyMTV4Nzk0OXJsNit6TzFidHloUW9BQzkrL2JGd2NHQjNUdDNNc0xYRjVsTWhxMnRMYVhMbEtGRWlSS1VzTE5qN1BqeEdCa1o4Y3VwVXh3NmVKQm5mL3pCM2J0M2Vmdm1EVWJHeGpSbzJKRFpjK2ZpMUtFREppWW1uRHQ3bHMwYk43SXhPSmcxSzFjQ2FUYVRCUW9XWk9EZ3dmUWJNQ0JYeDBlUU5RWnlmZVZUd1dmbitmUG5iTjI2bFpDUUVPN2V2YXYzY3NiR3hyaTd1ek54NHNRTS91MFNpWVFpUllydzhlUEhETXRGUlVYUnFWT25UTmNkR0JqSVJDMStwd1lHQmp4NjlJaXlPVXdzcVM5K2ZuN01TZmVncGM3Smt5ZHAyclFwN2R1M1o5KytmUnAxdzRjUForSENoYXhmdjU1K092ektUVXhNdUhEaEFyVnltR3d3dHpSdTNKaGZmLzJWczJmUFpzaWZjL3YyYlpLVGs1azllellSRVJFWmxqVXpNMlBzMkxITW1ERkQ2N3JyMTYvUGhRc1grUERoZ3lxaFhIcUdEeC9PL3YzN2VmRGdBUUNEQmcxaS92ejVlWkxRMWNYRmhSMDdkdVJvMlNwVnF1RG82TWlpZEMvNG41T0ZDeGRtRU80RS93ekI2OVl4WStwVUprK2ZUcCt2SU5kQWRrbE5UU1Y4NjFZaXdzSzRmLzgraVFrSi8zU1hCQUtCNEQrRnBaVVZsU3BWb2x2MzdyaTZ1d3V4U0F1Qk0yWnc5ODRkL0FNQ3Nrd0UveUltaGtzWEwzSXJPcG8vL3ZpRHQyL2VrSkNRZ0VmUG5uaDZlUUZwQTdMYVpzLzNjSFhsN0srLzZ0MnZDWk1uMDMvZ3dPenRqQjdFeGNYcExUYkZ4Y1ZScDBZTnpNek1hT0hveUZSL2Y1M1B5dXE4aUltaFhldldGTFcxcFZxMWFvd1pQNTdpeFl2cnRjMmtwQ1JtelpoQmY0WEZWM1pJVFUxbDM1NDl0SEZ5VWtVQTNJeU9KaVVsUlpWb09qSWlnc0pGaXRENHA1KzRjTzRjNzkrL3ozUVdybFFxSlNrcFNjT0NxNEs5UFo2OWUyZWF4MEFiNFZ1M01tN01HSTcvOGd2bHlwZlhxSXUrZnAxNWMrYXdjdTNhREJNVlUxTlRhZDJpQmUvZnYyZms2TkVaQnJGeXk5TS8vc0RTMGpMVFJPUG56cDdsK3JWcitBd1prdVg2Vmk1YnhyZVZLOU5jYlNBMlBVc1hMZUxNTDc4UUVSV1ZvejRyZWZYcUZaN3U3alJ0MW93eDQ4YnBQYVA2L3IxN2pCbzJqSVZMbDFKQkVXR2c1T3l2djJKc1pFVE4yclZWRVVZU2lZUUpZOGRpVzZ3WVE0WU4wMmtKdVRVMGxEcDE2MUpKNFM3eXRkOWZZcDQvNStLRkMzUjJjY25RNXRIRGgxei8vWGRldjNwRlFrSUN5WjgrSVV0TnpSQlY4R1BqeGhrRVNZQlZ5NWNURkJqSXpYdjNzTEsyWnR2bXpSZ1pHMk51YnE3VHVVUVpZVlN2ZnYxc1gvLzY4UGpSSTdhRWhsS21iRm5LbFM5UHRlclY5YzVUbEppUVFHeHNiSlk1bHBTaVhFcHlNaEtKaEdURm9McXBpUWttcHFhWUt2NTBSVm5ORGdnZ1ZTYkRyVWNQamZ4ZWExYXVKSHpiTm83Lzhvdlc1U0xDd3RpOGNTUGJ0bTlYaVJqaWZwcjcrK21tRFJ1b1VxVUtkZFJTT0x5SWllSEo0OGZVclY5Zkl3cHgrWklsUkVWR1VybEtGWDVxMmhUblRwMDBvallQSFRoQVRFd01IWnlkTTczZlFscEVTdktuVDZyUGhrWkcyY3FwdFdUaFFscTNiVXVsYjcvTlVQZFVJYkthbTVzelBTQkE2LzBzTWlLQ01TTkdjT0xNR2ExNTVpcVVMazJUWnMxWXI4ZkU1NGl3TVB4R2plTE1oUXZZbFN6SjhpVkxzTFcxcFdpeFloUXVYSmlDQlF0aWt5OGYrZkxsdzhqSWlPVGtaRG82T1dGdFkwUHdwazA1bWlDVEhXUXlHUU84dkxoKy9UcHU3dTcwNmQ4L3l3a3lUNTgrSlNnZ2dDblRwMU84UkFrQWJ0KzZoVVFpNGJ2dnYyZlN1SEhzM2IwYmh5cFZxRlc3Tm8yYk5LRmUvZm9hMTBkc2JDeVhMbHpnOTJ2WHVIUDdOZzhmUE1ETncwTWxJdi85K2pVdG16VEJ2a3daYXRhcVJjTkdqV2pVdUxITzQ1R1ltTWlGOCtlNWN1a1N0Mi9kNHYzNzkwUkVSZW1NSEJaa2prRTJ2SGlGWVBRUGMvYnNXVTZkT3NXZVBYdTRmUG15M3VHUEFPYm01bmg1ZVRGMjdGaktsQ21qczEzWHJsMkoxREt6b1Z1M2JvU0hoK3RjVGlxVlVyWnNXWjQvZjU2aHJsV3JWaHc2ZEVqdnZ1YUVZOGVPNGVqb3FQT1l0R3ZYanIxNzl3TFF0R2xUVHFlYkdkYXZYei9XcmwyTFRDYWphdFdxcWxtRTZTbGR1alNYTGwyaVdMRmllYnNEV1NDVHlTaGR1alF2WHJ6QTFOU1VSWXNXNGVQams2RmQvLzc5V2JkdW5kWjE3Tnk1RXhjWEY2MzJDRjI3ZGxVSlRhYW1wbHBucVN4WnNvUVdMVnJ3ODg4L3MzRGh3anlMR3J0MDZaSldQMTlEUTBPOVBiMmJOV3RHcFVxVnNMYTJ4c3JLQ2hzYkcxVVl2N0d4TVNZbUpxb0hVaS9GeTBaNnhvd1pReFhGRERxNVl2YVRSQ0pCSXBHUW1KaW8rb3VMaTZOTGx5NWE4MHY5RjlEWFp1TnJ3N0ZORzFick9QY0ZBb0ZBSUJEb1J0Y0FiRjZUbUppb2VqN0xxai9LWjFGZHVWQytKSzlldmFKbzBhSkNiRlRqNFA3OWxDbGJsc3FLWjJkOStmRGhBNi8rK29zeTVjcGwrN3Q5Lys0ZCtRc1UrRTk4RDgrZVBxVy9seGVyMTYvUFVrVFJCNGxFa2lQcjlDOXg3Zjh2MzE5dTNieko3OWV1MGRYVjlhdTRsd20rVHNUOTlMK1A4cnNxVzc2ODN2ZnEyTmhZdlNhbzVCWHhjWEdZVzFqa21ZMmJNckl5dDZTM21CUjhPYklqR0FsTHVuK1k5dTNiWnp0SGtaS2RPM2ZTdW5YckxOdTFhOWRPcTJDMGQrOWVQbjc4U0Q0ZENldENRME8xaWtVQUF6L0R6RUIxM3J4NWc2ZW5wMDZ4eU1qSWlDQzFFRzF0Q2UyVVpVWkdSc3laTTBjalY0NDZ6NTQ5bzNQbnpwdzhlZktMUHZRZFBueFlaUWVYa3BMQ29FR0QyTGR2SDZ0WHI2YVVtdDlyWnJhQlZhdFdwVWlSSXFyUWZIV0tGaTJxK24rQkFnVlVmcmpxNU0rZm55cFZxdkRreVpNODIzZUpSS0kxb3N2VTFKUUtGU3B3Ky9adHZkWno3OTQ5OXUzYmw2VnRJdWdXakJ3ZEhXbXBaV2JZL3hxNmtsSityU1FtSmlLVFNyRkw1NVV1RUFnRUFvRkFQNzdFWUM1ay9weXFqb0dCd1ZjMXVQcWxKNHI5RzJqajVKU2o1ZFJ0NExLTHZuYUEvd1pLMjl0eldKRXpLUy9JYVo3ZEwzSHQveS9mWDZwV3EwYlZhdFcreUxZRS8xN0UvZlMvVDA2K3F5OHBGZ0U2Y3lYbGxMd1Fpd0FoRnYxTEVJTFJQMHhvYUNqdDJyWEwwYkw2Mm9ZNU96dGpZV0doOGp4VmtwU1VSRmhZR0FPMGVEOUtKQklDQWdLMHJzL096aTdIZmRZSGlVUkM5KzdkK2V1dnYzUzJHVFZxbENweUJMUUxSdkh4OGFyL2QralFBVGMzTjdicFNLUjc3dHc1dkx5ODJMUnBVNTdkQkxOQ1c5NmxBd2NPVUsxYU5VSkNRbFIyZ2JvZWxFMU1UQ2hYcnB6T2VuVWhNRisrZkZvRkkyWFlaMTQrWVB2Nyt4T3RTQjZxVHR1MmJibDY5V3FHY2hjWEY2MkM1b3NYTDFpMGFCRVRGQW41QkRubnhwMDcvM1FYc29YU2t1NXpXRFlJQkFLQlFDQVFDQVFDZ1VBZ0VBZ0VBdTBJV2U4ZnhzbkpDWGQzOTgrNmpRSUZDdUNpeGI4WHRJc1dBR3ZYcnVXUmx1U05BQU1HRE1pemtNYjB5T1Z5K3ZUcHcvRk1FZ3M2T0Rnd1BaMFhiRmFDRWNDeVpjc3k5Um5mdW5VckhoNGVxa1I0bjVOSGp4NXg4T0JCclhVZlBuelFFSHQwUlZtVktGRUNJeU1qbmQ2ZDZrS1NMbEZKMzFsYituTDgrSEVDQXdPMTFybTZ1cW9pcXRRWk9IQ2dodmluenB3NWMzajc5bTJlOWxFZ0VBZ0VBb0ZBSUJBSUJBS0JRQ0FRQ0FRWkVSRkdYd0Z6NXN3aE1qS1NGRVhpUUNVbFM1Wmt3b1FKckZxMVNtdkVSbmJvMzc4L29hR2hHY3F2WDcvTzBhTkgrZm5ubjFWbHNiR3hUSnMyVGV0Njh1WEx4OUNoUTNQVmw4eVlPSEVpbXpkdjFsbHZhR2hJY0hCd2h1aXF6Q3pwbEJRcVZJalZxMWZydEtZRENBOFBKems1bWZEdzhNOGExcjVpeFFxZHVYemF0R2xEQzdWa3Fyb0VyQktLSkhTNkJDTjFVVStYcFVGT3JRNjA4ZXpaTTl6ZDNiWHVsNTJkSFhYcjF0V2FhOG5JeUlpQWdBQlZSSlU2SHo1OG9FZVBIclJ1M1pwOCtmSmhZMk9EbVprWkppWW1tSnFhWmhuS2V2MzZkWXlOalVsTlRVVXFsWktTa2tKU1VoSkpTVW1xM0VXZlBuMWk4dVRKT2Q5eGdVQWdFQWdFQW9GQUlCQUlCQUtCUUNENER5QUVvNitBa2lWTDBxTkhENEtEZ3dHd3RyWm13b1FKREI4K0hBc0xDMVY1Ym1qY3VERlZxbFRSbWo5bSt2VHBHb0xSdEduVHROcVhBZmo2K2xLd1lNRmM5MGNia3lkUFp0YXNXWm0yQ1F3TXBHSERoaHBscWFtcEpDUWtaR2liUHNJSTBxenBSbzhlemJ4NTgzUnVZOWV1WFRSdTNKanQyN2RUK2pOWVlyMS8vNTQxYTlab3JUTXlNbUx1M0xrYVpjb0VudWxSQ2thNm9yM1V2YVYxK1V6bmxYZm94NDhmY1hKeTR2WHIxMXJyZlgxOWVmbnlwYzdsTzNic1NQMzY5Ymw0OGFLcXJITGx5bmg3ZXpOOCtIQU9IVHFVbzM2TkhqMDZ5elptWm1aQ01CSUlCQUtCUUNBUUNBUUNnVUFnRUFnRS8vTUlTN3F2QkU5UFR3d01ET2pWcXhjUEhqeGcvUGp4V0ZoWTVPazJkT1dDT1h2MkxPSGg0UUJjdVhLRlpjdVdhVzFYdEdoUnhvd1prNmQ5Z2pUQlorREFnY3ljT1RQVGRpNHVMdmo1K1dVbzF5WU1nZmFvSTRDZ29DRGF0R21UNmJZdVhicEVyVnExT0hMa1NLYnRjc0xTcFV0MTl0bkx5NHVxVmF0cWxHVWxHUDNUSkNjbjA3bHpaMjdldkttMTN0cmFtb0VEQi9MczJiTk0xNk11MmpnNU9YSHg0a1crL2ZiYlBPMnJRQ0FRQ0FRQ2dVQWdFQWdFQW9GQUlCQUl0Q01FbzYrRXhvMGJjK0hDQlRaczJKQnBucDNjNE9ibXBuTUFmdWpRb2R5NWN3Y1BEdyt0dG1FQU0yZk9KSC8rL0huYXA4VEVSTHAxNjhicTFhc3piVmV0V2pWQ1FrSzAxdWtTaG5TSk1vYUdob1NGaFZHNWN1Vk10L24yN1Z0YXQyNk50N2MzNzk2OXk3U3R2bno4K0pFbFM1Wm9yYk93c01EZjMxOXJQN1JSc21USlBPbFRidW5hdFd1bU9hY0dEUnBFZ1FJRnNoU01uSnljcUZtekppTkdqR0RQbmozWTJOamtkVmNGQW9GQUlCQUlCQUtCUUNBUUNBUUNnVUNnQXlFWWZTVVlHaHBTcjE2OXo3Nk5LVk9tYUsxNy9mbzEzMzMzSGZmdjM5ZGFYNjllUGZyMTY1ZW4vYmw3OXk3MTY5ZG54NDRkbWJZclU2WU1odzRkd3RyYVdtdTlMc0VvSVNFQnVWeXV0UzVmdm53Y09IQUFlM3Y3VExjdGw4dFpzMllONWN1WFo4YU1HY1RHeG1iYVBpdm16cDJyVXdEeTl2YldHalVVRXhPanRYMnBVcVZ5MVplOElqazVXV2Rkb1VLRkdEOStQRUNXZ2hIQW9VT0hXTEJnUVo1WjVRa0VBb0ZBSUJBSUJBS0JRQ0FRQ0FRQ2dVQS94S2pzL3hodWJtNDBhTkJBYTUwdTZ6TnpjM00yYnR5WVo0UDRxYW1wTEZ5NGtGcTFhdW0wTVZOU3ZIaHhqaDQ5bW1rMGpTN0JLRFUxbGNURVJKM0xsU2xUaGxPblRsR21USmtzK3h3Ykc4dVVLVk1vVmFvVWd3WU40dHExYTFrdWs1NlhMMSt5Y09GQ3JYWG01dWFNSFRzMlEzbHFhaXJSMGRGYWwvbGE3TnAyNzk1Tnk1WXR0ZFpObkRpUkFnVUtBUERubjM5bXVTNWJXOXM4N1p0QUlCQUlCQUtCUUNBUUNBUUNnVUFnRUFqMHcvaWY3b0RneTJKZ1lNQ2FOV3VvVmFzV1VxbFVyMlhtekptRGc0TkRubXovNHNXTCtQcjZjdm55NVN6YkZpNWNtTU9IRDFPaFFvVk0yK2tTakNETmxzN0t5a3BuZlpreVpUaDkralRObWpYajhlUEhXZllwSVNHQmxTdFhzbkxsU2thUEhzM2N1WE96WEViSnVISGpTRWhJMEZvM1lNQUFyZEZGTjI3YzRPUEhqeG5LRFEwTnFWR2podDdiMXBjZE8zYlF1WE5uREF3TTlGN0czTnljUFh2MjBLWk5HMDZmUHEwcUwxKytQSU1IRDFaOWZ2bnlaWTc3WldwcVNzbVNKZm5tbTIvSW56OC9WbFpXV0ZsWllXNXVEc0R5NWN1MUx1ZnM3RXlwVXFXUXkrVklwVktTazVQNTlPa1RDUWtKSkNZbUVoY1hwMU1vRlFnRUFvRkFJQkFJQkFLQlFDQVFDQVNDL3lXRVlQUS9TUFhxMVJrNWNpUno1c3pKc3EySGh3ZSt2cjY1M3Viang0K1pPblVxVzdaczBXa1RwNDR5c3FoYXRXcFp0czFNTUlxTGk2TllzV0taTGwrNmRHbk9uejlQcDA2ZE9IZnVYSmJiZ3pUN3VObXpaK3ZWRnVEY3VYTnMyclJKYTUyWm1SbCtmbjVhNjdadjM2NjF2RWFOR2xoYVd1cTlmWDBaT0hBZ0sxZXVaUEhpeFZTdFdsWHY1U3dzTElpTWpLUldyVnFxU0tKVnExWmhabWFtYXFNck4xWm01OE9QUC83SWl4Y3ZLRjY4ZUtZaWxpN0JhTWlRSVRxam53UUNnVUFnRUFnRUFvRkFJQkFJQkFLQlFQRC9DRXU2LzBIdTNyM0w3ZHUzOVdyYnVISGpQTmxteTVZdDJieDVzMTVpVWFWS2xmajExMS8xRW9zZzZ3Z2pmYkMxdGVYa3laTU1HalFveTdhVEowOW0xYXBWR0JrWjZiVnVpVVNDajQrUHpuM3YzNzgvZG5aMkdjcVRrNU4xaWt5ZlN3U0pqWTNsK1BIajFLaFJneDQ5ZXVnVkNhYWtTSkVpUkVaR1ltcHFTcTlldlRMME1UVTFWZXR5dXNvQnJLMnRLVkdpUkxZaW5nUUNnVUFnRUFnRUFvRkFJQkFJQkFLQlFKQjloR0QwUDhUejU4L3AzNzgvMWFwVlk5KytmWG90TTNEZ1FOcTNiOCtqUjQ5eXRlMXIxNjdoNmVtWlpidEdqUnB4N3R3NXlwY3ZyL2U2TXhPRjlCV01JTTMyYlBueTVlellzWVBDaFF0cmJSTVVGSVMvdjcvZTZ3U1lOV3NXTjI3YzBGcG5ZbUtpTlhjUndKbzFhM2orL0xuV3VyWnQyMmFyRC9ydy92MTdsVTFoYW1vcVc3WnNvVjY5ZWxTcFVvV2xTNWZxdFk1Njllb1JIQnpNL1Buek05VHBpakRTVlM0UUNBUUNnVUFneUIzeGNYSHMzYjJidDIvZVpLaDcvKzRkbno1OStnZDY5V1dSeStWY09ILytuKzZHaXNTRUJGSlNVclRXWGYvOTkxdy9HNzk3K3paWHkvOWJrRXFsbVU0OEUzeCs1SEk1UVlHQnZQbjc3eSs2M2ZoTUpveitsOWdhR3BybjE3TlVLaVZSaDAzK3Y0MzM3OTVwdGU4SGVQWHFWWWF5cEtRa3ZkTXk1QVdIRGh4Z2ZsQVF6elBKNVJ5eWJoMlhMMTdVYTJLMVFDQVFmRW1FWVBRdklMYy9haGN1WE1EZDNaMXk1Y3F4YnQyNmJMK0U3TnUzanlwVnFqQm8wQ0NlUFh1V296N2t6NStmalJzM3NtclZLa3hOVGJXMjhmTHk0c1NKRXpyRkdsM29ldUVDY3BTZnBuUG56dHk4ZVpQMjdkdHJsUHY3KytzVWQzVHgrKysvRXhBUW9MUGUwOU9UYjc3NUprUDV2WHYzbURCaGd0WmxTcFFvUVpNbVRiTFZEMzNROWQzZXVYT0hwMCtmNnIwZUR3OFByZCtocnZQdVN6NjBDUVFDZ1VBZ0VQd3Y4ZUhEQjRZT0dxUjFFdFdLcFV0cDM3cjFWL2tzTm5uOGVFYjQrbW9WdXJMTDNObXpjWE54eWJabzlQalJJeDQ5ZkpqalAyM3ZJUW54OFZTdFZJa3BXcDd6WDc1OFNVY25Kd1o0ZVdXcm40Y09IR0QvM3IxQTJxU3ZIdDI3TTNYaXhHeXRJejN6NTh4aDdlclZHb094RzlhdnA2K25aNmJ2WGwrS0IvZnZVOUhlbnNVTEZ2elRYZEhLMTM3OG5qeCt6SlZMbDNUKzNiMXpSNi8xM0w1MWkxWExsek4vN2x3U0V4UDF2cGVrcHFhU25KeXN0YTVEMjdZczBqTDVVTW1nQVFQbzd1THlyNTkwK1BMbFM4NW5ZWWMvZmNxVURHMHlFM3lTa3BLeTNHN3cyclZVclZTSnhNUkUvVHRMbWppeldZZjdDY0N0bXpkNStzY2ZtYTRqSVQ0K1QzOXZ3cmR0bzA2TkdqeDg4RUNqZk1IY3VYVHAwQ0hEUGtaRlJ0S3lTUk11WDd5WTZYcno0dnFWeVdRc21EdVhmWHYza3I5QUFWVjVhbW9xaVltSnlPVnk3dHkramYvVXFZU3NYeS9FYjRGQThOVWhjaGg5NVR4NzlveTdkKzltZTdrM2I5NFFGUlhGdW5YcnNtVXJwb3VVbEJSV3JsekptalZyNk5LbEN3TUdES0I1OCtiWnRncno5dmFtYk5teU9EczdxMlkwR2hzYk0zZnVYSVlQSDU2anZtWDJzSmpUQjhuaXhZdXpaODhld3NQREdUNThPQjA3ZG1UeTVNblpXa2RpWWlKdWJtNDZIeXFNalkwWlAzNThodkkvLy93VFoyZG5uZEZSUFhyMHdORHcvN1ZlWFE5ZCtqeDBmUGp3UWZYL3ExZXY2bXpuNk9pWTVicXlRbGMvMDVkdjJiS0ZKMCtlWUdOamc0Mk5EZGJXMXBpWm1XRnNiSXl4c1RFbUppWWErNThaMTY5Zng5aFk4emFYbXBxS1RDWWpPVG1aNU9Sa2twS1NTRXBLSWo0K252ajRlRHAyN0VqMTZ0Vnp0cE1DZ1VBZ0VBZ0VYeEVtaW9sYTZnTldBSzlmdjJicmxpMzA5L2JPOEt6MEpaREpaTHg5K3haemMzT010ZGc4WDcxeWhkZXZYMk5oWWFFeE9DcVh5NUhLWkh6NjlBbGJXMXU5M2tXNnU3dXpmczBhcGs2YXhJRWpSL1MybFhaczNoeFpMZ1kzVDV3NVE5bHk1VFRLekMwc0FEQXpOOC9RL3V5Wk13RDA5ZmJXZXh2UjE2OHphdmh3ckt5cytMNW1UUTdzMjhmOSsvZVpObU1HZjc5K0RZQ0JnUUZGaWhibHpkOS9reXFYWTBEYThjOWZvQUFXaXY2b2s1U1V4SWJnWUlvVUtVSVBOWWVJUC83NGd4UEhqMk5pWXFKMy96NFh5anlwWm1abVJOKzR3ZlhmZjhmVTFEVFRkd1RuVHAyK1NOLy9EY2R2OWNxVmhHL2Rxck8rY1pNbWJNcWtYc25lM1NPV0ZkRUFBQ0FBU1VSQlZMc3hOVFZseE9qUmRHclhqdnYzN3VuZGh6Wk9UcXhZc3laRCtlTkhqL2orKys5MUx0Zmk1NThaUFh3NHU2S2k2TksxcTg1MkIvZnY1L0dqUjVpWW1PZzlaaUdYeTBtUlNLaGFyUnJObWpmWGE1bWNFcngyTFd0WHJhSmI5KzVNbWpZTkd4dWJERzFNemN3WU1uQWdRd1lPMUNpM3Q3Zm5WRG9oNmZhdFc3aDM3VXIvZ1FNWjRPT2o4end6Vjl4NzFITU42MFBnakJsRVJrUWdsOHZwMmF0WGh2clFEUnNJMzdhTnlkT20wYWQvZjYzcmFOeWdBZS9mdjlkN20vbnk1ZVAwK2ZNVVNQZjdwV1JYVkJRL05XMUtoWW9WTmNxN3U3dXpLU1NFQlhQbU1HbmFORlY1UkZnWXhZb1hwMWFkT2pxM21WZlg3OWJObTNsdy96NEFOUndjTXRSZnZIYU5BSVZ6elpsZmZxSHVkOStwNmlSU0taK1NramgvNVFwRmloYlZhM3NDZ1VDUTF3akI2Q3NoSWlLQ1E0Y09ZV1ptaHFHaElTa3BLYng5KzVhelo4L3FuSDJqL2tBY0h4L1AxYXRYT1gzNk5NZU9IZVA4K2ZQWm1yMWhZV0ZCbHk1ZDJMWnRXNVlDVEVSRUJCRVJFWlF1WFJvWEZ4YzZkZXBFdzRZTjlYLzVjblFrS2lxS2R1M2FVYlJvVWNMRHczTVZNYVByK0dSVnB3K3VycTYwYnQwYUt5dXJiQzg3ZVBEZ1RNVytuajE3WnJEZXUzYnRHaDA2ZE5CcFJXZHBhWmxCV05NVlJhVXVWT2w2U0haemM2T2M0a1ZXMXphdHJhM3pKS0pKVnovVGwrL2N1Wk1kTzNia2Vuc0FvMGVQenZZeUZTdFdGSUtSUUNBUUNBU0Mvd1RLSjhEMEErbXpac3dnTVNHQnhRc1dhRVJwV0ZoWWNQakVDYjRwWGZxejl1dXZGeTlvM0tCQmx1MnFWcXFrcys3Vy9mdFk2dkdNWHRyZUhsYzNOeTVkdk1pTG1CaTk5ODNNMUJUWDNyMlpNbjI2UnZteUpVdW9WcTBhUHpWdHFsV2dDTis2bFhGanhtaDFWVkMrTDJsN2J6cDYrREQyOXZiODBLaVJYdjM3N2VwVit2VHNTZkhpeGRtNFpRczNvNk1KQ2d4RUpwUGgycVdMcXQzNFNaTVk0T05EZ0w4L3U2S2lWT1hiSWlOcDBMQmhodlZHUlVZU0h4Zkh2SVVMTlFRbDViNm1mNjk0OHZneDM1UXUvVm1GUjc5Um80Z0lDK1Btdlh0WVdWdGpxaGpzTmpZMjVzSzVjOHlhT1JOVFUxT3R4elU1SlFXWlZJcFQrL1pmUkt6NUdvOWZla3dWeDJGdFNBalc2WVFLTnhjWHJlSkZlbEpTVW9pTWlNQzVVeWRzYlcwSkNBckMxTVFFY3dzTG5lTUNMWnMwWWRqSWtUaTJicTFUM0RNMk1zSkk3VmpjK1AxM3pNM05WV1dWcTFTaHE2c3JaY3VWNDlIRGh3RElwRktTazVNcFY3NDhWdGJXQUJ3NWRJaDllL1pvRll4U1VsS1FTcVZZV2xwcWxNdGtNcVF5R1o2OWUzOTJ3V2pDNU1rVUtGQ0FlVUZCL0hybURMdjI3YU9vcmExR0d3Tmc4clJwZEZLN25pVlNLVkl0NzlVR0JnWlVjbkJnWGxBUXUzZnVaTjdDaFZSeWNDQW0zVHYrdTNmdkFQamp5Uk9OY2dzTEMreEtsbFI5WHJKd0lhOWV2bVRxakJtWW1wb3kxZCtmR3pkdU1IM3laTXFWSzBlamRMbXVVeFI5cWw2amhzNTkzblB3SUtabVpwZ1lHeE8rYlJ0QmdZR2N1M3haSldJcE9iaC9QeFBIamNObnlCQ2RZdEhoZ3dlNWQvY3VNd0lEU1U1T1JpYVZJcFhKeUpjdkgzWWxTeEkwZno1REJnN0VxMTgvU3BZcXhaWExsNG0rZnAyOWh3NWxPbTZWRjlmdnJaczNDZlQzcDNHVEpzeGZ0SWlJc0REbUJRV3hOaVNFYWpWcWtKeWN6TWJnWU02ZU9jUDBnQUFhTkdqQUgzLzhnWGZmdmd3Zk5ZcVdqbzRrSlNWbG1PZ2hFQWdFWHhJaEdIMGwxSzVkRzNkMzkyeEZ4QVFIQjdONDhXTHUzTG5Edlh2M2NoekcyckJoUTlhdFcwZVZLbFh3OGZIQnc4T0RQN0lJSjRhMDZLY0ZDeGF3WU1FQ0NoUW9RUFBtelduU3BBbE5talRoTzdVWkV0cG8wNllOR3pkdXBIbno1dGpaMmVXbzMwbytwMkFFYVhaNjJXWDU4dVZzMkxCQlo3MnhzVEdUSmsxU2ZaWklKQVFHQmhJUUVKQ3BqZDcwNmRNekhDOWRFVXpxKzY1dDlpQ2t6YUM1ZGV1V3p1MEJkT2pRSWRzemtMU2hyMkFrRUFnRUFvRkFJTWdkaVFrSkdsRXNTaHNjQ3dzTGR1N1l3YTZvS1ByMDc4L0FRWU1BdUh2bkRwN3U3Z3dkTWVLemkwVUFKZXpzdUhMOXVtb2dPUDBnWEsxcTFlalVwUXVUMDRrMWNya2NtVlJLVWxJU0ZtcUR2VGVqbzdsNzU0N09TSFNIeXBXcFZhY092MSs3eHUvWHJtV29sMG1seUZKVE5TSVd0QTBxbmoxemh2bEJRYlIwZE14d25Bb1hLYUl4dUdtVURRSGc0OGVQbkR4K25KU1VGTXFxRGRxcVU3TldMYUlVMW5NaDY5WXhPeUNBR3Q5L3o5cVFFQ3d0TFpreVlRS0RodzdGZC9od0hqNTRRT2YyN2ZIcTE0OEJQajRBekFnTTFCQy9iUExseTdBTmlVVEN5bVhMc0M5VGhwOWJ0Y3F5MzU4K2ZhSnZyMTRVS1ZxVTRJMGJNNGdQZVlVeU1rdjVyeklxemNEUWtMNzkrOU0vWFFTR09pTjhmZGtWRlpVbjd6Tlo4YlVldi9RWUtvNWY3YnAxS1Zpd1lJWjZmWVMxaUxBdzNyNTV3M2MxYXdKUXAyNWR2YlpkMU5hV0tsV3JhcFFsSmlaaVltS0NzZUplb0x3ZlNLVlN1amc3WTZFUW9kVHZFOGVPSEFFVTl3U0ZlOFNXaUFoVlArWXZYc3hDSFhsNC9hZE9KV1RkT202bHN6SlQ4cVhzd1FiNStsS2thRkgyNzkxTGdZSUZWUUtZcWg5eU9ZbUppU3FSUjUyL1g3L1dFSmdxVjZsQ1JGUVVVWkdSekE0SXdORElpTWVQSHVHa3d5bWtaYm9Kb1YyNmRtWGVva1dxejhlT0hDSDZ4ZzFtekpvRmdMV05EV3VDZzNGdTB3WmZIeC8ySGpwRXlWS2xWTzBURk80bzVUTEpSVjFLellwZkpwTmhhV2xKQ1MxalFkdTJiS0dvclMyOSt2VFJ1cDdFaEFSbUtDS0h1blh1ckNwdjlPT1BiQTRQQjZCVm16WWNQWFZLMWNkVnk1ZlRxazBicWxhcnByTi9lWEg5SmlZazRPdmpnNVcxTmZNV0xhS29yUzNkM2QxWk9HOGV1M2Z1cEhHVEpnUUZCcEtTbk15VTZkUHg3TjBiZ0VvT0R0U3NWWXN0b2FIMDZ0TkhwMUFtRUFnRVh3b2hHSDBsbEM5Zm5zNmRPN045KzNhOTJoc2JHek5nd0FCYXQyNU5YQTZUUHBZcVZZb1pNMmJRcTFjdjFjUFhEei84d1BYcjF4azhlRENiTjIvV2UxMnhzYkZFUlVVUkZSWEZraVZMc2hTTUlNMWFMUy9Jekg4M3U5NjhlWVc1dVRrbFM1WWtKaVpHYTMyL2Z2MG9WNjRjY3JtY2lJZ0lwa3lad24xRnlMSXUyclp0eTZoUm96S1U2OXBIOWZKeTVjcHhSbUZ6a1YzNjZIaFF5eTY2aEsydndjZGJJQkFJQkFLQjRMOUVqY3FWTlNhaTFWUU0wTTVidElqeFk4YVFQMzkrZkljUFZ3MUtUUnczanZJVkt0QXZHM1pvdWNISXlJakNSWXBvcll1TmpTVXhNWkhTOXZZNkIvbVZVUVJLVHAwNHdmdzVjM0xWSnhzYkd3M0JLTDN3RkJzYmk1OGlldjNZa1NPcUFXdElFNGNPSGoycU1jaW52dno1YytmNCsvVnIxVUQ4MHlkUDJMTnJGKy9mdmFOWG56N3NqSXhFSXBHd0xUS1NvbG9zaUhwNWVHZ2NDMnNiRzdxN3V6TnAyalRPbkQ1TmxXclZhTk91SFdOSGptVEp3b1dxZGl1V0xtV0ZZdEQ4aVk3M0VuWFdyVjVOelBQbjlPclRSeThMNlBGanh2RGs4V05hT2pwK1ZyRWpmV1NXc205R2hvWjZXMVhyMnk0M2ZLM0hMejNLZDM5ZExoUlpXYmdsSlNXeFRFMWN5QzBEdkx3NCsrdXZxczhoNjlZUnNtNGQ3ajE2OEVDUlMxY3VsL1B1N1Z1Tis0WlVLdFVabVpXYjcvdExuQ3RLdW5YdlRudG5aMTcrOVZjR0VRZlM4dWxvdTdlTkhUOGVueUZETXBSM2RuR2hYWWNPbUpxYXF2SVFIenQ5bXZJVktnQ3dKVFNVU2VQR3FlNEhKMCtjb0UvUG50U3RYMTlqUGNvSVNmVmpZVzl2ejd4RmkranY1WVd2anc4Uk8zZXFqdis3dDIreHNMRFFlVjlQeit2WHI3RXRWaXhEK1luang3a1pIYzJNV2JOMFRucWRPRzRjSHo1ODRQRHg0eW9SU2lLVmtpcVRrWlNVUkJYRnZtcWpiTW1TREJ3OEdEOHRlZVR5NHZxMXRMSml6NEVEUEgvK0hDdExTMUpTVWloVXVEQkhUNTJpYkxseVNLVlNRdGF0dzdOM2I3ejY5Vk90S3pVMWxVRyt2aW9yVVlGQUlQaW5FWUxSVjhTZ1FZUDBGb3c4UFQzNTRZY2ZDQXNMbzMzNzl0bWFCV05uWjRlZm54OERCZ3pJRVA0TGFWNnhvYUdoOU9uVGgySERoaEVkSGEzM3VqdDM3b3l2cjYvZTdmT0NyMUV3NnR1M0x4NGVIcXhjdVpMWnMyZnpXdTJIMzhMQ2dpbFRwZ0JwVVdMOTFCNFVkRkduVGgzQ3c4TzFQcnpySXhoMTd0eVpqUnMzWm5jM3FGMjdOaTFhdE1qMmN0clF4enBQSUJBSUJBS0JRSkI3b3Zic3dkemNuQThmUHRDdGMyY2lkKzhtT1RtWklRTUhJcEZJY0hWMzUrMmJON3g5ODRhblQ1OXk5UEJoSmsyYnBrcGFYdHJlL292bFdwa2RFTURxRlNzeWxNK2FPWk5aTTJkbUtJKytlemZENEhxdlBuMXdkWFBEUkMyUHplb1ZLMWl4ZENsbkxsd2dYeGFPQVRLcGxPUjB6NlRxQTRZcEtTbjQ5T3RIelBQbitBd1p3bGhGSHRMbzY5ZnAxS0VEUG9NSFV6R2RmWjc2VS92VzBGRDI3ZG1qK256aStIRk9IRCtPa1pFUkhwNmVyRjI5bWg5LytrbXJSUnlrRFphYnF3MmVkblYxcGF1cksrL2V2bVgwaUJHWW1ab3llTmd3QUM1ZHUwYlhUcDF3OC9DZ3M0c0xULy80ZzY2ZE9oRWZGNGVWdFRVR0JnWnBFV2NKQ1JySDhlblRweXhWaUFENkRKWUdLaXp1UEhyMlpFSTJjNzNtRnFVWStrL2szOUxGdituNEtkOHBjeXFNckZpNmxIaTEzR0tRSnFqV1RCYzVCREJ1NGtTOEZaR011cGcyY3laU3FaUmZUcDFpMXN5WmRISnh3ZHZIUjhNeUxuVGpSdWJNbWtYUXZIazR0Vy9QcDArZjhPN2JsMEtGQ3pOcnpoeXQ0eHBmTTcvKzhncy8vUGdqaG9hR1dGaFlxUHF2THV5V0xWbFNRK3dCT0hQNk5KN3U3dnlvWmdrbmtVaVk2T2ZIa0dIREtHMXZyeEo3dE9XSFM4K1ZTNWNBcUZ1dm5rYTVMdEd3cGFNanJ1N3UvUDNxRlorU2tsVDNrTmV2WDFPc2VIRjlkaDJBWjArZlVxSkVDWTJ5MU5SVTVnY0ZVY25CQVRjUEQ2M0wvZlhpQmRldVhtWFduRG1VTFY4ZVkyUGp0TEd3NUdSTXJheFUvUjQrYWhUdE9uVEkyUDhtVGJTZUszbDUvVnJiMk9CUXVUSk5mL2hCSmRxbFo5T0dEV3pTNGtqajJiczNibmswc1ZvZ0VBaHl3OWZ6aENXZ2FkT21sQ3RYanNlUEgyZmE3b2NmZm1DaFl1WlkyN1p0bVRObmpsNjVXcXBWcThiSWtTUHg4UERRNnFtZG5tYk5tbkh0MmpWV3IxN04xS2xUZWZQbVRhYnRpeFVyeHVyVnE3TmNiMTRUcndoLzFrWkN1Z2ZaTDRtNXVUa2pSb3pBeThzTEh4OGZ3c0xDQUJneFlvVHE0YWh2Mzc0VUxGZ1FUMDlQblgydFc3Y3VSNDRjd1RyZFRFb2x1cFpUTDIvZnZqM2R1blVqSWlKQzcvNWJXRmprNmZjcElvd0VBb0ZBSUJBSXZndzFGRW5qbGJPVksxYXFSTDU4K1FqZnNZT0Y4K2F4WnVWSzFxeGNxYkhNekduVG1LbXcrVWsvU1BrNVVRN2VIVHQ5T3ROMlcwSkRDVm0zVGtNNFVXSmpZNU1oNzRveUdxVlFvVUo2NVRyU1JVcEtDcjNjM2JuMjIyOE1HVHFVNVV1WGtqOS9mdHAxNklCM3YzNzg5Tk5QRE5maUFxRE9WSDkvSmsyYmhxbUpDYldxVjhlOVJ3OUdqaGxEVWxJUzI3WnNJZWI1YzRMbXp5Y2lMQXh6YzNNNmRPeW9zYnhVSXNrUWJaV2Ftc3FJb1VQNUVCdkwyZzBiU1A3MEtkTStWRStYZVAybnBrM1p1R1dMYWg5OWZYd3dNVEZCTHBkbnVoNjVYRTdBOU9tc1g3dVc3aDRlS3N1cUw0bHlJcHJaVnlJUy9OdU9uMUp3TTh3aWtrZ2J0MjdlWk5YeTVYZ1BHc1R5SlV0VTVjcnpjOVRZc2JSeGNnSjBEODZucDBMRmlnQnNDQTRHb0VDQkFueXJkcjVlUEgrZW1kT21VZW5iYjFXNWM4ek56YWxYdno3emdvSjRlUDgrYTRLRE05aWJKU1ltNHRHdEcvVWFOR0M4bWgzOFA4M0RCdy93ZEhlbmR0MjZ6RnUwQ0h0N2U1MTVkVDUrL01pcEV5ZTRjUDQ4VHg0L3hzM0RnK1l0VzFKVkxlZnVwUXNYMkxGOU8zdDM3MmJjeElsNGVubGxHU1dtWk1pd1liUjNkcWFzSXEreFBrejE5MWZsM29hMGU5R0xtQmpxNnhDOHRmSHd3UU0rZmZwRVlrS0M2djY4UFN5TTJ3cTcvQW9LeTA4REF3UE9YTGlnc3BZcllXZkhzVjkrWVlTdkw3NEt1MDBsbThQQ1ZPZEhrYUpGZGY2R3BUL1duK3Y2M2JwOU80WkdScGlteTZPbC9BMFk3ZWVuS3BQSlpFaWxVcjNHNlFRQ2dlQkxJQVNqcjR5dVhic1NGQlNrdGE1TW1USU1HemFNd1lNSGE4ejRHelZxRkRkdTNHRFRwazBabGpFMk5zYloyWm5CZ3dmVHJGbXpiUGZIeU1pSVFZTUcwYnQzYjRLRGcxbXdZQUZQMGlWSVZMSjA2VktLNkJtQ25KZGtKaGpsMUs0dkx5bFFvQURidG0zRHljbUpHVE5tTUc3Y09JMzZ6cDA3WTI5dlQ5dTJiVFVpa1FEYXRXdEhXRmdZVmpwZWNwT1RrM1ZHN3FnZkZ3TURBN1p0MjBiejVzM1p0R2tUTjIvZUpDNHVUdU9CeU1qSWlLSkZpMkp2YjArYk5tM28wYU1INVRQeElNNHUyWTB3c3JDd29Iang0cFFvVVFJYkd4dk16YzB4TnpmSHdzSWl4eDdrY3JrY3FWU0tWQ3BGSnBNaGs4bElURXdrSVNHQmhJUUU0dVBqOVVyeUtoQUlCQUtCUVBCdlF5NlhVNkZpUlVhT0djUEIvZnRWTTltcmZmc3RnNFlNWVpEQ0pVQlhEcDNQUldZSnlIUFQvcE5DUURITlplNGFVMU5UWE4zYzZPZnRUWXVmZjZaZ29VTE1tRGFOUmZQblU3dE9IVmFzWFp0bG40cWtzNWt6TXplbmNKRWlwS1Nrc0h6eFl1clVyVXVqSDM5a1lMOStIRk5ZMi8zVXRLbXF2VVFpeVREd1BuM0tGSDQ1ZFlyKzN0NDBiOUdDQS92MkFWQlBrVk5tZGtBQXN3TUNWTzEzN2QrUHBhVWxqczJhc1g3alJrcmIyd05wdGw3RGh3d2grdnAxVnF4WncwUzFRVXh0akJ3NmxGMVJVWGoxNjhma2FkUDBIcGpPUzJKall3RlU3MGlYTGx3Z09qb2FFeE9URE4vRkV5MlRNVDkrL0lpWm1Sbkd4c2JaUHYrVUE3dFNpUVFyYSt0LzVmRlR2bjhaNXlDSzhOV3JWeFFyWGh5ZndZTTFCQ05sdEZmUmRBUDErdWJ5a2txbEhEOTZOTzMvRWdsUmtaRjA2dEtGeXhjdjByZDNiK3pzN05pNFpZdUc3ZVBnb1VNcFVyUW80OGVNd2FWalI0NmVPcVVSbFdScWFzcnYxNjdwek11V1B0OXhhbW9xS1NrcFdGbFpmZGJvdFFvVks3SnEzVHJHalI1TjI1WXRtVFYzTG8xKy9CRkl5eWQzNGR3NWJ0MjhDVURuOXUyeHNiR2h4bmZmVWYyNzcyalNyQmxObXpmWFdGK2p4bzNaZC9nd1V5Wk1ZTnJreWJ4OSs1YVJZOGFvWEdqK2ZQWk0xZmJOMzM4RGFPUkxzbFpFSHVwTGVxdTRQNTg5UXlxVllxKzRwMlRGMnpkdmVQN25ueGdhR3JKdzNqd21UcDBLUU9NbVRWUVRCK1J5T2QxZFhLaFlzYUpHcmlSSU85ZUdqeHJGZHpWckVqQjlPdHQzN3NUWXhJUXlaY3ZxdlE5S1B1ZjFhNWZKYjZtWnVUa0ZDeFhLZG44RkFvSGdTeUVFbzYrTU5tM2FxQVFqVTFOVGF0ZXVUYk5teldqWHJoME5HalRRK1lPMGF0VXFmdi85ZDI3Y3VBRkFoUW9WNk5PbkQxNWVYaFRQUm1pd0xpd3RMUmt5WkFnK1BqNUVSa2F5YXRVcWZ2bmxGOVZEaUtPakkxM1ZQTCsvSlA3Ky9neFRXRENrNXh1MXhJci9ORDE2OUtCNzkrNWFIejVyMTY3TnlaTW5hZDY4T2E5ZXZjTEF3SUNKRXljeWZmcjBURU9palkyTk9YLyt2TmE2OUlrU0RRME44ZmIyeHZzTGVkT3JJNWZMZFFwRDZSL1VseTFieHZyMTY4bWZoWFdJUUNBUUNBUUNnVUEvb3JadkoyenJWclpHUkdSNG4waEtUTVRrSDV6VnJPeVB0dndkbWJYUGlvOGZQZ0JRTVl0QnpGWnQyckJxM2JwTTIzVHMwZ1ZJeTBWMDdNZ1JqSXlOTVRFeDRmNzkrd1N2WFV0bkZ4ZUtwN05YMGdkVFUxTU9IRDNLQjBWZkZ5MWJScmRPblJnMmVEQW56NTVWUGMrbnFFVVlwYWFtTW1QYU5EYUZoQUJweWRMaC82Tkduc1RFME9Lbm4ralR2ejhlUFh2eTZPRkRXalpwUXJYcTFWWGlpSDJaTXFwQi9VOUpTY1RIeHpQQXg0YzJUazVaRHBqdTNiT0g2VE5uNHVubGxlMzl6U3ZldjM4UHBGbXBBL3g2NWd4clY2MVNDVWJxNTRnMk40YnZLbGZPZFI4cVY2bkNnYU5ILzVYSDcrT0hEeGdiRytmSXhxMTVpeGJVUEhRb1F4NnhuT1pEVW5McXhBbmV2bm1Ec2JFeHY1NDVRK2pHamNqbGNteHNiQ2hac2lSclFrSXlETEEvLy9OUFhOM2NrRWdrZlB2dHR4cGlFZnkvaUtWTEZIVFFFVlZ6K1BoeDFYWDF1WEJzM1pydmF0WmtwSzh2bGI3OUZwbGlYT1czSzFkWXNuQ2hLbHBuNDVZdE5HN1NSSFVjOSsvZFM1V3FWVE5FQkZXdVVvV3dIVHRZczNJbEhwNmV3UDhMZzE0OWUyYll2dnI5dHBPTEN3c1dMODd4dnZ4KzdSb0ExZFNpbmpMajBzV0xBSXliTkltZ2dBQ2NPblRnKzVvMU5RUVc1Zmt3MWQ5ZjZ6cktWNmpBL1h2M1ZQOVhuaHZLKytDYnYvL1dFTVhVVWMvdmw5Zlg3MTh2WHZEdTNUdE0xZXhSdGZFaE5sWjMvNlJTa2o1OW9tcTFhbCtWN2FaQUlQamZRdHg5dmpJYU5HaEFjSEF3TldyVW9IcjE2bnFIcEZwWVdCQWVIczZDQlF2dzlQVGtSOFVNbGJ6R3lNZ0lWMWRYWEYxZGlZbUpJU3dzakxDd01PYmtNc2xzYnFpY0J3LzhYNHJNZnZDclZLbkNnUU1INk42OU95dFdyS0JseTVaWnJzL0l5SWdHRFJya1pSYy9DektaRENlRk5VRjYwczlFeWd1QlV5QVFDQVFDZ2VCL25ZVDRlSGJ1MkFIQXltWEw2RGR3SVBueTUxY050a09hWlZOcWFxck81T0pmRXZYY0hkcFl0bml4MXVUdnVuajE2aFVGQ3haa2xJNEJ3TVRFUkFMOS9UUFlXS1huenUzYmhHM2R5cWtUSjNqMjlDay9OR3JFK2cwYnFQSDk5eXhkdElpbGl4WXhkL1pzS2prNDBMRlRKd3BsYzlaNG9jS0ZLVlM0TUpCbXM3VjAxU3F1WGIxS2NuSXlEeDg4b0VMRmlraFNVbFNDMGMwYk45Z1VFb0wzb0VHRXF1WEFVRVpVS1NQRUpvMGJ4eVExWjRQazVPUU1BK3FRbG05ai9jYU5tVWJhSE55L244andjQUEyYnQ2c3NuMzZwM2lteUxXbFRIZy9jc3dZUm80Wm83WHRDRjlmZGtWRmFaVFoyTmhnWm02T3NaRVJodWtFcHN5UXkrV2t5bVJJWlRLVllQSnZQSDZ2WDcyaXFLMXRqcGN2V0xCZ0h2WW1qZFVyVnZCOXpacjg4ZVFKVFpzM3h5WmZQbWJObk1ueFgzN2g0TEZqREIwMGlBb1ZLNnJzSHlVU0NVNk9qbFN2VVlQTmltT2JYYzVjdUtEeFdaYWFTa3B5c2lyNjduTlRyRmd4dGlnczQvOTg5Z3dURXhPNnVibmgxcU1IQmdZR2xQL21HMktlUCtmeG8wY0FKQ1lrTUhQNmRNcVVLY08yeU1nTTZ6TXlNc0pueUJDVkFKMmdjQnk1ZWU4ZVAvM3dBNjNidENGQXpjM202T0hERE9qVGgrWjY1aXkrZVA0OEJRc1ZvdEszMzJxVW56NTFDa0J2UzdvRCsvWlJ5Y0dCL3Q3ZW5QdjFWMGI0K3JMLzhHRU42OURsUzVaUXdzNU9aVytvVGxKU0VzYkd4aXEzRk9Ya1ZLbFVxcnFXRjgyZno2TDU4N1Z1WDMzQ2FsNWZ2OXUyYkdIdHFsVWFsbjNwS1Zpd0lDZVBIK2ZrOGVOQW1nQnVhbXFLbFpWVm1pT0tUTWFucENUT1hiNmNxK3RVSUJBSWNvTVFqTDR5ek16TThNcmhiQ01IQndmV3JGbVR4ejNTVGNtU0pSazFhaFNqc3ZEc0Z1aFByVnExdUgvLy9qL2RqVHpIMk5pWWZRcWJESUZBSUJBSUJBTEI1ME1xbFRMUno0OTllL2FvYkt3UEhqdEdvY0tGZWZMNHNjb0MrZVZmZjZseWxLYktaTHo4NnkvVk9sNi9mbzJ4aVVtR2lUMUtlMStUSEZoWlpVVmVXK0hkdjNlUGFqVnE0S0ZsZGoya1daVUYrdnRuYWFsZDZwdHZPSDNpQkhYcTFtWGgwcVdZR0J2VHNWMDdmbXJhRkkrZVBSbWlzQ2phdTNzM0RSczE0dDZkTzducXQ3MjlQUS92MzZmdHp6L3pjNnRXeko0N0Y2bFVxb29HcWZIOTkyell2Sm5HVFpwb0NFYnRuWjFwMnF3WmNtREYwcVUwYWRhTWF0V3FxZW96RXdWMWZaOHZYNzRrWVBwMDl1M1pveEtzc2lOMjVOWDVvb3dJa01sa0dCa1pjZlhLRmF4dGJISmtRUVZ3NCs3ZFhQVW5QVi83OFZNbk5UV1YrL2Z1cWZLYzVlVjZ0WkZWVGhpQTQwZVBjdVh5WldiTW1zVUNoU2c4Wk9oUW5qMTdocVdsSllhR2hrZ2tFcmFFaGpKdzhHRE16YzNadDNzM0h6OStwRjJIRGpudWM2bHN1cEY4anU5ajd1eloxS3RmbnhKMmRsaFlXR2hNTUczVnBnMlR4by9YT0xhRml4VFJLWUlEUExoL0gwODNOemFIaC9QNjlXc3NMQ3l3c3JibTUxYXRPTGgvUDFNVStZY0F3clp1cFVDQkF2emNxbFdXL1l5K2NZUCtYbDRVSzE2Y0EwZVBxbzVCWEZ3Y2h3OGNvRUxGaXBUVHc4Nys5ZXZYSERsMGlCR0tITnl6NXN6QnNWa3pKdmo1c1dqWk1pQk5VTHB5K1RKQjgrZHJuWEE3YXRnd0R1N2ZyL3BjdTBZTkFCcjkrQ09idzhONUVoTkRjbkl5RHVYSzhjdjU4eVFsSnRLcVJRdTI3OXhKblhyMU1xd3ZMNi9mek1SclhaUXRXWksyN2RxeGNPblNiQzBuRUFnRW54TWhHQWtFQW9GQUlCQUlCQUxCZndSalkyUEtsQzNMa0dIRGFOZWhBejgxYktqS1ZkS3VkV3NrS1NtWW1wclM1SWNmVkFPUlV5ZE5Ja0JoL1dOcWFrclA3dDBwWHFJRXZ5cXNneUJ0c0w2amt4UGYxNnlaYWFMdm5LTE1YYUdMTGFHaGhHUmhIYWZrd2YzN3ZJaUp3YzNEUTJlYnZ4WENtVzJ4WXBtdXk4YkdobFBuenFrK2YvandnWWxUcGhDeWZqMzl2YnpvTjJBQUU2ZE9wVS8vL2dCNkMwWlNxWlRmcmx5aG5wcGJ3SWNQSHdqMDl5Y2lMQXpIMXEwWlBYWXNVcW1VMU5SVWpSeWVqYlhZOThWOS9JaWxwU1h4Q1Fsc0RBNm1USmt5MUs5ZlAyMzJ2VVRDdTdkdktaeU5mTE5iUTBNSjhQY25KU1dGVVg1K3ZQbjdiellHQit1OWZGNmVMNStTa2dCSS92UUpFMU5Uamg4OVNwT21UVE8xZlBxbitacU9uenFYTDE3azQ4ZVAxS3BkTzgvV0NmOHY2bzBiTTRaeGFnUG1NcWswMCtVU0V4S1lORzRjVnRiV2RPelVTU1VZcFJjeEJnNGVUT2YyN2RrWUhFemZBUU5Zdm5RcHBiNzVCaGRYMXp6ZEQxMThqdThqTVRHUkRjSEJGQzVjR0ZNenN3eTV6bGFzV2NPN3QyOTU4dVFKdGV2VXlYSjljcm1jS1JNbThQSGpSd3dNRExoOTY1Ykt1czdkdzRQd3JWdUpqSWpBbzJkUDd0eSt6Y25qeCtubjdaMWxmdUNiMGRGNHVya0JNSDd5WkEyQlpmSDgrU1FtSnVMU3JadGUrN3h5MmJJMDF4ckYrb3FYS01HY0JRdnc2ZCtmQ3BVcTBkWFZsY2tUSmxDdlFRTzY2dmh1cDgrY3lkUVpNemg5OGlSK28wWng3UFJwck5MbFlmcnJ4UXNNREF3b2FtdXJpa2pNRHJtOWZoODlmSWlob1NIR3hzWjZSVEFtSmlieS9NOC9rVXFsU0NRU0tsYXFwTFhkYjFldmN2dldMWDVvMUVndmdVNGdFQWh5aWhDTUJBS0JRQ0FRQ0FRQ2dlQS9oTStRSWNEL2l5SktydCsrclRGak85RGZuMkNGQ0hQMDFDa05LeVpwdW9GZUl5TWphdGFxeGVaTm0zRHEwSUVHZXRvUDZZc3lwNDR1c21QMXBzenYwN3B0VzUxdGxORlZKYktSZStqd3dZUGN2SEdEVm0zYjR1bmx4ZjY5ZTZsWnE1YmV5OGZHeGdKdzR0Z3hkdS9jaVZ3dTU3Zm9hR1F5R1JIYnRqRTNLQWg1YWlwTFZxeWd2Yk16a0dhL0JHQ1doVzFndlpvMU5UNVBuektGNlZPbXFEN1hiOWlRTUMwMlZycG8ycnc1Qi9idlo5TFVxVGhVcm95L0lqRzl2dVRsK1RMS3o0OEJQajZZVzFnUUZSbEpiR3dzWGZRY29QNm4rSnFPbnpxaEd6Y0MwRXhQR3pKSWk3VEl5alpjbVM5bjFOaXhLaHV4RWI2KzJDanlUT25DMHNxS1ZtM2JZbXBxaXJXTmpjNTJOV3ZWb3Iyek0wc1dMdVR1M2JzOGV2aVF0U0VoWHl6SHkrZjRQdmJ2M1l0TUtxVkx0MjdzMmJWTGE4VFRncmx6T1hqZ0FFZFBucVJRNGNJOC8vTlBMbDI4U0djWGx3eHRONFdFY09IOGVRSm16NlpjK2ZJYzNMK2Z1b3FJbWhyZmY4OFBqUnF4ZU1FQzJqbzVNWFhTSkN5dHJQRDI4Y20wajFjdVg2YXZweWZXTmphRWhJWnEyTkdkL2ZWWE5panV0UnZXcjZkVm16YVpSdjNkdTN1WHpSczMwbmZBQUkxOFZLM2JmY2wvWHdBQUlBQkpSRUZVdG1YSXNHSE1Ed3BpVTBnSXFUSVo4eGN0MGltMEtHM2FiQlRuUzZGQ2hUTGt0N3A5NnhZbFM1WEtVWjR1eVAzMTI5ZlRrK2N4TVppYW1PZ2xHQjAvZXBUVEowOGlsY25JWjJQRGJ6ZHZabWl6YnMwYTl1emNTWk9tVGZIbzFvMTVpeGI5NC9hV0FvSGd2NHNRakFRQ2dVQWdFQWdFQW9IZ2Z3RDF3ZFZiTjIreU1TU0UwWDUrUkVWR01uWFNKSUkzYlZJTmJta2JpQjA0ZUREYnRteGh3dGl4SEQ1eElrK3RtZkxLa3U3dW5UdHNVeVNLcjFDeG9zNTJTakd0ZURZRW94dlhyN05oL1hxV0xWbENhWHQ3T2pnNzgzMDZvU1k5VXFtVThXUEdjT3ZtVGU0cHJORE16YzNwN09LaUVyUUdEUmpBa1VPSGFOUzRNZk1YTDZhWVd0U1RSQ0lCeURJSzRPcU5HMWhZV3JKczhXTDI3TnBGejE2OWNPN2NtZno1OHlPVFNwR3FKWHJYQjd1U0pka2NGcVpYMjcyN2Q5UGk1NTh6NUVqS3EvUEYxdFlXVzF0YjR1UGltRDluRGc2Vks5T2thVk0rZmZyRXh1Qmd6TTNOTWRJeGsvL0o0OGM1Mm1adStacU9uNUtiMGRFYzNMK2Z5bFdxWkhuZXFoUG83MDlzYkN3elo4MVNpY3JwcmVZc0xDeFlzbUlGMzMzL3Zhck5ub01IOVZyLzVHblRpRmZrMjhtTTZRRUIvSHJtREx0MjdNQ3RSdzlhT2pycXZROTVRVjUvSDV0Q1FtamJ2ajM1OCtmbjZ1WExmT3ZnUU5pV0xadzZlWkxSZm42MGJ0R0NFMmZPc0gvdlhtWk1tOGJDcFV2WnNYMDdTeGN0b21MRmlsVC83anZWdW03ZnVzV3NtVFA1cVdsVDNIdjI1TktGQzl5OWM0ZEowNmFwMm95ZlBKbU83ZHJScG1WTFhyMTZ4ZlNBQUoxUmg4cnZ0MmYzN3BUNjVoczJoNGRyM0pldVhMNk1UNzkrRkNwVWlQNERCekluTUJBM0Z4ZkNvcUl5V0psQ1dpVFowTUdES1Z5NE1MN0RobVdvZDJ6ZG1uV3JWL1AzNjlkVXIxRWp3NFNGckxoNjVRb2ZZbU5wcnNnRGZYRC9mcTMyYy9xUzIrdjMrSmt6R0JrWkVSOFhSOENNR1hSeGNkSFpuN0lsUzlMZTJWbGxTU2ZUY2E5ZXYzbzFoMCtlSkYrK2ZGVC83anZDdDIwVGdwRkFJUGhzZkwweDNBS0JRQ0FRQ0FRQ2dVQWd5SE1lM0w5UG41NDlxVnF0R3YyOHZaazlieDVuZnZtRkNYNStPZ2VyNFAvWXUrL3dLS3EyaitQZmRBZzFvWU5JNzZBZ0tBSktWWXAwcVNLOXQ5QWhkSW5VZ1BRaUFxRVlrSTRndlVXazl5S285TjVCQ0FSU2Q3UHZIOG51czV0c0NoaWVCOS84UHRlVjYzSm5aODdNenA0WjFuUFBmWitvUWJSNkRScHc3ZXBWL0pKNDd0UmR2LzBXNzErN2poMFRiQ01vS0loZTNidmo1T1RFOEFTZUNMOXorellRZDRhUnZmTXdjUEJnVHB3OXk2eTVjOG1kSncrelo4NWtTZlFUOWpGRlJnKzRPanM3OC9manh6eDk4b1Nldlh1emUrOWV0dTNlVGErK2ZTMVA2L2Z1MXcrdlBuMzQ4YWVmYkFabElhcFVFWkRnay9LZUdUSnc3dmZmOFpzM2o2clZxa1ZsRW56K09kdTJiQ0ZWNnRTa1M1Y3UzdTNORXBwekp1WmNOWkdSa1F3Wk5JaEs1Y3ZIV2pjcCs0dkJZS0IzejU0OGZQQUFuekZqY0hSMEpDUTRtRW0rdm53M2NTTGZUWmpBWkYvZldIOS8vZm1uM2VOK1U5N1c4eGY4OGlYOSsvUWhNaktTd2NPR3hidXVPVWhwOXVjZmYzQmczejVTcDA1dFdXYStQc3lmeDlYVmxicjE2OXRrS1ZxTEx3RGc1T1NVWVA5OCtlSUZrMzE5ZWZya0NRNE9EdnoyNjY4Y1AzWXMzbTJTV2xKK0h3Rzdkbkh1N0ZuYXRHdEhSRVFFdi8zNkt4K1hLOGZHRFJ0NEZoZ1lGZWcxR3NtZUl3ZDlCdzRrWThhTUdBd0dldlRxUmJFU0pSalV2Ny9sbkQ1OCtKRE83ZHZqN09MQ2hFbVRNSmxNVEo0MGlYejU4MU8rUWdYTFBvdVhLRUdseXBWNThPQUJ1WExsb25tTEZuYVB6V0F3Y09QR0RRRHlGeWpBcW5YckxQY2xrOG5FMGg5LzVPdW1UVW1aTWlYTFY2K21VNWN1ekpvN2wwZVBIL04xMDZZMjgrRkJWSlprcDNidHVIenhJcE5uekNDVlZUKzZmdTBhUTcyOWFWaW5EdGx6NUdENHFGSGN2bjJienlwWHBxK1hGOGVQSGszd1hONjZlWk11SFRxd2VlTkdJT3JmdDYyYk4xTy9RUU83Nis4SkNPREs1Y3QyMzB1cTY5Zkp5UW1BQ0lPQlEvdjMwN2w5ZSs3ZXVaUGdaN0hlTmlhRDBXakpPQTBLQ29wM1hqb1JrWDlLR1VZaUlpSWlJaUwvRDVuTFJKa3pMNHhHSTZ0WHJHRHM2TkhrejUrZmhmNytPRHM3ODBIcDBueno3YmVNSERxVVN4Y3VNRzdpUkp2U1E5WTZkTzdNdWpWcm1EMXpKczFhdE1ERHcrT1ZqMnRQUUFBdlhyekF4Y1dGeTVjdUFjUTVnR2YyNU8rL0FkaXhiUnRHbzVHd3NEQXFWYTVzS1VVVS9QSWxuZHUxNDlMRmkweWFPalhXOFVkR1JoSVpHVWx3Y0RBbmp4OW45Y3FWWk1pWTBXYncwcHJKWk9KWllLRGQ0eXBjcEFnamZYeTRkZk1tNmRLbnQxbm4wYU5IVWR0YkRTeU9temlSakpreXhWaytxMml4WWhRdFZzenkrczd0MjF5L2ZoMmp3Y0NXVFpzQXlKQWhRNnp0SWlNak1abE1CQVlHc21UaFF1Yk1uRW5wTW1VWU5XWU0zYnk4R0Q1NE1IMjl2QWpZdFlzWmMrWllBZ0h4bFVneW42ZVl6QUdyTmF0VzJjeW5jdkRBQVY2K2VFSGxLbFhzdHBjVS9lWDU4K2YwN3RHRFBRRUI5UGYydHN6NzVPSHB5ZVhvZ2UyNDlQWHlZdjI2ZFJnTUJseGRYVjk1MzYvcWJUeC9mejkrVEpjT0hiaDQvanl0MjdXall1WEtjYTZiS25WcWRtN2Z6b0ErZlVpYkxoMFBIenpneXVYTGZGcXBFcDVXZlRBOExBeEllSTZpMjdkdXNYelpNaTVldUJEVmZvd3NxcGlNUnFOTnNEWXdNSkNmMTZ6aGh6bHplUFRvRVYxNzlPQ0wyclhwMHJFalRSbzBvR3ExYWpScDNweFBQdjNVVXRMdU8xOWZYRnhjTEFQdkY4NmZaOWIwNlpZMno1dzZCV0N6REtLdWVmTzlwZGxYWDlrdHI1WVUzMGQ0ZURnVHhvN2x3N0psZWI5a1NUYjgvRE9ob2FGa3k1NmRRd2NQOG9PZm4rVmU0ZVRrUk91MmJZR29yTkRRMEZBbVRabEN3N3AxTFhPZ1RmM3VPKzdjdnMyWUNSUElsajA3UDh5Wnc5SERoNWsrZTdibFdyOS8vejdmamh4SndLNWRsUG5vSTA0ZVAwNzFLbFhvMXJNbmRlcld0YmtQWHJ0NmxaY3ZYbEM4UkFtV3JseHBDZVlkUDNxVVNiNitIRDE4bUJMdnY4KzhoUXN0cFFwcjFLcUY3M2ZmTWFCUEg5cDgvVFZyTm15d2xJenIyS1lOQnc4Y1lLU1BEK1VyVk9EaStmUHMzN2VQYlZ1M2N2em9VVktuVGsyZi92M3AxTFVyYm01dWZObW9FZC81K3JKeStYTFdyMXRIem5mZnBVcTFhblRyMGNNbUk5UmNWclJEMjdZVUxWYU1iMGFQNXVuVHAvVHEzcDJpeFl0VEtZNXJhdlhLbFJ3NmNJQVRaOC9HdWhjbTlmWHI0ZUhCWEQ4LzZ0U3NpZSs0Y1V5ZlBkdm0vYWRQbmdEZ2tJajUyQVlQRzBhamV2VW9XYW9VeDQ4ZTVjZmx5eFBjUmtUa2RTbGdKQ0lpSWlJaTh2L0kweWRQNk5pMkxmZnUzU050MnJTNHU3dXpkZk5tSm93ZHkrMWJ0MmpUdmozZVE0ZmFsRGxyMWFZTkRnNE9qQm94Z2xxZmZjYmdZY1BvMUxWcnJMYUxGaXRHeTlhdHFWU2x5bXNObGdMTW5qRWpWblpBbHc0ZEVyV3Q5WHEvYk5tQ2g2Y25GODZmcDFlUEhsdzhmeDZmTVdQc1RzQis5Y29WcWxlcFlubUMzTUhCSWQ0c0pJUEJ3TG8xYTFqM0N2UCtXTFBPMG5pVnNuY0FMMTY4b0tYVmhPODUzMzJYVHl0VnNyc1BRMFFFR3pkc1lOcmt5WlFzVllxNWZuNDRPRGlRTld0V0ZpeGV6RS8rL2p4Ky9KamZUNTltWUw5K0FLU05aMTRaZzhGQVJIU2cwVnFWcWxXWk4zY3UzdjM3eDNvdlpjcVVkT2pjMlc1Ny83Uy9SRVpHMHFsZE80NGVQa3pydG0zcDJhdlhLMjJmMHQyZE5HblNFQjRXOWw4SkdMMXQ1Ky9wMDZmVXJWV0xlM2Z2VXIxbVRVWllsU2l6WjlDUUlVeVpPSkcxcTFjRFVRR0xYTGx6TTJEUUlKdjFuZ2NGQVJBV0hUaUtTOVpzMlZpNWZEbC9QMzVNd1VLRjRoekVOd3NQRHljaUlvTGc0R0M4dW5Wajc1NDlHQXdHeW56MEVYUDkvQ3lsOUxZSEJEQnoyalNXL2ZnakFidDNrelp0V3RadDNFaSsvUGxadkhBaFRvNk9PRGs1NGVIaHdmMTc5MWc0Zjc3TmZqdzhQR0l0ZzZqdkx6UTBsRThxVnJRYk1FcUsrOS95cFV1NWRQRWlpL3o5aVlpSVlNYlVxZFNvVllzdG16YVJPMDhlcW4zK09VSFI1L2ZYM2J2SmxUczNScU9SbWRPbXNTY2dnS09uVDdQdjBDRkxBTytiYjc4bGRhcFV0R2paa2hkQlFlemRzNGNQeTVhbGJ2MzYzTGh4ZzRYejVyRnF4UXJTcDAvUG5IbnpxRlc3TnNlUEhXUFU4T0VNSGpDQWI0WU40K1B5NVduVnBnM1ZQditjQWdVTDRyOWlCZmtMRkNCZHVuUWMyTDhmMzdGak9mdjc3emc1T2RHcFN4ZjZlM3ZIS3BQWnFFa1RybDY1d3B5Wk0vbGwvWHErYnRVS2dMNERCL0pCbVRLMDY5aVJQLy80ZzRaMTZtQTBHdm1vYkZuR1Q1cEUzWHIxY0UrVjZqL2ZqYWNuWTMxOTZkUzFLM1Buek9HWG4zL200dm56Wkk2UmZSbXdheGNBbGF0VVlmeWtTUnc1ZElnaGd3WVIrUFFwYXpac3NBU0RVa1JuNHV6NTlWZUNnNE01dUg4L245ZW9ZVGR3bnRUWEwwUTlZTEJnMFNMS1dzMTd0WHJsU3BZc1hNaURCdzhBeUowN2Q1emJtelZxMG9ReUgzN0l6UnMzR0Q5cGtpVWdKeUx5SmppWUVzcTVGQkVSK1M5YXVHQUJvNy81aGhFK1ByUlBSUGtaRVJFUmlXMll0emNtb0VYTGxoUXZVWUpiTjI4eWV0UW8rZzRZUUpHaVJlUGM3dlNwVTh5ZU1ZUHBzMmJaRE9JbHBhQ2dJSnljbkhCSjVJVGdNVVZHUmhJYUdvcTd1enZPenM0RUJnYmkzYjgvTld2Vm9xR2R5ZUROK3ZmdWpWdUtGQlFwV3BTS2xTcVJLNTVCdXZ5NWN0RzZiVnRHK3ZpODByR3QvT2tuQmc4Y3lPNjllOG1iTDk4cmJXdk5kOXc0UEQwOUtWSzBLQitXTFJ0cmNOWm9ORktwZkhsNjkrdEhrMmJOMkxKcEU5VnIxb3d6aTJsUFFBQ3paODZrZnNPR3RHemRPczc5dG0vVml2S2Zma3BIT3dPZzkrN2U1ZWFORzFnUElEZzdPWkd2UUlIWEhqeFBqS2RQbjdKdXpSbzZkT3IweHZhUlZON0c4M2ZtOUdrV0xWakF4Q2xUa2l4b0ZoRVJ3YlVyVjhpWUtaTk41cEU5Qnc4Y3dOUFRrOEpGaWlUWTdxZ1JJM2ovL2ZkcDJMZ3hHMzcrbVlCZHUyamRycDFOVm9jMWN3WlMxbXpacUZXNzltdDlsditGWHdNQ3FGSzFLcWRQbmFKZHk1WXNXcnFVb3NXS2NmM3FWUW9XTG96SlpLSngvZnFjUEhIQ3NvMmJteHNEaHd4SjFIWHdJaWlJcVpNbnMyakJBdDdKbVpPMjdkdlRvbFVybTlLV0pwT0puZHUzczJqQkF1N2N1Y1BXblR2dFpseStDQXFpVHMyYVVZRkRiMjlLdlBkZW5QczFHbzM4dG1jUFZhdFZpM09kMDZkT2tTdDM3a1QzK1pjdlh2QXlPSmpNbVRQYkxPL1p0U3RwMDZWajdJUUpQSGp3Z0xaZmY4MlRKMDlZNU85UHNlTEZiZFlkTW1nUTJ6WnZKc0pnb0ZqeDRreWJPWk5zMmJQSDJ0ZC82L3E5ZGZNbTNUdDNwa0NoUW54Y3Jod05HelZLMGprQlJVVHNjWGlGSDkwS0dJbUl5RnRGQVNNUkVSSDVYOXU2ZVRPNTgrU0pON2htejdObnozaHc3eDY1OCtiOXIyUzBpTWkvMjVPLy8wNHc2UFk2akVZanAwNmU1SVBTcFhGTW9PUlpXRmhZcktDMHRlQ1hMOS9ZQXdTdjY5bXpaNlJKazhieTJZSmZ2dVQ1OCtldm5ORXBJcEpjdkVyQVNDWHBSRVJFUkVSRVJLeThiclpDdW5UcExITitpSWdrNUUwRWl5Q3FuR0NaRHo5TTFMcnhCWXVBdHk1WUJNUzZ6N3FuU3ZWV0hxZUl5TDlSd2pPcmlZaUlpSWlJaUlpSWlJaUl5UDlyQ2hpSmlJaUlpSWlJaUlpSWlJZ2tjd29ZaVlpSWlJaUlpSWlJaUlpSUpITUtHSW1JaUlpSWlJaUlpSWlJaUNSekNoaUppSWlJaUlpSWlJaUlpSWdrY3dvWWlZaUlpSWlJaUlpSWlJaUlKSE1LR0ltSWlJaUlpSWlJaUlpSWlDUnpDaGlKaUlpSWlJaUlpSWlJaUlna2N3b1lpWWlJaUlpSWlJaUlpSWlJSkhNS0dJbUlpSWlJaUlpSWlJaUlpQ1J6Q2hpSmlJaUlpSWlJaUlpSWlJZ2tjd29ZaVlpSWlJaUlpSWlJaUlpSUpITUtHSW1JaUlpSWlJaUlpSWlJaUNSekNoaUppSWlJaUlpSWlJaUlpSWdrY3dvWWlZaUlpSWlJaUlpSWlJaUlKSE1LR0ltSWlJaUlpSWlJaUlpSWlDUnpDaGlKaUlpSWlJaUlpSWlJaUlna2N3b1lpWWlJaUlpSWlJaUlpSWlJSkhNS0dJbUlpSWlJaUlpSWlJaUlpQ1J6Q2hpSmlJaUlpSWlJaUlpSWlJZ2tjd29ZaVlpSWlJaUlpSWlJaUlpSUpITUtHSW1JaUlpSWlJaUlpSWlJaUNSekNoaUppSWlJaUlpSWlJaUlpSWdrY3dvWWlZaUlpSWlJaUlpSWlJaUlKSE1LR0ltSWlJaUlpSWlJaUlpSWlDUnpDaGlKaUlpSWlJaUlpSWlJaUlna2N3b1lpWWlJaUlpSWlJaUlpSWlJSkhNS0dJbUlpSWlJaUlpSWlJaUlpQ1J6Q2hpSmlJaUlpSWlJaUlpSWlJZ2tjd29ZaVlpSWlJaUlpSWlJaUlpSUpITUtHSW1JaUlpSWlJaUlpSWlJaUNSekNoaUppSWlJaUlpSWlJaUlpSWdrY3dvWWlZaUlpSWlJaUlpSWlJaUlKSE1LR0ltSWlJaUlpSWlJaUlpSWlDUnpDaGlKaUlpSWlJaUlpSWlJaUlna2N3b1lpWWlJaUlpSWlJaUlpSWlJSkhNS0dJbUlpSWlJaUlpSWlJaUlpQ1J6Q2hpSmlJaUlpSWlJaUlpSWlJZ2tjd29ZaVlpSWlJaUlpSWlJaUlpSUpITUtHSW1JaUlpSWlJaUlpSWlJaUNSekNoaUppSWlJaUlpSWlJaUlpSWdrY3dvWWlZaUlpSWlJaUlpSWlJaUlKSE1LR0ltSWlJaUlpSWlJaUlpSWlDUnpDaGlKaUlpSWlJaUlpSWlJaUlna2N3b1lpWWlJaUlpSWlJaUlpSWlJSkhNS0dJbUlpSWlJaUlpSWlJaUlpQ1J6Q2hpSmlJaUlpSWlJaUlpSWlJZ2tjd29ZaVlpSWlJaUlpSWlJaUlpSUpITUtHSW1JaUlpSWlJaUlpSWlJaUNSekNoaUppSWlJaUlpSWlJaUlpSWdrY3dvWWlZaUlpSWlJaUlpSWlJaUlKSE1LR0ltSWlJaUlpSWlJaUlpSWlDUnpDaGlKaUlpSWlJaUlpSWlJaUlna2N3b1lpWWlJaUlpSXlGdkZhRFJ5NS9adFFrSkMza2o3SnBPSkJ3OGVKR3JkaXhjdUVCUVU5RWFPNDc4dE1qS1NDK2ZQYy9qUW9YL1VUa1JFQkJFUkVVbDBWSktRV3pkdnNuSERCcDQrZVdMMy9jdVhMckZ4d3dhQ2c0TVQzVjVjYmYwVEJvT0IwTkJRSWlNai8xRTdrWkdSaEllSDJ5eWJNbWtTMjdac3NWbjI1TysvLzlGK3pFd21VNUswODdyN2Z2RmZ1TDg4ZmZvMDFyTEhqeDRsYXR0L1MvOUxLZ2FEd2U3eWh3OGYvcGVQNVBYOHIrL1B5YTIveFBRMi9YNTVFOTcwOVJFU0VzS0JmZnU0ZGZObWtyUW5yMGNCSXhFUkVSRVJFWG1yaElXRzhrblpzalJ0MlBDVnRudjY5Q2xYTGwrTzlSZHpBUHVQYytjb1Y3bzAzdjM3eDl2ZXZidDNhVlMvUGoyNmRNRm9ORnFXSHo5MmpPTkhqOGI3WjI5UTVkelpzeXp6OTQvekw2NEIzUGx6NTFLc1FBSCtmdnc0MW51UmtaRVlEQWFDWDc3azZaTW4zTHA1azcvKy9KT0RCdzZ3ZnQwNlprMmZqbmYvL2pScjFJZ1NoUXRUczFvMVdqWnZ6cUdEQitQODNCczNiT0Q1OCtkMjM3dC8vejRWeTVWanpzeVo4WjY3TjJuNTBxVnMzYnpaN2prK2VlSUVYOWF0eTY0ZE94TFYxdFVyVit6Mm1ZVCs0Z3VLM0xoK25iNjllbkVranNEY1VHOXY1c3ljbWVoQXdja1RKK2pWdlR1UDR1Z2Z4NDRjb1ZmMzdvUWtjZ0IyOUtoUlZDcGZua3NYTHlacWZYc2lJaUlZUDJZTVAvbjdXNWJ0M0w2ZEl2bnlrUzluVHZMa3lCSG4zNWQxNjhZNTZCZ1JFVUhuOXUzeEhqREFadm1DSDM1ZzMyKy9XVjRiREFicTFxcEY5ODZkNDJ3cnB0OVBuMmJWaWhXV3dmU0lpQWphdFdyRjZGR2pYdkhUeHo3bVVzV0swYWxkdTFmZXRtdkhqblR0MU1rbWFCVWFHcHBnLzR0ck1QckJnd2RNbWpEQjVuN2wzYjgvTmFwV2pYV2UrdlRzU1pNR0RSSU1ITDJOL2U5Tld2YmpqOVNwVVlPOWUvWllsdDI3ZTVmSzVjdlR0bVhMUkFjNjRoSWFHa3BmTHkvV3IxdjNXdHNuNWYwNVlOZXVCQU84SzVZdG8yV3pab2tPZ0NTMy9oTFQyL0w3NVhYL2JUUC94UlYwZk5QWHgrbFRwMmpadkRuZno1NzlqOXFSZjhiNWYzMEFJaUlpSWlJaUl0WlN1cnZqNE9CQXR1elpYMm03MVN0V01IN01tRmpMLzdoNEVmZFVxU3l2MTZ4YWhjbGs0dGpSbzVoTUpod2NIT3kybHkxN2R1bzNhTUF5ZjM4bVRaakE0R0hEQUdqUnBFbUNUM0QvY2ZFaXpzNjIvOHQ5Nk1BQnhvMGVIZWMySlV1VkltT21UTEhmY0hBZ09EZ1lOemMzbThWKzgrY3pKbzdCYmlkblozTG16RW1XckZuSm1qVXJKVXVWb2tiTm1uaG15RURhZE9sSW5UcTEzZTBlUFh4SVh5OHY4aGNvd09ZZE8zQnljcko1UDJ2V3JCUXBVb1M1czJmVHJFVUxzbWJOR3FzTmc4R0EzN3g1dUxtNTRlVHNqS1BqcXoycmFqS1pNQm9NT0RrNzA3SjE2MWp2KzgyZlQ5RHo1MVN1V2pYV09YWndjT0RVeVpPeE1sVGlVcjFxVll5SkREaFlPM3YrUEtuVHBMSDczcVdMRjFtL2RpMVZxMVdMOVo3QllHRGpoZzFreUpDQnp0MjZKV3BmcnE2dUFLU3gybDlJU0FndUxpNDRPenRiK3JaTDlIcVJrWkdFaG9hU0lrV0tXT2QrOTg2ZDdOeStuU2JObWxHZ1lFRTIvZklMRi83NkN4ZFgxemkvSjVQSlJFUkVCSmt5WjZaVm16WUFPRGs1Y1hEL2ZwYjUrMVAxczgvSW1pMGJsU3BYNXNEUm83aTZ1dUxrNU1TNXMyY3BWcnc0RGc0T1BIbnloTWIxNjJNeW1aZytlM2FzNzgzTXhjV0ZEMHFYWnRLRUNYeFF1clJsZnk0dUxwYlBCN0IyMVNydTNybERsMjdkNG13cnBoKysvNTV0VzdaUTRyMzNLRkswS0M0dUxxUk5tNWJsUzVmU3VWczN1MzA1cHFDZ0lIcDM3MDdYSGozNDZPT1BnYWlNZ3NEQXdFUWRRMHpseXBmSForUklmbHkwaURidDJ3TlJBOEtONjllUGQ3dlZQLzlNbVk4K2lyWGM3NGNmbVAvRER6ZzdPOU0zT3VpV3YwQUJWcTFZd1o2QUFENnJYaDJJeXRvNGRQQWc5Um8ydEgvUHNmSTI5cjgzYWYrK2ZWeTZlSkU4ZWZNQ1VkL3Z3TDU5Q1FrSm9VNjllcng4OFlLWEwxNEE0T2pvU0lhTUdlMjI4L2pSSXg0OGVJQnJqTTltTkJwWnYyNGRhZE9tcGNSNzc5bHNZelFhQ1FzTnBWQ1JJcGJ6YmkwcDdzOW1lL2Zzb1VPYk5ueFJwdzdUWnMzQ3hjWEY3bnIzNzkvbndQNzlkby9IbnVUV1gySjZXMzYvdk82L2JXWUIrL1pacmdGclNYRjloSVNFNE9EZ2dJdUxTNncrWEs1OGVZb1VMY3FHZGVzWU5tSUVxYXgrcTVoTUppSWpJNG1JaUNEU2FMUTVMNUswRkRBU0VSRVJFUkdSdDRxRGd3TU9EZzZrVEpueWxiWkxFYjMrdFR0M0FGam03OC93d1lOeFM1SENzczdUSjA5WXZXSUZOV3JWSW1EWExyWnUzc3dYZGVyRTJlYXdiNzdod1A3OUxKZzNqemJ0MnBFdGUzWmMzZHpJbUNrVFUyYk1pTFgrck9uVE9iQnZuODNndHBsNVlQdk1YMytSTm0xYXkvS3RtemZUdlhObm13RzVncmx6MDZocFU4WlBuSWhUOU1CWXpBR3lSazJha0NsVEpqdzlQVW1UTmkzdTd1NjR1N3N6YlBCZzl2MzJHKzA2ZEtEMUsyWTkrQzlaUW1Sa0pHTjlmUzBET2IrZlBrMktsQ2t0cit2V3IwK1JZc1Y0Rmhob0dSZ3lHQXhFUmtaU3BHaFJ3c1BDbU9Ucmk1dWJHODVPVHJFR2hPTHk5T2xUbkp5Y1NKTW1EUWFqa2ZUcDA4Y0tHUDF4N2h4WExsK212N2MzZno5K3pJc1hMMndHT3UvZnV3ZkFzOEJBcmx5K0RFUU5NaGtNQm94R0k4V0tGN2RwejlYRmhlWnQyekxTeDhkbStRZkZpMU9wU2hXbXhuaFMvOXR2dm1IUmdnVzR4Z2plV2J0NDRRSXBVNmEwRE01Yk8zcmtDQytDZ3VqYnYzKzhnWTRiMTY4emN0Z3dPbmJ1YkRsLzF1djM3TktGZ04yN2JiWjV2MGdSbTlmN0RoL21uWnc1TGErdlg3dkd3SDc5S0ZhOE9LUEhqd2VpQm8wM2I5eUlzN096WlQ4dlg3NGtQRHdjRHc4UElEcUx6V2lrZUlrU2xnRllSMGRIUm93YVJiTkdqUmcrWkFnTEZpL0dQVlVxeXdEZW4zLzhRZWYyN2FsYnZ6NFR2dnVPd1FNSEVoUVV4T0tsUzhuNTdydHhmbTZBN2w1ZW5EaCtuSFRwMGxtV09UbzZXdnAvYUdnbzB5WlA1b3M2ZFJMZHZ5K2NQOCsyTFZ1bzE3QWhSWW9XdFN6dk4zQWdXelp0WXNTUUljeGZ0Q2pCZGg0K2VNRFpzMmRwMjdJbGkvejlLVnV1bkNYeklxSFBaVS9yZHUxWXZteVpUVGtuODMzUFhsRG8xTW1UZkZtM3JzMDl6ZHFnb1VNNWR2UW9jMmJPNUlzNmRTaFV1REFWUHYwVWdDT0hEbG42NUE5ejVwQXhZMGErSFR2V2JqdHZlLzk3VTRKZnZtVC8zcjAwYnRxVW5PKytpOGxrWXVpZ1FSell2eCtBZ1gzNzJxemZ0SGx6ZkNkUHR0dldqbTNiR0QxcWxDV0FHdFBxbFN2WnVHR0R6VEtqMFVoSVNBaS83dDlQam5mZWliVk5VdHlmelNwV3JzeTM0OFl4Y3VoUVhyNTh5ZHdGQzBoaHAxK1p2L2Y0N3VQSnRiL1k4N2I4Zm5GemRhV1puWC9iWnMyWVFmSGl4YWxZdWJMZG9OdktuMzVpOE1DQmRnT0VTWFY5akJneWhMV3JWOGQzT2dBb1hxaFFuTytWTEZXS256ZHRTckFOZVQwS0dJbUlpSWlJaU1oYngxeHE3VlhFTmFCbHZYekd0R21FaFlVeHdOc2JEMDlQZk1lTm8wcTFhbkVPN3FSTW1aSUpreVp4Ly81OXl4UERqdEdEUVIrWEt4ZHIvWlUvL1JUbnNTUVVPTEVldkVtWk1tV3NqS0tZMHFkUFQ3MEdEV0x0LzdkZmY2Vlc3ZG8wYXRMRXN2ejRzV01jTzNLRXp0MjZ4WGtjejU0OVk3R2ZIODIvL3ByU1pjcnc5TWtUUER3OStiSitmVkttVEltTHN6TVJCZ05PMFlQM3k1Y3V0V3diWVRDUUpVc1dkdjMyRys2cFVuSDV4bzE0ajkyZVBEbHlrQ3QzYm5idjNSdm5PZ3ZuendlZ1NiTm16Sm8yalhWcjErSmlsY1ZrN2pQanhvekJKWHJBMGp5QW1DWjFhZzZkT0dIVFhtS3pVMkt5ZHc2dlhybUN5V1RpeExGakZDdFJncnZSQTM4QXVYTG54dG5abVEzUlphakN3OE5aWmxYT0RTQnZ2bnlVSzE4K3FxMnJWOW03WncvZGUvYTBXd3BxNk1pUkRCbzZGR2RuWjM0TkNHQ3NqdzhiTm04bVZlclVsaWYyTTJmSllsbi85cTFidEc3UkFsTmtKSE1YTExEMHJZbFRwakJ4eWhTYnRzM2xzazZlT3hmdk9mam80NC81dEZJbFhyNTRRVmhZbUUxL0xWQ3dJT1VyVkdEMXlwVmN2SENCTTZkUDR6TjJMSjlVckdpM3JhVS8vc2lJSVVOc2xnWHMya1h2SGowc3J4Y3RXTUNpQlFzc3I3ZHMya1NlSERrc3Ivc05ISWhYbno1MjJ4L2o0NE9qb3lOOVlwUnh5cFU3TiswN2RXTGU5OSt6Wk9GQ1M1WlBYUExsejgreUZTdG8xcWdSN2R1MFlmbXFWWGhteUFCQXBnUXlkYXhkUEg4ZTUraW42NmZPbkVtcVZLbTRjZjA2NytUTWFkTzNJaUlpMkw5dkg0VUtGU0s3MVdlTjZ4cDJkblpteW93WjdONjFpM3o1OHdOUXBHaFI5aHc0UUs3Y3VZR292ckJ5K1hJbVRaMXFrd1ZpN2QvUS85NkVUUnMzRWhvYVNwdDI3VEFZREF3ZU1JQzFxMWZUb1ZNbmhvd1lZVG52U3hZdVpPTDQ4ZlQzOW82enJSYXRXdEc0V1ROTUpoT3VycTQybVNCNWN1U2d1NWNYUFh2M3Rpd3paeGVsU0puUzdrQitVdDJmcmJWcTA0YVhMMTdnTzI0YzMwMll3UERYTE0rWVhQdExYTjZHM3kvMjJqdXdieCtUZlgzNXJIcjFXQUh1REJremtqNTkrdjlzYitmZnhxUzZQcG8wYTBiNVR6NnhaQmlacjQyQi9mcFJ0Rmd4Mm5Yb0FNQ2FsU3NKMkwyYk9mUG1BVkhuMVp4aFpQM1FqU1E5Qll4RVJFUkVSRVRrclJJYUdncEVQVG1jbEU2ZFBJbi80c1UwYXRLRS9BVUswSGZBQURiOThndER2YjJaTW4xNm5LVmR5c1lJRENVbVk4YmVnSi8xUENVSmNYSnlldVZTYnN2OC9mbG0yREM2OXVqQm9DRkRMSjlueGJKbGpCdzJES1BSR0RWL1JvejVZY3ltVEp5SVc0b1VlQThkYXBranBsQ2hRcHc5Zjk0eUlQWERuRG5zM0w2ZGlWT21rRGRmdmxjNnZuL3ErclZyYkZpL0hvQXNXYkl3ZXZ4NHk1UG5abWZQbktHR1BiZWFBQUFnQUVsRVFWVGVGMTh3Ni92dnFWU2xTb0p0dnVvNU5yUFhCMnBXcTJaVHF2Q3pTcFVzLzMzeTNEa2NIQnpZOU1zdkFQaU9HeGRyKzJZdFdsZ0NSdWYvL0JNQTkxU3B1SERoQWdEWHJsN2wvcjE3RkNwU3hCSU1nS2hzSG9EY2VmUGFIVVI3K3VRSkRlclVJVEF3a01YKy91UjQ1eDBXKy9ueGRldldjWmFoU3F6aEkwZVNLMDhlM056Y2VQNzhPWStzTW1YNkRCakE3Ny8venBuVHA2bFl1VElWUHZuRWt2V1Y0NTEzYkxJWnpQMXI2Y3FWaVNvTlp5MGtKSVM2Tld1UzB0M2Q3dnRyVjY5bS85Njl0T3ZZa1Z5NWNzVjZ2KytBQWV6ZXVaUFJvMGFSTlZzMmF0U3FGZS8rQ2hZdXpOd0ZDL0RxM2gxalpLU2xISjMxZ0hkQ3ZtN2VQTmJjUVZtelplUGdzV05ZMzRWTUpoUHRXN1dpYXJWcStQMzRZNXp0L2VUdno3REJnMjJXalkyUldSQlRYeTh2K25wNVdWNlBtVENCcjF1MUF2NDkvUytwTGZiekF5Qi93WUswYnRHQ0EvdjJBVkZsTVAyaWc5WFd5cFlxWmZsdi8rWExZd1ZFL2ViTlkyS01lNVRaNUlrVG1UeHhZcXpsaDQ0ZkoydTJiTEdXdjZuN2M5Y2VQY2lZS1JQMVgzSE9IV3ZKdGIvWTg3Yjhmb241YjF0Z1lLQmxicmhkTzNiWXpQUG41T3pNMXAwN2JRSkc5djV0VEtycncveWI2dktsUzB5YU1JR1JQajdrZU9jZGhubDdreU5IRG1yVnJnM0FzYU5IQWFoVnV6YTNidDVrKzdadGRPemNPVEduUy80aEJZeEVSRVJFUkVUa3JXSXVLL2JrNzc5ZmEzdnpvTFQxZ096OSsvZnAzcmt6cVZPblptRDB3R3JtekpuNTV0dHZHZGkzTDY0dUxveVpNQUVYRnhlZVBYdkduZHUzYlo0S3o1TTNyMlVBSmE3QVVrTE1FOUd2WHJuU1pyRDhqK2dubzYwbnFrOHNnOEhBMmxXcitHWDllZzRlT0VDbkxsMW8zTFNwSmR2bCsxbXpXTGRtRFo5V3FzU3drU01wVkxod3JEWk1KaFBMbHk3RmY4a1NobzRjeVpPLy8yYkZzbVhjdVgyYnBzMmJXd1lqZzErK1pOR0NCV1RObG8xTW1UTURVVS84eGhkMFdiMXlKWVA2OVl2ei9aanpNOFJuMG9RSnhEenpCWFBudGp1ZlZOdVdMV010TzNmaGdzMThDQkQxWGNiTVhERmJ2MjdkSzAxTTc1WWlCUzNidExFcEFUUi83bHpHalI2Tm01c2JjMmZQSmpnNG1KOVdyN1lFaHN3cVY2aGdrNkZ6K3RRcEFPcFpCUythTldvRXhDN2RsQkFQVDAvNlJROFVmbEt4SXB0KytRV2ZrU081Y3ZseXJJRGJxeXBvMVorMmJOeklrRUdEN0s2M2Q4OGVtd0RhaHMyYmVhOWtTY3RyOHpXVksxY3VQRDA5Q1FzTFM5VCtVNlJNaVNuR3BQRFdidHk0d1RmRGgvTk96cHowSHpqUWZoc3BVakJ2NFVLYU5HeElqeTVkR0RGcWxOMU1vOXUzYmhFWUdJaXJxeXNaTTJYQ2I4a1MzTjNkT1hyNE1CQjFMWnJ2UGZaa3o1SERjaTBGN051SG01c2JqbzZPQkQ1OVNvV1BQcUpobzBheDdpM21jbVlGN1Z5M01jOER3TVp0MjE2NUZKWWw0R2ExM2IrbC95V2w3VnUzOGxkMDRNUFIwWkcrQXdaUTRaTlBtRGgrUEpPbVRxVlM1Y3FZZ0JwVnF0RDg2NjlwMzdFakFCY3ZYcVJsczJaMkE1WXRXcldpd1pkZnhwckg2SU1TSmVqdTVXVXorRzB3R0FnTkRZMDFwMVJTMzU4akl5TUpDd3V6K2I0Yk4yMzZEODVjOHV3dmNmbGYvMzR4cy83ZXc4UEQ2ZGF4STNkdTM2WmJ6NTRNaXM3bVBIdm1EQTNyMWFOYmp4NFVLRmpRNWpoaS9sdWIxTmVIeVdSaTVOQ2hIRHA0a0RyMTZ0a3R3V2pOWitSSWR1L2N5WjNidHhucDQvUGF2OE1rY1JRd0VoRVJFUkVSa2JmS3hlZ25sQzlkdkVoNGVIaWlKOXMyc3g2WWhxaUIzalpmZjgzOWUvY1lOR1FJSnBPSnAwK2VBRkNsYWxWcWZ2RUZxMWFzNFBUcDAvZ3ZYODY1MzMrblE0eTVENnlERGErU0tXVE4vT1R4bURqSy9vUkZ2LzhxbkoyZCtYNzJiRzVjdnc3QS9PaEo3ODB5WnNyRXpPKy9wMDY5ZW5HMllUS1pXTHh3SVNhVGliRStQcGJNaEZJZmZFQ1BYcjBzNjQzMjhTSFNaR0wrb2tXa1NaT0daOCtlMGExalJ6NHNXemJPckNYem9PUWlmMytiRWpoelpzNWszWm8xbG9IdWhCdzZlSkF0bXpaUnYyRkROdno4czAzN2RldlhwM3QwcHNURkN4Zm8zcmt6RXlaTnNzei9zc3pmbjBVTEZ0amRsNE9EQTE4MmJtelozdXpMdW5YNXNHeFpoZ3dmYnJQY2ZOejJPTWVUZVhidjdsMFcvUEFEbjFTc0dDdFlCRkhCUW1lckVuckhqaHloYTQ4ZWVBOGR5bzV0MitqU29RTkhUNTBpVStiTWJOMjhtVTgvL2poV0d6SG5CQUVzcGNoYVJHZU9CQWNIODkyRUNhUlBuNTRlVnVXd1h0VXlmLytvK2FtY25hbGFyUnFlR1RKWTV1MjZabFdLenp3UGgvV3lQRGx5eEpxREo5U3FqTldNYWRQNFljNmNSQjFIZjI5djJrZVhMd3FOVVFvcktDaUl6dTNiUjgxNU5HdFdyR0NodGJ6NThyRjgxU3BhZmZVVm8wYU1ZTzl2di9IdDJMRTJnNWp6NTg3bHg4V0w0MnhqY0J6WGdOa3ZXN1pRNHYzM0FXeEt3UzN5ODhNWUdSbm5mQ3RHb3hGUFQ4OTQyNDZNRHBybHpadjNsU2VDRDQ2UkNmRnY2SDlKTFRnNG1IR2pSNU01YzJiTGZGS2x5NVFoUjQ0Y1RCdy9IbWRuWjl4U3BPRFBQLzRnTURDUVR5dFZzdlJoMStoQmV1c0I3RC8vK0FNbkp5ZkxOUjBjSEJ4cm55RWhJVHlKL25mSTJyV3JWd2tQRHlkYnRteDRac2lRNVBmbld6ZHZVcmxDQlp0OWR1dlprMTU5KytLL2VIR3NrbmhuVHA4R3NDbWhhWWlJNE03dDJ6UnIwWUk4ZWZNbXUvNFNuLy8xNzVmTTBjRkNzL0R3Y05xMGFNR3BreWZwMmFzWHMyZk9KRjI2ZE5TcFY0OHVIVHRTc1dMRldLVTZZMHJxNndOZytwUXBIRHA0a081ZVh0U3RYei9COHpKOTFpeGFmZlVWaS8zOE1Cb01mR3NuUzFlU2pnSkdJaUlpSWlJaThsWTVjZnc0RUJWZzJiVmpSNXlUT3NjbDVxVFJaMy8vbmNlUEhqRjA1RWpHZmZ1dDNSSkJ2ZnIySlNJaWdzeVpNMU94Y21YK3VuSUZWMWRYeHZqNHNHakJBcHNCN3NoNE1ocXMxNG41WkhkM0x5OUxZS0pKZ3daOFVLWk1ySURFNjVnMWR5NU9UazVreVpJRms4bUU3N2h4ckY2NWtrWk5takI4MUNqU3AwL1A4V1BIbURGMUtzTkhqb3lWcmVEbzZNamthZE40L3Z3NTcrYkt4VEovZnhiNytURnA2bFNjbkp3d21Vek1uakdETlN0WHNuejFhc3ZUNituU3BTTmI5dXpNbURxVjNMbHowN0J4NDFqSFppN2RsdlBkZDIzS0VxV0xMbjJUbUpKd0pwT0pVY09IVStLOTkvaXdiRm1iZ0pHam95UHAwcWUzdEcwZS9NNmFMWnRsbVhtdzNWNFpPWlBKWkxPOTlYR25TWk1tMXZKMFZpVjdZb3J2aWVlOWUvWmdNcGtZTVdvVUw0S0NTQjFqN2hoRFJJUmxZUEhXelpzWURBYksyaGxrQmZpNFhEbCsyYm9WTnplM1dKL3BzMHFWNk5PL1AxL1VxVU5vU0VpczBsWVR4b3poeG8wYnpKazN6MUw2N2FOU3Bhand5U2RNblRuVFp0MnpaODRBRUdreUVSRWVUcmJzMlMwQmxIR2pSMk0wR0FnTEMrT1hyVnVqQWtiUkE0UFdXVGJtcCtSalp0N0VQTzZHalJ2emVZMGFlR2JJUUpibzBtN2JkKysyKy9uTmFsU3JSdG8wYVhCUGxZcExOMjdZOUtVWFFVRzBhOW1TaStmUDA2SmxTMzdkdlp2OWUvY21XRTZ5Yy9mdWJGaTNqb0JkdXpoOTZoUUIrL2FSTGwwNkFBWVBINDczc0dHV3JCL3o5OTJ4YlZ1T0hqN01xZWdnUVV3K0kwZXkyTStQTEhiS2pOMjhjWU9GOCtmemRjdVdsam5TckwxODhRS0l5cnFJVDhHQ0JlbmRyeDh1cnE0OGZmbzAwZGtOR1RKbUpFV0tGSlF0Vjg1U0h1emYwUCtTMmhnZkgyN2Z1c1hrYWRQb2F4V0VNV2U2OVkwUlVQN2FUa2FPOWR3OVhUcDBJREF3RUdlcmZnSVFGaDVPOE11WE9EazdzMzd0V3RhdlhSdXJIYVBSU0hoNE9HTW1US0JSa3laSmZuLzJ6SkNCdVFzV2tEMTdkbHpkM0toWnJSb3BVcVFnSkRpWVNSTW1rREpsU3B2djFmeWd3MlJmWDhzeWs4bEVhR2dvMVd2Vndqa1o5cGY0L0s5L3Y4VGs2dXBLczYrK29tT1hMbFQ3L0hNOFBEMFpQV29VMHlaUHBuU1pNc3laUHovQisySlNYeC9MbHk1bCtwUXBWSzFXamY1V1dhbEdvOUhtOTVVNTZ6b3lNcEpVcVZPejVLZWZhTjZvRWY1TGxrU1Z4V3ZiTnQ3amx0ZW5nSkdJaUlpSWlJaThWZmJ1MlVQZWZQbElseTRkZnZQbXZmS0FTMHkxYXRlbVVwVXF1THU3MDdocFU5S2xTMmNaWERhWlROeTdlOWRtUW5sbloyZkxrK0hXeTh5TTBRTWE5aWExTm1jZkdZM0dlSU1oZi8zMWw5MTVLbDVIOFJJbE1KbE1iTnl3Z1hIZmZvdUxxeXRMbGkyall1WEtsblZTcEVqQnBRc1hhTnlnQVQ4c1hCZ3J5OFdjK1hEdDZsVVdMVmhBdjRFRExjR1NnWDM3c25iMWFqNHNXNVpUcDA2eGIrOWVBZ01EK2Z2eFkrN2R2UXZBa0VHREtGU2tDRVdMRlV1U3oyVE53Y0dCYjBhUDV1bVRKNWI1WXN5TVJpTkJ6NTliTXF6dVJaY0Rldmp3b1dWWjROT25RTlQzRmZON2ZaMHlnUEV4bVV3Mi9jSTgrTldpVlN0cTFhN05sU3RYYU5xd0lYUDkvUGpZYW02c2NLdUFVYTdjdVRseTZwVGRRYnlIRHgvaTZlbEppZmZlaS9NWU1tYktGS3U4RUVUTjVlTy9aQW1BWlk0SWlCcklzOWVYNjMzeGhjM3JvU05HMEtsclZ3RE9uaitQbzZOalZMWlFkQ2s5ODhCNHpDZms3UzJMR1Z4TG1USmxyRkpxV2UwRVVHS0piaWZtOTdwNTQwWk9uamhCdTQ0ZCtiaGNPYnBFWnlFbHBIWGJ0cXhldjU1dlI0N2t3NDgrc2dTTHpNY1lVMFJFQkljUEhlTGpjdVhpSEhSOWNQOCtUczdPWk1pUXdXYTV3V0JnUU4rK2hJYUc4bDdKa3N6Ny9uczZkK3VHZGY3aS9mdjNBY2hrcDB5WnRmZEtsclNVK0Z1emNpWGpSbzlPMU9mMUdUT0cxdTNhc2NJcWErN2YwUCtTV3R2MjdjbWFOYXZsUG1qMmJxNWNuTDk2bGR1M2JqRnk2RkFPSGpqQXZJVUxiZTZ0Unc4ZjVxT1BQN1lwQjdZdnVrd2hSUFdSMjdkdXNXUGJOaGI3K2ZGRjdkcjA3TjJick5teThmelpNM1pzMzg3eXBVdXBXNzgrbmJ0MXN4dDRUc3I3YzVvMGFTenpkSm5QdTdPek14NmVubHlNdm1kYW16VjlPcE1uVHVSa2RPbFVlNUpiZjRuUC8vcjNpejBOb3NzREhqcDRrRjA3ZHVEazdJeUxpd3NYTDE1azRmejVmTm00Y2J5L1I1TDYrcWo2K2VlMC91c3ZCZzBaWXZNN0tUUTAxQktnaEtqc0tNQlNRakZObWpRc1diWU12L256YVdHbjdLd2tIUVdNUkVSRVJFUkU1SzF4NGZ4NXp2LzFGejE2OVNKbnpwd01IamlRdlh2MjJBeEF2STVIang1eGNOOCt2bXJaa3VsVHByQjg2VklPbnp5Smc0TURYdDI2a1NGalJ1WXRYSmlvdHNMRHdyaDY1UW9GY3VXS2M1Mkk4SENiQVpLZDI3ZHo5ODRkbktPWG1TSWplZlRva1UyWkg0RFBhOVN3KzVTdzNlTUlEMmYvdm4yY09YV0tEZXZXY2VmT0hUcDA3a3kzbmoySmpJemt6dTNiQkFjSEV4SWNUSEJJQ0Y1OSt1QXpjaVJ0di82YWFiTm0yUXpDUVZUd1pGQy9maFF1V3BTT1hicFlscjlYc2lSclY2L20ySkVqSER0eWhIZHo1U0o3OXV3Y1BuU0krZzBiVXE5QkE4YU5IczNQYTlhOGtZQVJRUG5vRWtveHoxZElTQWhyVnExaXphcFZOc3Z0elpzVUZocUtjNHl5WkFhRGdXZUJnYkV5WUl4R0kwRkJRYkdXUDRzUnNJcHBzWitmWldMd21MSm15NGFibXhzUkVSRk0vZTQ3VmxwbEY0U0hoOXZNWVdRdk9PRXpjaVE3dDI5bjFjOC80K1RrUklvVUtld09MajkrOUlpTEZ5NFFHaEppQ1NMcysrMDNoZ3djaUxPemM2ekJWaGM3QVZMNHo2QzNNVEtTaVBCd1BEdzhMTzlaRC9LWkI0ck55eEpUa2k0KzVwSkg5a3BXeGZRaUtNanU4bVl0V2xDd2NHRktsaXFGMFdqa3J5dFhjSEZ4NGZ2WnM1bnM2MHZBdm4za3ladlhzdjcxYTllbzhza25aTW1hRlRjM044WmFaVlBFWjl1V0xieDg4WUk2ZGV0eTRmeDUvdnJ6VHhwOCthWE5PdmZ2M1NOTGxpeXhCdFJIanhyRnNTTkhnS2p2WitPR0RYeFl0cXhOQ2FzLy8vZ0RJTlpncnRIT2dMbVp1ZlNpK1p5SGg0Zmo1T1JrczMrRHdVQ0JYTGxzK3B5MXQ3My9KYldDaFFwUnNGQ2hXTmY3MlRObldPYnZ6ODlyMTFLMlhEbHl2dnN1aXhZc29ITFZxb1NHaGpKaXlCQTIvUHd6azZkUDUwczdHWllBN1Z1M1p2L2V2UUM0dUxpd2VlTkcxcTVlYlFuNnVicTYwcUpWSytyVXEwZnd5NWR4bGs1OGsvZm5mem9mVEhMckwzRjVHMysvL1BYbm42ejQ2U2YyQkFSdzg4WU55bGVvZ04vaXhieFhzaVF6cDAxajVyUnBUSm93Z1lLRkM5T2dZVU83NVMrVCt2cklraVVMUG1QSGN1M3FWWGo0RUdkblp4d2NIUGgyM0RnOFBEeTRmZXNXRVBWN3FHVEprang4OE1CeS84cVFNU1BlUTRmK28vTXBDVlBBU0VSRVJFUkVSTjRhMzgrYWhaT1RFODFidENCVDVzeE1ualNKc2FOSFUrSFRUeE1zbTJJZWdMTTNJTDNZejQ4bEN4ZFN0MzU5c21USndvTUhEL2o3OFdNOE0yVGcwc1dMbFAva2swUWY0ODdmZm9NRTVqR0tPVi9PejJ2WHNuWHpacHRsUnc0ZDRzaWhRemJMU24zd1FhSURSZzRPRHZUejh1TFpzMmNBT0RrNzR6ZHZudDM1WDF4ZFhVbVZLaFVaTTJVaTZQbHplbmJ0eXZoSmsyamF2RGtBVDU4OFlkamd3UncvZG94R1Rab3dldFFvYnQrNnhjc1hMNWd6Zno2ZlZxeUlrNU1UbGNxWHAwKy9mbnhRcGd5VksxU2cydWVmVTdkK2ZjcVdLMGZoZUFiNGI5MjhhZk02b2NCTFlwMjdlSkdkMjdkVE0vcnA4cTJiTjlPcmUzZDIvUHFyVFVBQVltZWhtRXdtd3NMQ1dMZG1qZDE1aVhidjNNbnVuVHRmNlhnYU4yMUtUNnU1TmxZdVg4NzNzMlpaWG50NGV0STBlaDZHNDBlUFd1WlpDZ3NOdFNsN0dCb2F5b25qeHduWXRZc3RtellCOE96Wk04WlBtZ1JBM1pvMTR6eUdhWk1uTTIzeVpKeWNuTGg4OHliWHIxMmpjL3YyNU1xZG05SWZmc2pLbjM1SzFHZDVsWW5xNFQ4Qm84U1VwSXRQRHk4dnk0VHBadFdyVktGbTdkcjBpekZQVUtwNDV1c3A5Y0VIZ0czRzRMVXJWM0IyZHJhWlR3dWlzb0FnZG1BbVBpYVRpUVh6NXVIaDRVSDFXclVZT1hRb2ExZXZadjI2ZFl6ejliVTg5WC8vL24xeVdOMlRUQ1lUMzM3ekRUOHVXa1NWcWxYNU5TQ0F6dDI2Y2V6b1VTYU9HOGVBd1lPajduVU9EaHcvZGd5QVRSczI4UExsUzF4ZFhjbVlLUk9HZURMalltWTI3dnZ0TjNyMzdFa1BMeSs2OWV5WnFNLzJiK2wvNW93KzYrQjhVdm5KMzU5aGd3ZVROVnMySmsyZFN0NjhlZW5ZdGkzSGpoNmxRNXMyL1BYbm53UStmY3FVNmRQdGx1TTA2OXE5T3pWcTFlS2RkOTRoVStiTVhMOTJEZDl4NDdoNzV3NE5HeldpNzRBQlpNK1JnMkhlM3Z4eDdoekwxNnlKRllCNTAvZm5mMHI5SmNyYitQdmxuWnc1K1MwZ2dESWZmc2pVbVROeGNYYW1RWjA2Vkt4Y21hOWJ0YUpucjE2c1g3ZU9qUnMyVUs1Q0JTNzg5VmVpUG10U1hCOWRPM2EwelBtVUdMbno1R0hUdG0ySlhsOWVud0pHSWlJaUlpSWk4bFk0ZWVJRXY2eGZUNU5telN5RFB6MTc5K2FiWWNPWU1YV3F6Y1RkOW9SRVR5eStjZHMyVXFaTXlhWmZmbUhhNU1rQVZLNVNoY1YrZnB3NWM0YjNTNVVDNEk5ejU4anh6anNFQlFWWlN2VEVaL2ZPblZUNy9ITnk1Y3FGeVdUaS9GOS9VYVJvVWN2N1owNmZwa2pSb25ZbnVaNDhmVG96NXN6QjJkbVptemR1VUtsOGVVYVBIMC9MMXEyQnFLeUtzcVZLV1o3NGoxbkwzeDRYRnhlK216WU5nOEZBaGd3WlNKTTJMU25kM1hGemMrUE83ZHMwcmwrZnlkT25VNjlCQTV0Z2lYa1NiZXVudlI4L2Zzeld6WnR4Y0hEZzBNR0Q1TW1UaDNkeTV1U0xPblh3OFBEQXc4T0Q2OWV1QWRoOUFqNmh3Y2gyMFpPWXgyUnZycWRYOGR1dnYrTFZyUnMrWThmU3VtMWI3dCs3aDRPREErL2t6R24zS1hScno1NDlJekl5a240REIrTFZwNC9OZXg4VUwwNmxLbFZpelpQeDdUZmZzR2pCZ2pqYlRKTTJMYmx5NTdhOHR2ZVVlK3UyYlZuczU4ZjhIMzZnekVjZllUUWFpWWlJSUdWMHdNaGdNRkN6V2pWdVhMOU96bmZmcFdTcFVteTdkNDhwMDZlVEtYTm1qRVlqZjE2K2JKbEx4MXFlSERrWU0yRUN6VnUwSUN5NnRFL3VQSG1vVTY4ZTNiMjhMQ1dlM2dSemViL0VsS1N6Snp3OFBGWmcwU3d5TXBMd3NEQ2VQMzl1czl6OE9tdldySEZtWmxnN2NmdzRSWXNYajlVM0hqeDRFTlhPS3dTTTFxOWR5KytuVHpOdzhHRGMzZDBaTTJFQ2FkT2xZN0dmSDlXclZzVm56QmkrYk55WWh3OGZVdWJERHkzYjNieDVrMVhMbDlPNmJWdHExYW5EcndFQnVMbTVNYzdYbDRLRkNwRXRlM1l1Mzd5SjBXakVxMXMzM2l0Wmtsa3pacEF4VXliYXRHL1BzZE9uRTMyTUFOZXZYK2ZsaXhjVUwxRWlVZXYvVy9xZjBXaWtRZTNhbEN4Vml0RjI1blg1cDFxMGFvVjdxbFRVcUZXTDFTdFgwcXhSSXpwMDZrU216Sm41WnZodzJuWHN5SktGQzJQTmN4WlRoVTgvcGN4SEg3Ri83MTZtVDVuQzdwMDcrYXg2ZGZ5V0xDRlAzcndFQlFWeDQ4WU5zdWZJd1U5TGw5S25aMCsrbnovZjVyNzRwdS9QWmlhVDZaV3pqZFJmb3J5dHYxL1NwRW5Ebm9NSExhK2ZQWHZHc0pFaldlVG5SNmQyN2VqWXVUUER2dm1HOXAwNkFTUTZZSlFVMThmS2RldHdkWEZoeDdadDlPdmRtK216WjFNOVJuRHgrYk5uTkc3UWdDZFBudkNEbjEraTd2UHl6eWxnSkNJaUlpSWlJdjl6TDRLQzZPZmxSYnAwNlJqZzdXMVovbldyVnF4ZXNZTFpNMlpRNXNNUCtUU2VnZWZidDIrVFBuMTZ5OEJvUnF0NVAwcVhLWU9qb3lOSER4L0dxMDhmM056Y09IUDZOUGZ1M1NOejVzd1VLMTQ4M3VQYnNXMGIzVHAxWXNteVpYeFNzU0pyVjY5bThNQ0JmRDl2SHAvWHFNSGxTNWY0dWxrenFuMzJHZE5temJJN1I0dlpxWk1uQVd5Q1RlYkJvaFRSUVlPSWlBZ2lvdXYzeCtlejZ0VUpDUWxoNS9idGZGaTJyR1g1eXhjdkxQczFENDR2V2JpUUpzMmI4MDdPbk96Y3M4ZG1RTEpBd1lLc1hMdVdZc1dMeHprZ2MrbmlSUUJ5V3dWRUVtSithbnJYYjcvWkRCeVpBeS9oNGVHV3ovdzZxdGVzU2IrQkF4azFmRGhob2FFY08zcVVmUG56MnkyUkZOUE42UGs2RWhyd1RXcDU4dWFsYXJWcWxrbmlRNk1uQTArVE5pMFFsUkV6Yk9SSURBWUROV3JWWXRlT0hXemJzc1d5dlpPVEU1RkdJOU8rKzQ2aXhZdkhLaTFvWHNmZEt2dG0wdFNwYi9JakFmLzVydU1yU1JjWkdVbStPRElCN3R5K0hXOWdLYTVNTUlBRml4ZFQ3ZlBQNHoyK0U4ZVBjK1A2OVZqQlFmaFBHYnlzV2JQRzI0Ylo3VnUzK0diNGNQTG15MmNwRDVZaVJRcEcrdmp3Y2JseTlPdmRHODhNR2ZqNzhXT01CZ1Back9aanlwVXJGNnZYcjZkb3NXSWN0c293ckZTbGlzMCtOdno4TS9mdjNjTjd5QkQ2OXVwbEtXZVprSmp6Y2gwNmNBQlhWMWZ1M2J0SDg4YU5XYkpzbVdYZzNsNm0wcitsL3prNU9WSHFndzlZK3VPUDFLNVh6MlpPc0tRUUdSbUpoNGNIWHpWdXpOVXJWNWc4ZlRxRml4U2hRNXMyUU5SOXNOcm5uek4rekJoK1dyMDYxajAvTWpJU241RWp1WEQrUEwrZlBrMUk5SFh1NXViRzc2ZFAwNkJPSFlKZnZvejZMTTdPcEUyVGhreVpNN05qMnpZbWpoL1A0R0hETEcyOXFmdXp0YkN3TU5xMWJNbmdZY01zcGVFU1EvM2w3Zi85WXJaOTYxYk8vZjQ3TmI3NGd0YnQyckY1NDBaTEp1YXIrcWZYQjBENjlPbUJxRG1XTGwyNnhLQisvVWlmUHIzbFBBVUZCZEcxWTBjZVBuakFRbjkvQ2hZcTlGckhLcS91OVIvakVSRVJFUkVSRVVrQ0VSRVJkTzNVaVpzM2J6SiswaVF5V1pWa2MzSnlZc2FjT2JpbFNFSG45dTA1c0c5Zm5PMmNPbm1TUW5FOFNaMDZUUnJ5RnlqQWtjT0hjWFoyWnVpSUVWU3VVb1VUeDQ1Um9XTEZCSitxN3RXOU96bHo1aVJmL3Z6Y3YzZVBzVDQrRkNoUWdFOHFWZ1FnYjc1OGxDMWJsbC9XcjJmcWQ5L0YyVTVrWkNTTEZpekFNME1HM3JjYWxETVBKcG9ESFQxNjlhTHFaNS9GZTB3UU5UamMxOHVMM2oxNk1PLzc3K05jYit2bXpZd2FNWUk2TldydzV4OS8yTTNxK2Vqamp5MkRrVWFqa1RPblR6UFoxemRxbmdGZzljcVZaTXFjbWZ4MkppaVBpNE9EQTFtelpvMDEyTjI1V3pjMjc5aVJKS1dCdlByMG9WUFhyb3diUFpwZE8zYndXZlhxaWRydTZOR2pBSlMyeXY3NGIxbXdaSW5saWU2ZzZIbDQwcVJKWTNuLzh4bzFxRlc3ZHB6WlZ5bmQzZG02WlFzenAwMTc4d2ViU0JFUkVmRytmL0RBQWJwMzdnelluelBGbkYwM2FlcFVydDI1WS9QbjRlRkJ1NDRkWXkxZnQzR2p6Ylp4TVpsTStJNGJoNU9URTAyYU5ZdjEvc05YS0VuMzlPbFQyclpzU1ZoWUdOTm16b3lWVVZpOVprMEM5dTJqU3RXcTNJOXVON3RWd0FoSWNLNnZ3TUJBZk1lT0pWLysvTlNwWHovVys4K2ZQN2NFNkdJeUI1OGhhbzZSUFFFQjFLMWZuN0N3TUk0Y09vU3JxeXNPRGc3a3paY3Z6dlAyYitsL1hYdjB3TW5KaWFHREJpWFkvMTdWbWxXcmFOdXlaVlFRNTlkZmlZaUlvTjRYWDVBM1h6NUt2UDgrRjg2Zngzdm9VSTRmTzRidnVIR3h0bmQwZENRa09KZ1VLVkpRcjBFRHV2WHNpYy9Zc1V5ZE9aTlBLbFlrK09WTDloMCt6QjhYTDNMcCtuVk9uanZIb2VQSHFWMjNydDE3Mkp1NFA1c1pEQVo2ZHUzS29ZTUhPWGYyN0N0dm41ejd5Ny9oOTR2WjcyZk9zSERCQXVyV3JFbTFpaFc1ZlBGaW5QZVJoUHpUNnlPbWdZTUgwN2hwVTlxM2JzMWlQejh1WDdwRTQvcjF1WERoQWd2OS9TbFh2dnhySGFlOEhnV01SRVJFUkVSRTVIOG1NRENRVmw5OXhZRjkreGpnN1cyWmk4WmFucng1K1g3ZVBBd0dBMjFhdG1UMmpCbXh5clhkdkhHRGM3Ly9Uc25vY2kzMmVBOGRhcGtEcFhXN2RwUjQvMzFPSEQ5T1dhdk1uSmdlUldjZWVIaDY4dFBxMVdUSW1KSHVuVHNUWVREdy9mejVsZ0NQbzZNalUyZk40dDFjdVpnNWJSb2JOMnl3Mjk2RXNXTTVjL28wbmJwMHNTbUxGUnc5eUp2UzNSMklDaGdsbERFUkVSRkJuNTQ5MmJsOU84TkhqYUp6dDI1eHJsdXJkbTErOFBQajc4ZVBhVmluRHN1WExyVjUvK3FWSzJ6ZXVKSHZmSDFwOC9YWGxDeFdqQWExYTdNbHVnelM5cTFiMmJsOU82M2F0TEU3S0hqaStISDY5dXJGMVN0WFl1MzMwSWtUNU1xVnkyWjUxcXhaS1Zxc1dJTHpPc1FVMStCV3g4NmRTWmN1SFNhVGlkMDdkMXF5dU9Lelk5czJDaFl1VEpZc1dSSzluNFNPN1ZsZ0lGY3VYN2I4L2YzMzMzYmJpMWtPRVA2VFlaUVlqbzZPdElxZUorTEU4ZU92Zkt4SndUd1ovWktGQ3drSkNVa3dJeTVkdW5SczM3cVZ2UG55MloxdjVGVkxZYjNLdHVQSGpPSFlrU08wNjlBaDF2eEZBSGZ2M2lWTm1qUzRSMTkvY2JsMzl5N052dnlTcTFldTRQdmRkNVI0LzMyNzY1bm5JYnR6K3phQVRZWlJRZ3dHQTcyNmQrZlJvMGVNSGovZWJtbkZ0YXRXVWFOcVZXNUVaOGxaYTlPK1BTZlBudVg0MGFPMGJkV0tqTkdUeEp1dld3Y0hCNXljbk5pOWR5K05tellGWVBTb1VmeTRlSEdpKy8zYjBQOEFzdWZJUWIwR0RiaDI5U3ArOCtiOTQvYXNQMy9UNXMzWkhoREEwQkVqR0Q1a0NIMjl2R2pidmozekZpN0V3OE9Ea05CUTh1WFB6NGhSby9oaHpoeTZkKzdNaStqZ3I5bkVLVk1ZTVdvVWQrN2M0Yzd0MjdSczNacGF0V3RieWxhK2t6TW43cWxTMGFGMWEvcjM3czI1czJlWk5YZXVUUWxEZUhQM1o3TWZ2ditlM1R0M01uYkNCRnJFVVQ3MG4vai8ybC9lNXQ4dk1UTU5JU29vY3lLNmorWE9rNGZaTTJleVpORWl1OXRIMnJrWEpQWDFFZFBvOGVOcDI3NDlQaU5IVXFOcVZaNEZCckpwMnpZRmkvNEhWSkpPUkVSRVJFUkUvaWQyNzl6Sk1HOXZIang0d0FCdmI3cDdlY1c1YnNYS2xabS9hQkU5dW5UaE8xOWZ0bXphUlA5Qmd5eFpPTXY4L1RHWlRIeFd2VHAzNzl6aDRvVUxIRHR5QklqSzNuRnhjWW1Wc2ZQMDZWT3VYbVJYbGZ3QUFDQUFTVVJCVkxsQ3FkS2xNUnFOaElhRTJKVDd1WHpwRWxzM2I4WTlWU29XTDExS3R1elo2ZDJqQjZkT25tVDJEeitRTzA4ZW0vYlNwazNMN0I5KzRNdTZkZkh1MzU5Q2hRcFJzSEJoSUNvallNU1FJZnl5ZmoyVnFsU2hVOWV1QUZ3NGY1NlhMMSt5YnZWcW5KMmRiY3F6R1F3R2dvS0NPSDNxRklCTmxzNmQyN2ZwMDdNbnAwNmRZc3FNR2RSdjJORG1XRUtqNTRPd1ZyMW1UUW9VTEVpN1ZxMFk2dTFOYUdnbzdUcDJCT0NYOWV1WlBtVUttVEpucG1LbFNvd2VPNVlLbjM1S3BzeVoyUk1RUUw5ZXZTangzbnVXb0pSNVVQTDJyVnNBYk51OG1mVnIxOUsyZmZzNHY4UDRuRDF6SnVvekpqRHZVR1QwSUpqUmFMUUVtL1lFQkREVTI1dTA2ZExoTTNZczB5WlA1c3U2ZFNsZHBnelZhOWJrL1pJbHlaVTdOeDZlbnBhTWlyLysvSk5qUjQ0d2FNZ1F1L3N4R28yV2dBakFqUnMzZVBUd0lXZE9uYklwbldRdHdtQ0lzMnlhMGFxdG1FNGNPd2FBcDZlbjNmZmpHc1N2MTdBaCtRc1d0SlFVTXNTekR6UHpRT1hGQ3hmWXYzY3ZMcTZ1aElXRmNlM3FWWmI1K3dOWU1oYk1yMDBtRTBhRGdmRHdjT3JXcjAvV2JObTRlZU1HdmJwM0oyT21UR3pldEluTm16YnhRZW5TTkduV2pDdVhMNU01U3hiYzNkMnBVclVxQ3hZdnhtQXdrQ2R2WHFiTm1zWDdKVXR5NGZ4NVVxWk1TZjRDQmY1emp1d01jTnBqTUJqWXUyY1BEbzZPYkluT01JcnJPM241NGdYZkRCL08ydFdyS1YraEFvT0dEclc4RnhJU1FrUkVCRGV1WDJmLzNyMTJnMWpXdG0vZHlwQkJnd2g4K3BSUlk4YlFvRkdqV09zWWpVYkN3OE54Y1hIaFdXQWdLMzc2Q1NET3RzMmYyZnk5QkFjSDA3dEhEL2I5OWh1RGhneXhESlE2T2pweTljb1ZqRVlqSnBPSkk0Y1BjL3ZXTFp0c0JvaTY3azhjUDg2YWxTdjVaZjE2Q2hZcXhGdy9Qekpsem15NXRuNC9mZHFtNU5qeG8wZFo3T2ZIcDVVcTBicHQyMWpIK0RiMlAyc2RPbmRtM1pvMXpKNDVrMll0V3RpZE55eXh6SjhoTWpLU1d6ZHZNbVhTSkhidDJNRTdPWE95Yk5VcVBpNVhEcFBKeEpYTGx5a1EzWGRidDJ0SFVGQVFHVE5sSXJWVmx1Q3BreWY1Y2RFaU5tN1lRTzQ4ZVdqVXBJbGx6amJyY3hvZUhrNnAwcVZac21nUjY5YXNvY3hISDlHbFd6ZXFmZjY1SlJENnB1N1BseTlkQWlENDVVc21mUGNkVFpzM2YrMXpaNVpjK3N2Yi92dkYrZ0dHbUFvWEtjSklIeDl1M2J4SnV2VHBiZFo1OU9oUjFQWjI1bEJNeXV2RDJwM2J0emw4NkJDN2QrNGtZTmN1c21YUFR2YnMyVGx4L0RpZDI3ZW5TclZxZkZDNk5BVUtGdVRkWExrUy9KMGcvNXpPc0lpSWlJaUlpUHpYK1k0Yng5elpzM0YzZDJmVzNMblVybHMzd1cwcVY2M0tMMXUzMHRmTGk3Ty8vODZPYmR1byt0bG4vUDM0TVQ4dVdrVGhJa1VvOCtHSC9QMzRNWjNidHljaUlvSXlIMzVJenk1ZENOaTlPODUyYTFTdGF2bHY2L2xYOGhjb1FNL2V2U2xTdENpRkNoZG05S2hSYk55d2dVNWR1L0pGblRwMjJ5cGVvZ1FEdkwwWlAyWU1Xelp2cG1EaHdqeC8vcHhhbjMzRzNUdDNxRjZ6SnRObno3WUVPOGI0K0xCLzcxNEFtclZvWVpNcE1XWFNKTDZmTlF1SW1zUEN1dlRWbWRPbnVYcjFLdk1XTHFScXRXcVc1UXZuejJmZjNyMldnY0FNR1RMWUhGK2V2SGxaL2ZQUGpCZzZsQVpmZm1sWjNybHJWejZ0VklrUFNwZTJPWWI1YytjeVlleFlDaFFzeU1JZmY3UUVYTEpsejA3ZWZQbVlPSDQ4RTZNbkVHL3c1WmMyWmZZU1lqS1pxRkcxcW1VZ0hFaHcrN0RvTEpidzhIQitXYitlNVV1WGN1YjBhV3ArOFFYamZIM3g4UFNrZHQyNnJGdXpoaFhMbGpGaDdGakxBR2J1UEhuWXNuTW5LVk9tWlBRMzMrRG01bWJKc0lncE5EVFVKdWgyOVBCaEJ2WHJCOEJYTFZ2YTNTWThMSXgySFRzeTBzZkhzbXorM0xtTUd6MmFzTEF3eTJCZVpHUWtFOGFPNWUvSGo3bDc1dzdIamg2bHpFY2Z4UXBBbWhtdGdtVFdQRHc4cVBESkp6eDk4b1JoZ3dmejVNa1RJQ3FUSnk3bWdOdWY1ODR4YWNJRVhGMWRjWE56NCthTkcwejI5YlZwMi93Nk1qSVNZMlFrb1NFaGxDcGRtdERRVU9yVnFvVm5oZ3o4dW04ZktkM2QyYlpsQzh1WExXTlB3UCt4ZDlmaFRkM2ZBOGZmYlpLMkZHaXBVbXhBc1dIYkdEN2N0dUh0ME9IdU1IVFljSGQzZHh2dU9qYUcyN0FOTFpRV2lwY2l0ZGp2anpiM216UkphVmszdWgvbjlUdzh6NUtyeVpWMG4zUFBPVWZZdEdHRDNlMmJtNzk0c1VYQVNLdlY0dTNqWTdPblZVeE1qREo0ckZhcm1UbHRHcGYrK0FPMVdrMWcvZnBXNTQxV3EyWFo0c1VzV3JDQVowK2Y4azMxNmt5ZlBkdWlCT0xwa3lkcGJaWk4wYlZIRDd2N3VuSDlldnIzNllOR28ySHFqQmsyZzBXbTc2cGF4WXBLWmhIRURjNSthcWZVbENrclM2dlZjdlA2ZGJwMzZjTE5HemZvOXNNUGRPN1dUWm12WktsU0xGMjBpS1dMRmludi9kQzd0NUlSZGU3c1dmcjg4QU1QUWtQUjYvWGsrL1JUaG84ZXpmZE5teXFEcXlWS2xpUnR1blRVdGRGRHhzdmJtNStHRGJPNWo2bnQvRXNZQUNoUXNDRE5XclNnUXFWS2Z5dFlCUDhyRGFyVDZjaWVJd2RlWGw3MEd6Q0FWbTNiOHZyVksxYXZYTW5oZ3dkNUVCcEtKYlA3YnNKelo4WFNwUXdmTWdSZlgxOUdqUjFMdysrL1I2VlM4ZnR2djNGZzN6NE9IVHlvSEJjbkp5ZWxyT2JLWmN1WU8yc1dzMmZNb0ZLVktzcnZ4RDkxZjlicGRLUkprNFpobzBiWkRSYnBiUVRwRS9NeG5DLy9oYjlmZElrOHdKQVV0a3IycGRUMThkdlJvK3pidTVmNzkrNXgvZnAxbmo5N2hrcXRwbFRwMG95Zk5JbWFkZXFnMFdnNGNmdzRxMWVzWU1YU3BVckpYWlZLUlFZUER6cDE3VXE3K0JLbkl1Vkp3RWdJSVlRUVFnZ2h4TCt1UjY5ZXZIM3podmFkT3Rrc0VXVlBydHk1MmJaN043dDI3RkNhWjN0NWU3TnAyelppNHdkZnZieTlHVHR4SWw3ZTNwUXJYNTVUSjA0UVVLOWVvaytsNm5RNlpUREVYTTgrZlpUL3JsR3JGaEV2WDFvMEk3ZWxYY2VPWlBUelU3SiszTnpjR0ROK1BGZXZYS0ZMOSs0V0pZTzY5ZWhCMlhMbEtGdSt2RlhqNnNCNjlRaStkNDhTSlV0YURValZxRldMS3RXcVdmVWd5WlU3TjJOSGp5WnYzcngwN2RHRFlpVktXTzJmajY4djh4Y3Z0bmpQTlcxYWloWXJaalZ2czVZdDBlbDB0R2pWeXVMcFpiVmF6YjdEaDVVQmFyVkd3eWZKT0k0UVZ4cXJibUFnUnc0ZElxZS9QOFdLRnlld2Z2MUVsL0gzOTFjQ1hSa3laTUROM1owMUd6ZnlWWmt5RnZ2V3NIRmpHalp1VFBpTEYxeTVmSm43OSsrVE8wOGUwcVJKZzhGZ29HWDhVOHNKTXpSTWR1M2ZUMXF6ckpYeUZTc3lhT2hRU3BVcVpiY00yVS9EaDFPZ1FBR0w5MnJXcmsyQmdnVXRucXgyZEhURTNkMmR3d2NQa3I5QUFjWk9uRWpkd0VDN1pkVk1nU3RiNXlmRWxVc01EUW5od1lNSE5HclNoR3JmZkdOelBvZ0x2RUJjdHBtOW9FZFNkTzNSZzgrTEZGRStWODNhdGFsWnV6WXhNVEhjdW5tVDBKQVF3bCs4NEcxa0pMRXhNZWgwT2d3R0EwYWpFUWNIQnh3ZEhTbVZvTXhRVG45L3p2N3hoODN0UlVWRldRVHdKazJiUm5SOHlTTmJaZVEwR2cwNm5ZNlk2R2hHakJsak0zT21ZdVhLbEMxZkhsOWZYK1Y2c3FkaDQ4WUUzYm5EdHpWcUpGbzJTcVBSMEtKVksvYnQyVVBXYk5rbzh1V1gxRy9VeUc1dkZ3Y0hCN3g5ZkRBWURHVEpucDFQOCtlbldjdVdOSTl2SEcreWN0MDZRa05DbEVGNEp5Y25pL3Rtc2VMRmFkV21EUm45L1BqU3hpQTV4SDIvWnk1YzROR2pSeFpaSUJxTmhzeFpzdGk5UDZiRzh5K2hVZkZCa2I5THJWSlJ2bUpGZERvZFRrNU9qREVMU21pOHZGaTViQm5oNGVHTW5UQ0JNdVhLMlYxUHl6WnRjTStRZ1c5cjFMQUlnT2IwOTJmZG1qWDQ1OHBGKzQ0ZExaWnhjWEdoUStmT05HalVpT2ZQbjFzRVovNnArM09od29VNWVQUW9XYkptdGZ0WlRPVlNFMmF3MlBNeG5DLy9oYjlmWXJWYXF3Y1lrbUxEMnJVTTZOZlBac0FvcGE2UC9BVUswTDF6WjdMbnlFSE5XclVvWGFZTVpjcVZzK2pqQi9CVm1USjhWYVlNa1pHUm5EcDVrbk5uenZEbnRXdUVoNGRiM1NORnluSXd2bTkzS3lHRUVPSWZzSFR4WWtZTkc4YVFFU05vRTE4aVJRZ2hoQkJDSkkxZXI4ZGdNRmhrVW9qL05sTjVQQ2NuSjd0QnBhaW9LS1dmVm1KT0hEL08zYUFnR2pScVpKR3hsdHJkdVgyYjlHNXVTbStncElxSWlFZzBnMEc4bTV4Ly94UCs0Z1h1R1RMWURRQW1SV3hzN0gveXN5ZVZuQytwdzk3ZHU4bVJNeWY1RXp6RThDNFJFUkU4RGdzamg3OS9zci96NUZ3ZnB2S000dC9qa0l4R2dSSXdFa0lJa2FwSXdFZ0lJWVFRUWdnaGhCQkNpSlNSbklDUmhQS0VFRUlJSVlRUVFnZ2hoQkJDQ0NFK2NoSXdFa0lJSVlRUVFnZ2hoQkJDQ0NHRStNaEp3RWdJSVlRUVFnZ2hoQkJDQ0NHRUVPSWpKd0VqSVlRUVFnZ2hoQkJDQ0NHRUVFS0lqNXdFaklRUVFnZ2hoQkJDQ0NHRUVFSUlJVDV5RWpBU1FnZ2hoQkJDQ0NHRUVFSUlJWVQ0eUVuQVNBZ2hoQkJDQ0NHRUVFSUlJWVFRNGlNbkFTTWhoQkJDQ0NHRUVFSUlJWVFRUW9pUG5BU01oQkJDQ0NHRUVFSUlJWVFRUWdnaFBuSVNNQkpDQ0NHRUVFSUlJWVFRUWdnaGhQaklTY0JJQ0NHRUVFSUlJWVFRUWdnaGhCRGlJeWNCSXlHRUVFSUlJWVFRSDh5YjE2L1p1WDA3ejU4OXM1b1cvdUlGMGRIUi85aTJEUVlETjY1ZjU5VEprLy9ZTm13SnVYK2ZuZHUzRS83aWhjM3B0Mi9kWXVmMjdVUkdSaVo1ZmZiV2xScnA5WG9laElZU0ZSWDFqNnpmYURUeStQSGpmMlRkU2FIVDZXeSsvK1RKay9kZVozaDQrSHN2KzA5THplZnp2ajE3bURKaEFxRWhJWGJuV2JaNE1XZFBuOFpvTktiSU52K3UxSFo5cE9iamUrdm1UWTRjT21UM21rc3Q3Z1lGMlozMjh1VkxIb1dGWVRBWS9zVTkrcC83d2NGRXZuMzdRYmI5UGxMYjlmRlBlUFRvVWFMMy9NZVBIL1BudFd2bzlmcC9jYS9pcE9iN2dVZzU2Zys5QTBJSUljVC9Kd2FEZ1ExcjE3SngvWHB1M3J6NW4vcmpXd2doUk1weFRadVd2SG56MHJCeFl4bzFhWUtqb3p5clowOUVSQVE5dW5UaDZQSGplSGw3VzB5Yk8yc1dSMy81aGIySERxRldKKzEvWHcwR0F3YURnZGlZR0dKaVluano1ZzF2M3J3aFBEeWNKNDhmRXhvU1FzajkrOXk3ZDQrclY2NFErZll0S3JXYVZldldVZnFycnl6VzlmREJBOUs3dVpFK2ZYcTJiOTNLdWpWcldMcGlCV2xjWFRsMzVnekZTNVlFWU1QYXRlRGdRTUIzMytIczdQek9mYnh3L2p3OXUzVmovNUVqZUhoNldrMC9lL28wZy9yMzU5eWxTN2k2dXI1emZhT0dEK2ZVaVJOczNyR0RQSG56SnVsNytwQmlvcU1wVzdJa2hRb1hadWUrZlVsZUxqdzhuQmZQbjF1OW45UGYzK0lhdTNiMUtuV3FWNmRCbzBaTW1ETEY3dnFDN3R6NVcwR0NUN0puUjZQUldMMi9adVZLTm0zWXdJOERCMUsrWWtVQXdoNCtwRXI1OHBRb1ZZcTVDeGNtNmJpYTY5dXpKMkVQSDdKNi9Ybzh2YndBYUJBUVFPWXNXWmd4Wnc0QWtaR1J1TGk0MkwzZmZHem5zMTZ2Witxa1NXaTFXanAwNmFLOGJ6QVlpSTZPSmsyYU5Gei82eTlHRGh0RzlabzErYkpZTVZRcTFYdHZMNldrbHV2REpMVWVYNEFkVzdjeWUrWk1yZ2NGS2I4Ukc5YXVaVUMvZm9rdU4vQ25uK2pRdWJQeU92amVQYUtqbyszK3p1aDBPdEtuVDAvbUxGbVN0WDlHbzVGdW5UcHhZTjgrVnE5ZlQ4blNwYTNtMmJ0ckY0UDY5K2ZFMmJOa3lwejVuZXQ4OHVRSnIxKzlTdkkrSkR6K0NZMGJQWnFyVjY1dzRKZGZTSk1tamMxNXBrNmF4UElsU3poMS9qeXVhZE1tZWR1SmVmejRNZFdyVkNHZ1hqMkdqaGlSNU9WUzIvVVJmTzhlMDZkT3BmSDMzOXM4dm9QNjl5ZHIxcXkwYU5XS2RPblRKMmxmSzM3MUZaV3JWbVh1d29VMnA2OVl1cFI1czJkekt6ZzRTZXNET0xCdkg5dTJiR0gwdUhIS2I4aU9iZHRZdTNvMVMxZXVUUEp2VW1xK0g0aVVJd0VqSVlRUUlvVThldlNJWHQyNi9ldFBLUXNoaEVoOUl0Kys1WStMRi9uajRrVjJiTnZHdE5tejhmUHorOUM3bFNwcG5Kd0FjTStRd2VMOUowK2VzSGJOR3RwMzdKamtZTkdTUllzWVBYeTR6V2txdFpwczJiS1IwYzhQUHo4L3ZpaFNoRysrL1JaUEx5L2MzTjFKbHk2ZHhmeEdvNUh1blR1ajFtaFlzMkVEVDU4KzVmVEprNmpVYWs2Zk9zWDM5ZXV6Yzk4K0NoVXV6UGF0VzdrYkZFVDloZzJUdEo5TzhaODV2ZG5nVVZSVUZCcU5CclZhclF6SW1iNGIwd0MzcldEQTRZTUhPYmgvUHcwYU5TSlAzcnpzMnJHREczLzloY2JKeWU0Z29kRm9SS3ZWNHVQclMvT1dMWk8wenlrcGphc3JEZzRPU1JvY05iZHAvWHJHalI1dDlmNjFtemN0QmpGLzNyZ1JvOUhJMlRObk1CcU5PRGc0MkZ6ZjE1VXJvLzhibVFsSGpoMGpwNysvMWZ1L0h6dkdyWnMzbFdsNnZaNSt2WG9SRlJWRnJUcDFlUHZtRFcvZnZBSEEwZEhSS2xDYWtGYXI1Y3pwMCtUSmswY1o2QU40L2ZvMVZ5NWZCdURaMDZjMGFkaVFhdDk4UTc4QkE2elc4VEdlejJ0WHIrYld6WnNBZlBicHAxYkxuYjU0a1RFalJ3Snc3TGZmS1A3NTU4bzByVTVIZEZRVUo4K2R3OXZISjBuZlEwcEpMZGVIU1dvOXZnQk84UUZOMHo0Q09MdTRBTEJsNTA3YzNOeXMxbGUxUWdXclFPaUVzV1BadTN0M290OURtL2J0cVJNUVFCb1hGMVEyZnBPeTU4aGg5VnZsNE9EQThGR2p1SFA3TnQwNmQyYlBnUVA0K1BwYXpHTmFWeHBYVjlhdVdvV0hweWZWYTlhMHV4OVRKMDJLQytvbTBaKzNiOXNOQklXR2hIQncvMzRtVFoxS21qUnA0aDYyaUkxRnJWWmJmQlpIUjBkZXYzNk5pNTMxdkk4TUdUSVFIaDZlN0N5WjFIWjkzTHA1azIyYk4xTzVTaFdyYVRxZGpwM2J0K1BsNVdVUm9MUTFuMWFyeGRuWkdVZEhSMXhjWEJJTjFydkVuK05xdFJxOVhrOU1kUFE3QTNrUEh6eGc3KzdkVEo0MlRYa3YvTVVMVHA4OGFmUEJCM3RTOC8xQXBCd0pHQWtoaEJBcHdHQXcwTE5iTjA1THNFZ0lJVVFDcDA2ZXBGZTNicXpadUZFeWpXd3dEY1VrL0c3R2pScEY1TnUzekpnNmxSbFRweXJ2cDBtVGh2MUhqcER0azArczFsV3ZRUU44Zkh6dzlQUWt2WnNicnE2dXVMcTZNbmpBQUk3OStpdXQyN2FsUmV2V1Nkc3ZCd2VtejU1TjdXKy9aZUc4ZVVwQVNhMVdzMkR1WENwV3JreWh3b1hSNlhSY3ZueVo3NXMwU1RRN0lmamVQWVlPSGt5N0RoMlUrY3dINUxwMTdNaVJ3NGN0bHZrOGYzNkwxOGRPblNKcnRteks2M3QzNzlLdmQyOEtGaXJFcUhIakFQanQ2RkYyNzl5SldxMVd0dlAyN1Z0aVkyUHg4UEFBNHY1dTBlbjFGQ3BjK0lNTXVEZzRPT0RnNEdCM0VOTWUwMkRsM1FjUEFGaXphaFUvRFJpZ0RCQkQzQURZcHZYcithWjZkWTRjT3NUZTNidXBVYXVXemZVNU96blJxRlVycTZmYlo4K2NTYUZDaFNoZnNhTE5hOWFVd1dBK1NHMFMrZll0di8vMkcvVWJOaVRiSjU5Z05Cb1o5T09QSFAvOWR3RDY5ZXBsTVgvRHhvM2YrUlQ3OFdQSGVQUDZ0ZFd4Y3MrUWdRZWhvUUI0ZVh1VE5XdFc1czJlVGRGaXhhaGN0YXJGdkIvYitYenQ2bFhHamh4SnVRb1ZtREo5T2h2WHIyZnloQWtzV3JhTVFwOTlSa3hNREN1V0x1WDRzV09NR0RPR1VxVktjZS9lUFRxMmJVdlBQbjJvK3ZYWFJFVkZXUVd5L3cycDRmcEk3Y2ZYeERTWWJ6Nm9iOXJQSERseTJNeUFBS3dDUHBPblQyZncwS0dVTFZtU0pTdFdLTmZQbzdBd1NoY3J4cUpseS9qc2l5OG9XYVNJemZVQlhMbCtYY2tnQ2JsL0h4Y1hGeVh3TW12ZVBHWk5uMDVzYkN3dm5qOG5WcXNGd00vUFQvbmNUaG9OUDIvY3lPMWJ0eWo4MldjVzM1MDVVeURCZEp6dEdUbHNHTXNXTDA0MDhEQjM5bXowZWoyOWYvaUIzai84b0x5L2ZQVnFLbFNxcEx3MmZhZjIvb1lKRHcvblZVUUVHbzNHYWg1bloyZWJ4OEcwWDhuTjZrc04xNGU1bXpkdWtDWk5HcXArL2JYVnRET25UL1BtOVd0NjllbVQ2SU12Unc0ZG9tUGJ0aGJ2YmR1eWhXMWJ0aVM2N1p4bUdXOEpBMTg2blk3ZmpoN0ZQMWN1Y3VUTXFRUnd6SU4rcHV2QWZOOHVYcmpBL2VCZzZnWUdLdS85Vis0SEl1Vkl3RWdJSVlSSUFSdldycFZna1JCQ0NMdE9uVHpKaHJWcitiNVpzdys5SzZsRzVOdTNGZ00xQm9PQnlNaEkwcVJKdzliTm05bTJaUXR0MnJlblUzd3BxZXQvL1VXTEprM28wYXVYeldBUnhEMnhYQ2Nnd09LOURXdlg4dXN2djFDOVprM3FOV2lndkgvdTdGbk9uajVOaDg2ZGJRNVlQWC8yaklpSUNJYU1HRUgrQWdYWXYzY3ZFTmVMNHN1aVJjbVVPVE8zYjkzaTFhdFh2SDN6aG1yZmZHT3h2TkZveEdBd0tPc09DZ3JpdDZOSDZkS3RtODNlQzRPR0R1WEhRWU5RcTlYOGN1UUlZMGFNWVB2dTNhUk5sMDU1UXRjM1kwWmwvdENRRUZvMGFZTFJZR0MrMmFEZ3hLbFRtV2dXWUFQbzFiMDcyN1pzNGNMVnF6YS90dy9CWURBa3UrK0l2WUZGOC9kblRwOU9URXdNZmZ2M3g4UFRrd2xqeDFLcFNoV2JnNHUyMW5mODJER21USmhBMWErL3RqclB2THk5eVdBV1FMQ1ZaYkJyNTA2aW82TnAyYm8xT3AyT0FYMzdzbm5USnRxMmI4L0FJVU9VYmE1WXVwU0o0OGJScDMvL2QzN3VuemR1SkgzNjlGUlBNSENaSVVNR2J0MjRBY1FOb2s2Y09wWEs1Y3B4K3RRcHE0RFJ4M1ErUjc1OVMvZk9uVW1iTGgyVHAwL0h4OWVYeGsyYU1HM3laTFp2M1VxNUNoV1lNSFlzc1RFeERCMHhnaGF0V2dHUTk5TlBLZkxsbDZ4WnRZcVdiZHBZSE90LzI0ZStQbEx6OFFYYnZ4K3hzYkdvVkNybDgzNVp1TERkNVJObWpiaTZ1dklxSXNMdS9JNk9qdmo2K2pKNi9IaUdEQnpJelh2M2xBSHprY09Hc1dIdFdvdHlZK1Z0bENZRDJMbDl1L0xmeFlvWFo5TzJiVXJ2SW1jWEZ5Wk5tMGFOYXRYNG9XdFhObTdkYXZPWW10N0xtY1R5ZVBhQ1BGZXZYR0hqdW5YMDZ0dFhLUVdtMSt1SmpZMGxuNDJNdk1Scy9mbG5SZzBmamtxdFJtVzJ2ZGpZV09vR0JqSjk5dXhrcmU5ZFB2VDFBZjhyYVhyKzdGa0tGaTdNUTdNQW5pbmJiSHQ4d0NjMk5wWTFxMVpaTE8rZks1ZFNCcmRzdVhMOGZ2bzB6czdPcUZRcUtwY3JSK2t5WlJnemZyek5mVjY4Y0NGelo4M2l3cFVyL3l1eG1hRDhtOUZvcEczTGxnd2VOb3gySFRwWTdMZFdxOFhEdzhNaTRLclQ2Vmc0Yng3VHAwekJ5ZG1aRWlWTEtsbGNxZjErSUZLZUJJeUVFRUtJRkxCeC9mb1B2UXRDQ0NGU3VZM3IxMHZBeU14bitmTmJsS0lwVXJBZ0VQZWs5OEIrL1hCM2Q2ZDd6NTdLb08zZ0FRUElsVHMzN1RwMlRQSTIxcXhheGJEQmcrblV0U3MvRGh5b0RJNnNYN09Hb1lNSG85ZnJpWTZPcGxmZnZsYkxIanB3d0dZZmpHcnhQV2tBU3BZdVRmSGl4UUZvVksrZTFieXQyN1ZUc2xldS8va25FTmZmNmtiOElQL2RvQ0FlaFlXUkwzOStjdVhPclN6MzU3VnJBT1R3OTdkWlVpbjh4UXNDYXRYaTVjdVhMRisxaWl4WnM3Sjh5UkthdG1pUnJOSXlIMHAwZERRUTkrUndTcnA0NFFLcmxpK25Yb01HNU02VGgxNTkrN0pyeHc0RzllL1AxQmt6ckFhSkV3Nmt2bno1a3Y3eDU4S2hBd2M0ZE9DQU1rMmxWclAzNEVHTElJS3RnZGpsUzVZQWtEdHZYbG8wYWNMeFk4ZUF1SEtKU3hZdHNwcmZQR05oMWJwMWxDMWYzbUo2Mk1PSDdOKzdsN3FCZ1VvWkloTVBEdzlldlg2dHZQYjI4V0h2b1VOa3laclZhanNmMC9uc21qWXRPL2JzSVRRMGxMU3Vyc1RHeHVMcDVjWEJvMGZKNmUrUFRxZGoyZUxGdEdqVml0YnQyaW5MR1F3R3VuVHZ6dE1uVDVLOXpaU1VHcTZQMUh4OEFTcVVLY096cDArVjE3bmlNeGRtenAyclhKZUpsYVI3WHg0ZUhoaU5SbDZHaHl1bENoOCtlRURXQk1IbEs5ZXY0NUltamMyc0VsT3dReGVmWldTSS94MVVxVlRLYjV5TGk0dEZnRGJoOGdDSGZ2MDEwWDJkTzJzV1czNysyV1padFppWUdQcjI3RW1Ka2lYcGtTRHI4WDIwYU4yYVZtM2JXdHdURFFZREJYTG5KbSsrZkZ5NWZCbU5SbVB6ZUVlOGZNbk42OWVKaVlraDc2ZWZ2ck52V21xNFBnQytyVklGYmZ3eEJNdno2c0xWcXpnNE9MQnJ4dzRncnVSaFFvMmFORkVDUnE1cDAxcGtCNW0yWlM4b1pqb0g3R1hRd2Y4eWdCTCtidFN2V3hldFZrdkhMbDJVY3FqSGZ2MlYwU05HOE9EQkErVythRjd5TDdYZkQwVEtrNENSRUVJSWtRSnV4dGRIRjBJSUlleVIzd3BMVzNic3dNWEZoWWlJQ0JwKzl4MC9iOTlPVEV3TTNUcDFRcXZWMHFoSkU1NC9lOGJ6Wjg4SURnN200UDc5L0RSOE9NSDM3Z0h3U2Zic05nY1hkRG9kbXpkdVpNZTJiWnc0ZnB6MkhUdFN2MkZENVduZ2ViTm5zK1hubnlsWG9RS0RodzYxK3lSMVlQMzYxQTRJUUtmVDBheHhZNEx2M3VYVnExY2MvdTAzN2djSFU2NUNCWXhHSTVYTGxlUGJHalhvRzU4cGN2UEdEYnAwNk1DTU9YTW9Gai80RHZESHhZc0ExS2xlWFhuUE5DaWZzRlRMdTNoNGV0STdQckJSdG54NWR1M1l3WWloUTdseis3WlMyaVUxZXhRV0JtQ3pBWGxTM0xsOUc4Qml3UGpSbzBkMDZkQ0JkT25TS1QxOGZIMTlHVFp5SlAxNjljSkpvMkgwK1BFVzU0eGpnaWZoTzdkcng0UFFVRHAzNjhhUEF3Y0NjT1hTSlFMcjFLRnoxNjVXRGJrVGRyYll2M2N2ZjhVUHJEazZPdEtyYjEvS2xDM0x4SEhqbURSdEdoVXFWc1FJZkZPcEVvMmJOcVZOZkxEaTVzMmJOR3ZVeU9vSmNZQjVzMmVqMCtsd2MzZTNtcGJCd3dPOVRzZmJOMjlJbXk0ZE1URXhQSHIwaUIzYnRuSHl4QWtXTFZ1bURMNStiT2R6dXZUcCtUUi9maXArOVJYQmRockRyMXkrbkpYTGwxdTkzNkpWcXc4YTNFOE4xMGRxUDc3YmQrOUdvOUd3Zk9sUzVzNmF4YmxMbDRpTmpjWE56WTFEQnc4Q2tDbHpacVdNVlVLSjlTNXJtMGlaSzYvNEhtSlBuejVWQWtaM2c0S3NlcG1sUzU5ZStjMnhKVXZXcklTR2htSTBHbm4wNkJId3YrUDJYZjM2NkhRNkhvV0YyY3ltTlFXWXpBZnBiVEdWVTlUcjlWYUJxeEZEaDNJM0tJZ1pjK1pnTUJod2RIUlVlc01ZalVhTVJpTWFqY1p1Vm83UmFGUXl1aEwyT3pLNUh4eE1URXdNQlFzVm9tbkRoa1JIUitQcTZtb1ZhTis5Y3ljSDkrOG5PanFhZzcvK1N2YnMyUlA5WEtuaCtvQzRqTEJtTFZ0YWxEUmROSDgrWTBlTnd0blptZmx6NWhBWkdjbmFUWnVVd0pCSnhUSmwzaGtZMjd0Nzl6djdhaVhHVnJsR2dEL2lmNk1BSmV1cFovZnV0RzdYamhhdFd0a004cVQyKzRGSWVSSXdFa0lJSVZKQVpBby80U1NFRU9ML0gvbXRzUFRaRjE4QUtFL3o1OG1iRnpjM056WnMzc3kweVpOWk9HOGVDK2ZOczFobTlQRGhqQjQrSEloN3V0cldnSmxhcldiZW5EbEtZR25SZ2dVc1dyQkFtZTd0NDhPc2VmT29WYWRPb3Z2bjVPUkVXRmdZWFR0MHdNbkppUzdkdXpOK3pCajI3TnJGbkpreldibDJMVWFqa1pENzkvbjZtMitVZlFsNytERHU4MzMrT1pualN3WVpEQWJPbmo1TnA2NWQ2VDlvRUFmMjdhTmoyN2FjdVhnUkgxOWY5dTdlVGJsU3BhejJJV0VQQUlDang0K1RQVWNPbWpSdkRrQmtaQ1NUeDQ4blE0WU1kRFhyUVpHYTNZeC9Rdm5Xelp2RXhzYmE3QVdVbUlRWkFxRWhJYlJzMnBSSFlXSDhPSEFnUnFPUjhCY3ZBS2hVdVRMZjFxakJ4dlhyK2VPUFAxaTFiaDIrQ1pyT3g4YkcwckpKRXk1ZXVFQzNIajJZTTJzVzd1N3UxS3BUaDQ3dDJsRytmSGw2OXVtVDZENUZSa1l5ZHRRb2ZIMTllUkovVGhjdFZvd3NXYkl3Y2R3NDFHbzF6aTR1L0hudEdpOWZ2cVJjaFFwS1NTMm4rRUhJaEFON2QyN2ZadTJhTlRhM0Z4c2Jxd3g2RC96eFIrN2R2Y3RmZi82SlRxZkQzZDJkL0FVS2ZWUjFDQUFBSUFCSlJFRlU4T2pSSTJYdzlXTTluOWR1Mm9TalNvV1RSbVB4L1g1WnVEQk5talZUQW1NUU43Q3UwK21TZlQ2bXRBOTlmWGg3ZTZmNjQyczZGMDJsd2t5WkVoQ1hQUU5RdW1oUnU4dWI1ckZsOVBqeGxJb3ZLZmZzNlZNYTE2K3ZUUE9MejdwNC9PZ1IrUXNVSURZMmxxQTdkNmhlczZiVmVtcCsvVFVPRGc1V0dSN2g0ZUhzMkxPSE1hTkdXWlEwVDNqY0duMy9QZU1uVDdaYXJ5bkRKcWtsNldLaW8xSEg5eXdEZVB2bURiZHUzS0RxMTEvemJaVXFWdlAvMExzM29TRWhiTjYweVdwYXdtMmErajNGeHNZeXVIOS8yblhzcUR5RThjZUZDemc0T1BEWkYxOXcrdUpGbTJYZGNtYkpRcFBtemEzNnlDWG1RMThmcHQ4UGRTSzlsOEllUG1UeGdnV1VMVi9lS2xnRXRvTjQ1Z3dHQXdIZmZjZTBXYk5zVHA4OVl3WlRKazYwbVQzMlBvNmZPV04xbnBydlMycS9INGlVSndFaklZUVFRZ2doaEJDcGd0Rm9KSGVlUFBUdTE0Kzl1M2NyemFrTDVjdEhsMjdkNk5LOU8vRHVnYkxaOCtlalVxbkltREVqUnFPUkNXUEhzbW5EQnVvMWFNQlB3NGVUSVVNR3pwMDl5OHhwMC9ocDZGRHlKc2d5TWhxTnpKazFpN2t6WjFLc1JBbm1MVnpJK25YckFHamJvUU5YcjF4aDNPalJaUFR6QStMNks1bUVoWVhoNE9DQVg2Wk15bnNoOSsrajAra29hV05RQmFCVTZkTHMyTHRYNlY5Z3JtcUZDdlRzMDRjYXRXb1JIUlZsc1Y2QThhTkhFeHdjek55RkMvR0wzNThTUllwUXBteFpxOEdtSzVjdUFXQXdHdEhHeHBJcGMyYWI1Y3YrYWVmUG5RUGlCajRQSFRqd3pxYmlDU1ZzV243bDhtV2VQWDNLb0tGREdUdHlKQk50UEtYY28xY3Z0RnF0VmJBSTRvSXBqYjcvbm5ZZE8xS2xXalU4UEQwWk5YdzQwNmRNb1dpeFlzeGR0T2lkamRsSGp4aEJhRWdJVTZaUHAxZVBIc3I3cG9IcFh2SG5ya25UaGcydDFtSGVHMEt2MXpPZ1h6L1N4MmNPUVZ5cG53Vno1M0xqK25WdTM3NnRCSXp1QmdWUnVrd1pPbmJwd21lZmYyNlZsZkF4bjgrWkU3bFhPTHU0SkZyUzZVUDUwTmRIOEwxNy81bmphODZVS1ZPcmRtMitLbE1tMGUvSVBaSCtWSmt5WlZJQ3Btbk55b1FCWk1tU0JaVktSV2hvS0FDWExsNUVwOVB4aFZscFNSTm5aMmZhZGV4SXR3UUQ0VG16Wk1FbFRScVdybHlKazVNVHk1Y3VaY3FFQ2Z4MTU0NHlqMTZ2dHlqWmFxN3ZnQUYwak8vdGx4UUpNeGZUcGt2SDJrMmJlUDNxRlZXcVZlUE02ZE5zV0x1VzJmUG5FeHNUUTU1OCtZaDgrNVp5RlNvb3daaTl1M2V6Yy90MjVpNWNDTVRkVTJLaW8vazBQaWp3S2lLQzgrZk9jZXpYWDltOFl3ZFpzbWJsK08rL2t5ZHZYaVhMS3pRa0pGbVpLUFo4Nk92REpMRkF6VzlIajJJMEdoa3lmRGh2WHIrMjZHOEZvTk5xRXcxMFJVZEhzMjNMRnJiRjkwQktiRDViZ2JoM2VSUVd4b3Y0b0JoWWw2M2J0bmt6eFVxVUlHdTJiUCtwKzcxSU9SSXdFa0lJSVlRUVFnanh3VzNadEluMWE5ZXlkdU5HcTRHWXFNaElOTWw0aXJoUTRjSVlqVVoyYnQvTzJKRWowVGc1c1dMTkdzcWI5V3R4Y1hIaDFvMGIxQThJWU1IU3BSWlBBVHM0T0ZDaFFnWDBPaDFkZS9UZzJiTm4zTDkzajM0REJxQldxNWs2WXdibno1MmpaZE9tNUM5UWdNdVhMaW1EbGFFaElmaGx5bVF4QUpNOVJ3NU9YN3hvTStqdzVNa1RQRDA5S2Z6WlozWS9qN2VQajFVNU5JRE5temF4YXNVS0FJc24zS09pb216MlBxaFRvNGJGNjBGRGh0QytVeWU3Mi8ybi9IYjBLUDY1Y3VIdTdzNlNoUXVUUGVDWFVQV2FOYWxRcVJLdXJxN1ViOWdRZDNkM3BleVIwV2drN09IRFJBTUhBQUh4NVhWT25qakJvUU1IVUtuVmFEUWFidDY4eWRKRmkvaXVmbjJyd1M1enJkcTB3Yy9QajhLZmYyN3gvaWZaczNNOUtJalFrQkNHRGhyRWllUEhXYmgwcWNXNWVPYlVLVXFVS21WUjdtakNtREdjTzNPR0tUTm1LRmwxbmw1ZS9IbnRHc1ZMbHFSOXAwNjR1cnJTcFVNSDZqZHNTTXMyYmV6dTI4ZDJQb2M5Zk1pTEZ5OXdjbkt5MldmS0pPTGxTNlU4VlVKNm5ZNm82R2dLRmlxVWFDYkFQK0ZEWHgrcC9mamFjdnpZTVZZdVg4Nlk4ZU1KQ3d1ek9YaHRMdXpoUSs3RnhPRHY3MDlhcyt5YmQxR3IxZVRLazRkTEZ5L1NyRVVMOXUvZGkwYWpvVVRKa2xiejJpdEhCM0hYcEd0OElPZGxlRGhlM3Q0MENBaWdkdDI2dEdqZEdwVktaYkgvMGRIUmNVRUdaMmM4UFQzeFRFYWcwMkF3RUJNVFEweE1qTktEVGFQUjRPbmx4WGYxNnhNVkZjV0d0V3VwV2J1MjNYV1lyaE5ibVZRUWQ4elhidHBFZzRBQW1uLy9QUnUzYk9HWEkwY0lDQXdFNFBEQmczUnExNDVkKy9mYkxRT2JWQi82K2pCbk5Cb3R6bDFUYjZFbXpadFR2V1pON3R5NVE4UEFRT1l2V2FKa3JRSEV2aU5ndE9mZ1FZdnpwMnFGQ3JSdTE0Nm04Wms1Sm9tVnRUTUZISzlkdmNxU1JZczR0SDgvQUY4VUtFQkVSQVJWcWxXajJ0ZGZBeEIwNXc3K3VYSUJjUmx3STRjUHAwclZxa3lhTnUwL2VUOFFmNThFaklRUVFnZ2hoQkJDZkJCdjM3eGg2K2JOUUZ5dmxuYWRPdUhtN2s1NGVMZ3lUMlJrSkFhRElVbFAwY2JHeHZMN3NXTmN1bmlSN1Z1MjhPREJBOXAyNkVEbmJ0MHdHQXc4Q0EwbE1qS1NxTWhJSXFPaTZONnpKeU9HRHFWVjA2Wk1uejNiWXRBaWQ5Njg1UDMwVXh3ZEhUbHk4Q0NyVnF6ZzUrM2JsY2JkNmQzY3FGaXBFbDE2OUtCQlFBQlhMMS9tc3krKzRNYjE2K1RObDg5cTMyenQvNGloUXptNGZ6OGJ0MjVGcFZMaDR1Smk4Nm5sWjArZmN2UEdEYUtqb3BSU2ZzZCsvWldCL2ZxaFZxdXRCbGMwZG5wS0hEdDFDZ0M5d1lBMk50WnVmNDkvMG8zcjE3bisxMTkwN2RHRGJObXlNYUJmUDM0N2V0UWlnUEkrbmo1OXlvbGp4L2krV1RObVRKM0t1dFdyT1JWZkVxbDc1ODU0ZVh1emNPbFNtOHYrOWVlZnJGKzdscU5Iam5BL09KaXZ5cFJoeWZMbGZQYkZGOHlhUHAxWjA2Y3phZng0OG43NktRR0JnVFlIYS9QbXkwZmVmUG1zQWhCWExsMWl6YXBWYk4yOG1aS2xTNVB0azA5WXRuZ3hGU3RYSmpvNm1pRURCN0o5NjFhbXpKakJkMmFscnlCdUVPMjcrdldWZ0pHZm54OEhqeDVWcHV0ME9selRwdVhjMmJPSkJvemc0enFmMTYxWnc2TDU4M0YyZHJZYk1QTHc4T0NYdzRmNTVmQmhJRzZRMU1uSmliUnAwOFlOQXV2MVJFZEZjZUxzV1h4c1pLWDlVMUxMOVpHYWo2L0pvMGVQdUhiMUtnRHRXcldpYlljT0hOaTNqeEZEaHlvQkl3Y0hCNktqbzRtS2lySllYcS9YRXhNVHcrb05HeXg2YzBIaVBZd0F5cFlyeDliTm00bDgrNVl0bXpmSEJSc1NaQ0pCWEhiaGxJa1RtVEp4b3RVMFUxazVpQXRlWmNxVWlULy8vSk92eXBhMXVjMVZ5NWN6ZHRTb1JQZnJYWnljbkxoeDl5NEE5KzdlNVkrTEYzRjJkbGErdzcyN2QyTTBHb21PanViYjZ0VnRmcWJFK1BuNXNYTHRXdXJWcVVQZG1qVjUvdXdaMzhUM3ZDbGRwZ3daUER3WVAyWU15K0w3NXJ5UDFISjltQ3hmc29UbFM1YllYS2RmcGt3NE96dWoxV3FaTm5reUcrTC8xb0c0djFVU0MvYVlnamZtUEQwOTM5bTN5bVRmbmoxMDc5d1pnSFdyVjVNMlhUb0tGeTVNKzA2ZEtGQ3dJQVVLRnNRL1Z5NUNRMEp3ZDNlblN2bnlGc3U3dTd0YkJHUCtDL2NEa2JJa1lDU0VFRUlJSVlRUTRsK2wwK2tZM0w4L3UzYnNVTElxOWg0NmhLZVhGM2VEZ3BRZU1JL0N3bmoyN0JrUTEramIxT3dhNHA1c1ZXczBGZzJ5SFJ3YzZOMjlPeEVSRVFDbzFHcVdMRnpJZ3JsenJmYkJORGpzN2VQRDYxZXY2TmFwRStNbVRhSmg0OFlBREJrNDBLcUhRejJ6dmtjcXRacnpseS9qNXVhR2o2OHYrL2J1cGRCbm4zSG05R21hMnhod2pJNk81dnk1Y3h3NWRJZzl1M1lCRUJFUndiaEprd0NvL2UyM2RyK3Y2Vk9tTUgzS0ZGUXFGYmZ2MytmZTNidDBhTk9HN0RseVVMUjRjVGFzWFd0M1dYTkpLUWRrZW1MYVBOc2xKYzJiUFJ1VlNrWGpKazN3OGZWbHlxUkpqQmsxaWpMbHlyMno3SnZwaVd0YkpRbVhMMW5DaXFWTHFWMjNMaGt6WnVUeDQ4YzhmL1lNVHk4dmJ0MjhhWGNnRnVLK2wxK1BIS0ZZOGVKTW16VUxqVnBOUUsxYWxLOVlrYWJObTlPdFJ3KzJiZG5DenUzYktWMm1ERGZNU3JZbFp1MnFWUXdlTUFDL1RKbVlORzBhL3Y3K3RHdlZpck5uenRDMlpVdisrdk5QWG9hSE0zWEdEQUlUQklzR0RSMXFNYWhzaTFxdHBsU3BVaHcvZGd5OVhwL285L2N4bmMrOSsvV2pkNzkrU1ZxSFNjNHNXYWhScTViZG5pSC9sdFJ5ZmFUbTQzcy9PSmdlWGJwdzVmSmxKVXZqMktsVGVQdjRBSEhaZ2k0dUxrcXcwTlR2NVVKOFlPUmRFdXRoQkZBM0lJQ2xpeGJScVgxN3dsKzhvRm1MRmpiWFk1NGxFbkwvUHEyYk4rZlFyNzhTL3VJRnVmUGtVZWE3ZmZzMmVmUG01ZGJObTNhejJSbzNiVXJ0Z0FBbEVQYms4V044TTJaVXBpK2FONC9aTTJkeXljYTl5V0F3b05mcExQbzJuVHQ3bG42OWVsbk0xNlZEQitXL1M1UXNtZXlBRVVCT2YzOFdMRmxDNC9yMThmVHlvbGlKRWdDNHVyclNvVk1ueG80YXhjVUxGeWp5NVpmSlhqZWtudXZEcEg3RGhoWWxCemVzVzhlODJiT1YxeDZlbmpUOC9udVdMMW5DdVRObmxPOGpKanBhNldFSGNROFdPSmtGT1cxNThlS0Z6WXhJbzlGSWJHd3NYdDdlWkl3L0owcVdMazNOMnJVcFZxSUV4WW9YSjIrK2ZEYUQ1emx5NXVUVWhRdUVQWHlvWkVlWlNwQzZtcFV5VE0zM0EvSFBrSUNSRUVJSUlZUVFRb2gvbFZxdEprZk9uSFQ3NFFkcTFhbEQrZEtsVWNjSEtHcDkreTNhK0ViV0ZiNzZTaG5FR1BiVFQ0d1pPUktJQy9ZMGI5d1l2MHlaK1AzMGFXVzlHbzJHeWRPbm85UHA4UEx5SXIyYkcybGNYWEYyZHVaQmFDajE2OVpseW93WjFBa0lzQmlZTXpXOU5oK29HVEI0TUgxKy9KRUw1OC9UclZNblZtL1lRSUVDQlFBSXFGV0wzSG55NE83dUh2YzZNSkNONjlkVHJIaHh3bCs4b0VLbFNoYWZWNmZUOFcyVktnVGZ1MGUyVHo3aGl5SkYyQmNXeHRRWk0vRHg5VVd2MS9QbjdkczRPVGxaRFhybHpKS0YwZVBIMDdoSkUyTGlBd2c1Y3Vha1ZwMDZkT25lWFNucGtoTDBlajBCTld2eVJaRWlqTExSeCtIdnVuRCtQRHUyYmFOQm8wYks0RSszSDM1ZzJPREJ6SncyalY1OSt5YTZmRlJrSkFBNzkrMGpUWm8wN05xeGcrbFRwZ0JRc1ZJbGxpOVp3cVZMbC9nOHZwL0l0YXRYeVpJMUs2OWZ2MWFlZExjbGZmcjBIRDF4UW5rZEVSSEI0S0ZEV2Jaa0NlMWJ0NlpkaHc0TUhqYU1OdTNiQXlRNVlOU2tlWE5jMDZibG0rclYyYlJoQTQzcTFhTnQrL2I0K1BveTdLZWZhTjJ1SFN1V0xyWDcxTGk5SnVUbXFuNzlOVWNPSCtiazhlT1VUZkNVdUxtUDhYeStjL3Myam82T3FOWHFKRFdHajR5TUpEUWtCSjFPaDFhcnRWbEdDZUxPNHordlhlT3JNbVZzWmdLOHI5UnlmYVQyNC90Sjl1eGsrK1FUZnVqVGgydFhyakJsNGtRbFdBUnhtVEpqUjQxaXlZb1ZWcjJGVEFGeHZWNXY5L3F5MThNb1BEd2N0VnJOWjE5OFFmR1NKVG4yNjY4VStmSkxxK3ZEWk5lT0hZU0doTkN6VHgrbHI5aUo0OGRaczNJbE8vYnVCU0R5N1Z2K3VuYU51Z0VCSEQ1NDBPNTVtajU5ZXRMSDk4R0ppSWlnV3NXS0JOU3J4N1NaTXdHVTRJT2JtNXV5aktrUFVxeFpLVHFUdW9HQjFLNWJGeWNuSjlhdVhzMVBBd1p3OThFRGpFWWpVVkZSU2JyMzJQUDI3VnNNQmdNdm5qOW42K2JOU3VaazQ2Wk5tVDUxS2pPbVRtWDU2dFhKWG05cXVUN01wWGR6STN1T0hNcHJXMWt2TFZxMVl2bVNKU3hhc0lCaUpVcWcxK3ZSYXJXa01mdU82d2NFRUJzYm0raitMMXU4bUdXTEY5dWRibDZpemNQRGcrbnhnYXZYcjErajErdHhjSEN3ZVg2NXVMaVEwOThmbzlHSVZxdU55MXcxQ3hhbDl2dUIrR2RJd0VnSUlZUVFRZ2doeEwrdWM3ZHVBRHlOenlZeXVmVG5ueGJCbkxFalI3STBmcERrNE5HamZHS1dVV1Nyem4zVnI3OG1LaXFLZy92M1U5eXNyOFRiTjIrQXVOSXFwdld2V0xxVUJvMGJrelZiTmc0ZVBXcnhCSzVwQUhKNTE2NFVLRmlRd3A5OWhwdWJHd2YzNytkK2NEQVQ0d2VhQUZxMGJzM1NKVXY0b1ZzM3N1ZklZZlgwdEZxdFp2RFFvZWgwT3I2cFhwMURCdzZ3Yjg4ZVpicEtwY0tnMXpOOThtUUtGQ3BrczArRVNxV3llT0o3MHJScFZ2UDhYU3FWaWlKZmZzbnFsU3VwV2FlT1JjK0Z2K3ZONjlmMDd0NGRkM2QzK3ZidnI3emZ0SGx6TnExZno1eVpNeWxXdkRqbEtsU3d1NDdRMEZBeVpNaEFvY0tGQVN3R2lZc1dLNGFqb3lOblRwMmllOCtlT0RzN2MrbVBQd2dMQzhQWDE1ZUNoUW9sYVQvMzc5M0wxY3VYK2FaR0RWcTBiczN1blR2ZisybDRnOEdBaDRjSDM5ZXZUOUNkTzB5Wk1ZTlA4K2RYU2w3bHlKR0RLdFdxTVc3MGFOWnUycFNrb0VaQzFXdlZZdmlRSWF4ZXVUTFJnTkhIZUQ2M2JkR0MwQWNQY05Kb2t2VGRIajU0a0Y5LytRV2RYbzliK3ZRMk0xSVdMMXpJanExYnFWQ3hJazBiTm1UeTlPbVVLVmZ1Yis5cmFybysvZ3ZIZDlhOGVRQmN1M0xGYXRyZG9DQmV2M3BsMVN2SFBMT2tkYnQyREIweEl0RnRSTDU5eThVTEZ3QVlNbWdRajhMQ1dMTnhJNlZLbHlacnRteWNQWDJhblA3K05wZDk5ZW9WU3hZdUpJT0hCMjV1YmtSRlJRRlFvV0pGUmc0ZHlwU0pFeG40MDA4YzJMY1ByVlpMMlhMbG1EMWpScEkrKzIveFpTa3JWNmxpTmMxVzlnekFyZUJnaTk5VmV4bWtEZzRPYURRYVFrSkNMTEoza3lvNk9wb1JRNGRTdEZneE1uaDRNT3lubnloWnFoUlpzbVlsZmZyMDlQM3hSNG9VTFpyczlhYW02eU81Y3ZyN1U3bEtGVXFXS2dWQWRQeTVrTjRzdUhmdThtVmNYRnhRcVZUSzN5SDM3dDZsZXRXcURCNDJqQ0VEQjlMbnh4L1JhRFJNbVRpUnZZY09LVUZOZzhGZzgyOGhrOCtTMlRPcVRObXlyTjZ3UVhuOVg3Z2ZpSlJudi91ZkVFSUlJWVFRUWdqeEx6TWYxTHAyOVNvcmxpMmpiLy8rK09mS3hiQ2ZmckpvQkcycmZJOWVyNmRYOSs3ODBMVXJDK01IRlczWnUzczN3NGNNb2RZMzMvRG50V3MyeTdXOGVQNmNyTm15OGV6cFU0b1VMRWpOcjc5bVVQLytGUDdzTTR0Z1ZOWnMyYWhhclJwdlhyK21XY3VXTmdlbnEzM3pEZFZyMXJUYlV5V05xeXQ3OSt4aDF2VHBkdmY1MzlDcGExZFVLaFdEZnZ3UnJWYWJJdXZVYXJWMGF0K2UrL2Z2TTI3U0pJdWVNQ3FWaXBsejUrTHM0a0tITm0wNGZ1eVkzZlZjdkhDQmZQbnoyNXlXTG4xNmN1Zkp3K2xUcDFDcjFRd2FNb1NLbFNweC91eFp5cFF2bitSZ3pPVkxsMWk2ZURHMXYvMldLdVhMYy92bXpVU2IxeWZtNTQwYmFkV3NHVDYrdmh6NDVSZTBXaTExYXRUQVAxY3VDbi8rT1RldVg2Zi9vRUdjTzN1V0NXUEh2dGMyTW1USVFHQzllaHpZdDQ4TDU4OHI3Nzk4K2RKcTNvL3RmRDU4N0JpM2c0TTVjL0VpZFFJRFdiRm1EZGR1M2JMNUQ2QjIzYnBjRHdyaWRuQXdaeTlkc3JuT0pRc1dzSHJEQnZyMDc4K0lNV1BZc0c3ZDM5N1AxSGg5L0JlT3J6Mi9IVDFLUmo4L3BWeWR5WVVyVnpoLytUSW56NStudTFrWk1ZaDcrQ0FvS0FpQXhRc1dVTDFxVlQ3TG41LytmZm9BVUtGU0pUWnQyMGF4NHNYWnYzY3ZXMy8rbWJ6NThySGw1NS9aWkRhNGJqSjd4Z3hldjM3TnBLbFRTUmVmR1FSeDJWR0I5ZXF4ZE5FaVFrTkNXREJ2SG9VLys0eThDUWIxSXlJaTBPdjFOai9mNnBVcmdiamZzSVQzYU5OblBIZnBFbWN1WHVURTJiTWNQWEhDYnFtN2hQNjhkbzA2MWF1emFmMzZKTTJmME1oaHd3aDcrSkJ4a3lZeGJ1SkVIQjBjNk5PenAzSVBiZDJ1blZYVzE3dWt4dXNqdVJhdldLRmtxTDUrL1JwQXlSZ3ovYmRHbzFHdXR5ZFBudEMyWlV1S0ZpdEcwK2JObGZuYXRHOVBydHk1NmRDbURjL2p5L1U2T2pyaTVPUmtkYjZiSEQxeGdsTVhMbkR1MGlVdVhMbGk5OS9aUC83ZzVQbnpUSW5QV2pQM1g3NGZpUGNqQVNNaGhCQkNDQ0dFRUtuT3JaczNhZE84T1FVTEZhSmR4NDZNbnp5Wlk3Lzl4cUQrL2UwT3BHbTFXbnAyNjhiQi9mdjVhZmh3T3NRM2ZiYWxlczJhTEZpeWhPZlBuaEZZcXhicmJKVEk4ZlR5WXRyTW1aeStlSkVOVzdZUUhCeE1aR1FrVjY5Y29YenAwc29BL2I0OWV6aDY1QWdhallabGl4Y1RHaEtTN00vcjZPaEk4L2krTnVmUG5VdjI4aWtsYzVZczFBa0k0RzVRRUVzV0x2emI2M3Y1OGlYTnYvK2U0OGVPMGJkL2Y3NnRVY05xbnB6Ky9zeGJ1QkNkVGtmTFpzMllNM09tVW9yUTVINXdNRmN2WDA1MHNMSC9vRUgwamk5TDFLSjFhd3AvL2pubno1MmpwRmt3eEp5dDg2amZnQUdjdjNLRjJmUG5reU5uVHViTW1zV0taY3RzTG0rd0VVZ3lEeTQxYk55WS9VZU9NR2pJRUg0YU9KQmUzYnZUcWswYkZpNWRpb2VIQjFIUjBlVEtuWnNodzRlellPNWN1blRvd0p2NHdjVGs2Tm1uRDJuVHBlT0hybDE1L1BneEFKUEhqNmRPalJvV0dYd2YyL2xzS28razFlazQrZnZ2ZEdqVGhvY1BIaVJyMllSMGVyMlNMZkw2OVd1YnplQ1RJelZmSDRsSkRjZlhsaXVYTG5IbDhtVkNRMExvM3JrenIxNjlVcVo1ZUhyaTZlV0ZuNThmSHA2ZUZzdjkwTFVyVFJzMnhNSEJBWjFlVC8xR2pkaDMrREQ3RGg4R29HcTFhbnhadENpM2J0NmtiNjllNU0yWGorMTc5bEM1YWxVRzlPM0w4aVZMbEhVOWZmS0VOU3RYMHJ4bFMwckVaNVdZYTlleEk5dDI3MmIzenAxYy8rc3ZpNHdaa3lNSEQvSnRsU3JjdTN2WDR2MWZqaHpoektsVGNXWEI5dXloUVVBQTE4MUtaSm8rbzVlM056Nit2bVRLblBtZG1VTGErRkpvVXlaT3BHNk5HbWljbkFpc1Z5L1JaV3laTTNNbTYxYXZadGpJa2VUSm14Y2ZYMS82RFJ6STZaTW5XYk5xVmJMWEI2bjcrakFhalVTOGZNbWQyN2VWZjgrZlAxZW1tVE1QT0puNk1wcG5HSm03Y3VrU2diVnFvVktwbURWdm5zV3lHbzJHeGN1WEV4VVZSYjA2ZGJpV2hMNWMyYk5uSjJQR2pIaDVlK1BoNlduM243ZVBEMzUrZmtvZnBPUklyZmNEOGY2a0pKMFFRZ2doaEJCQ2lBL0dWTGZmTkNpaTErdlp0SDQ5WTBhTkluZnUzQ3hkdFFxMVdzMlhSWXN5Yk9SSWhnNGF4SzBiTnhnN2NTSjU4K1ZUMXZNZ05KU2UzYnB4OGVKRnBzNmNTZDNBUUl2dFJNZlh6emYzOWJmZmtpZHZYbG8zYjg2Zy92MkpqbzZtZGJ0MkZ2Tm90VnEyYjkzS2xBa1R5SkkxSzR2amd3ZXJsaThuVTZaTURCazRrRFdyVmhGWXJ4NGRPM2VtUVdBZ2diVnJNMjNtVExzbHd1eGxyTlFKRENSMzNyeEtDYkRFeXN5WW1BYkdidDY0d2UrLy9ZYkd5WW1ZbUJqdUJnVXBnM1IzNDUrY043MDJHbzNvZFRwaVkyT3BYYmN1ZnBreVdheXpiWWNPYlBuNVorYk1ta1dqSmsxczltVklpc01IRHpLNGYzOGVQMzVNMy83OTZkSzl1OTE1eTFlc3lLSmx5K2phc1NPVEoweGd6NjVkOVBueFJ5cFhyYXJzdTlGb3BPclhYL1B3d1FOdTNyakIyZmorVlZGUlVXZzBHbVZlay9Ed2NJTHUzS0ZJMGFMbzlYcWlvNkpJbXk2ZE10MTh3QytoVC9QbloraUlFWVRjdjQ5N2hnd1c4eng5K2pSdStRU0RrdkMvWTJZd0dBaTVmNStwa3laeDZNQUJzbWJMcHBTek1ocU4zTGw5bXp6eGplOWJ0RzdONjlldjhmYnhzY2hHTU5IcjlWWURvT2I4TW1WaTJzeVpkR3pibGdZQkFVeVlNb1hUcDA3eC9Oa3p2THk5TGViOUdNOW5EdzhQNWk5WlFxMXZ2MlhDMkxITW1EUEhZbnI0aXhjQU9OaDVldDdjZ01HRHFWZW5EbDhVS2NLNU0yZFkrVGN5akZMNzlXR1Ntbzl2aEZrbW5WYXJaY2lnUWFSTmw0NWVmZnN5YWR3NHlwVXNTVVkvUHlBdVk5WEx5d3RIbFlxb3FDaWVQWDFLNXN5WnlaUTVNL1VhTmlSTDFxdzBiOWxTNlRjRWNiOHJwdjArZGZJa25kdTF3d0dZdTNBaExpNHV6Sm83bDhZTkdqQmk2RkNPLy80N0V5WlB4c2ZYbDYyN2RwRWxTeFlpNC92NVhEaC9Yc25PeUpzdkgvdjM3bVhTaEFrMGF0S0U4aFVyQW5IQmdPdC8vY1hkb0NDTy92SUxEMEpEbFgySHVLeVRnWDM3a2pGalJsYXRXOGVaMDZmcDE3czNOYXBWdzlQTFMvbU1tVEpsSXIyYkcycTFtdGpZV0tLaW9vaDQrWkpIWVdGa3lwelpvcXdyb0pUZG16dHJGajE2OWFKcmp4NVdHVW1tNDJZd0dLeXlUQXdHQTVNblRHRGU3TmwwNmQ2ZDc1czFVNlkxYWRhTVB5NWNvRkxseWxibmd1bDhzWmU5azlxdkQ2MU94NWFmZjJiTHp6OWI3WTgra1d2aC9ObXpBSGdtQ0ZvK2ZmS0VCWFBuc256Wk1rcVdMTW1jaFF1dGVrOEJaTW1hbGMzYnQ5T3hiVnZxMXFqQmQvWHIwN3BkTy9MSDk2U0R1SHZhbGN1WGNYWjJ0aHY4dHNkZ01LRFZhb21KamJWWjlqQTEzdzlFeXBHQWtSQkNDQ0dFRUVLSWYxMzRpeGUwYTlXS3NMQXczTnpjY0hWMVplL3UzWXdmTTRiUWtCQmF0bWxELzBHRGNIWjJWcFpwSGw4ZWEvaVFJVlN2V3BVQmd3Y3JUWjR2L2ZFSFFVRkJMRnk2MUdLUVkrbWlSUno3N1RkdXg1ZWQ4b29mV0RQSjZlL1BwcTFiR1RKb0VBSGZmYWU4ZitYU0pWYXRXTUhCL2Z2UjYvVjA2TktGRHAwNktXVmZmREptcE9ZMzN4QVRFOFB3VWFObzBibzFBS3ZYcjZkMWl4WTAvLzU3K2cwWVlIT1F5NVRaa2pERHhjUERnekpseXhMKzRnV0RCd3pnUmZ4QXRydTd1OTN2MFJDL2pqK3ZYbVhTK1BFNE9Ubmg3T3pNL2VCZ3BreVlZTEZ1MDJ1RHdZRGVZQ0E2S29vaVJZdGFEYmdVS0ZpUVppMWFVS0ZTcGZjT0ZrMFlPNWI1YytiZzZ1cks3UG56cVZtNzlqdVhxVmk1TWp2MjdxVlg5KzVjdVh5WkEvdjJVYmxxVlo0L2U4YktaY3Y0Tkg5K2loVXZ6dk5ueitqUXBnMWFyWlppeFl2VHJXTkhqc1JuQXRqeWpkbGc1VjJ6REJOZElnTitTV0dyWko4cCswU24wNUU5Unc2OHZMem9OMkFBcmRxMjVmV3JWNnhldVpMREJ3L3lJRFNVU21ibmFkY2VQZXh1UjZmVG9YdEhlY0NxWDMvTjFKa3orYkYzYjVvMGFBQkFzeFl0bE1IZGovbDhocmdBNE9KbHl5aHAxcGRyMDRZTnJGaTZWTW5LeW1IV3ZONmVlZzBhVUt4NGNlNEhCek51MGlTTHNsTEo4Vis0UGt4UzQvRTlkL1lzamV2WFJ4OS9uYjE4K1pLZTNicHg2WTgvbURwakJvSDE2MU94VWlVbVQ1akF3ZjM3QWFqMXpUY1crNkpTcVRnWm53MVJ1VW9WbTRQanBzK3MxV3JadDJjUHNiR3hMRnUxU3VrZjQ1bzJMYXZYcjZkRG16YWtTNWNPdC9qUG5qZGZQZ3dHQXpXcVZlUEc5ZXNBU3JiUnJoMDc2Tm10RzBXKy9KS1JZOFlvMjZwWXVUSWIxNjluOTg2ZEFIVHYyVlBKWUx0eit6YnRXN2ZtNmRPbkxGKzltblRwMDFPNWFsV09IRHZHc3NXTDJiWjVNOCtmUGJQNmpPYlVhclh5ZWMzRnhzYVNMbjE2NWk5ZVRKbXlaVzB1YThwQ2lvbUpzY3FxQ3cwSllkK2VQYlRyMElGK0F3WllUSE4wZEdSeWdqSmxWNjljWWR2bXpkeTRjUVBBS3RzTC9odlhSMnhNakZVdnJFWHo1ek4yMUNoaVltS1U0SkxCWUdEOG1ERThmL2FNaHc4ZWNQYk1HWXFWS0VHT25EbUJ1RURSeUdIRDJMOTNMd0E5ZS9lbVMvZnV5cjNiRkZReEQ5Umt5cHlaelR0Mk1HLzJiT2JQbWNPbURSdG8yNzQ5UHcwZkRzU1ZGbXpadE9rN3Y3TjMrYS9jRDBUS2s0Q1JFRUlJSVlRUVFvaC9uWWVuSjUvbXowKysvUGxwMHF3WktwV0tRb1VMaysvVFQ1bS9lTEhGMDdMbW1yVm9RYUhDaFpremM2WkZiZjhhdFdwUnBWbzFpd0FUUUs3Y3VSazdlalI1OCthbGE0OGVGQ3RSd21xZFByNit6Ris4MkhLNVBIbDQvdnc1UGZ2MG9WNkRCbGFaSHdVS0ZLQnlsU3IwSFRBQVA3T253QXQvL2ptNzl1MWo0Zno1dE8zUXdlWm5NR1U3bVlJTHRyNmIwSkFRSGp4NFFLTW1UYWlXeUNCZ1RFd01FSmVsbzk3a0FBQWdBRWxFUVZRdEZmQWVaWVRzR1RWdTNOOWF2a2V2WHJ4OTg0YjJuVHBaUExIL0xybHk1MmJiN3QzczJyRkRhWjd0NWUzTnBtM2JsR3cwTDI5dnhrNmNpSmUzTitYS2wrZlVpUk1FMUt1WGFKOE9uVTVuOVgzSGFyVldBMzVKc1dIdFdnYjA2MmN6WUtSV3FTaGZzU0k2blE0bkp5ZkdtQTE2YWJ5OFdMbHNHZUhoNFl5ZE1JRXk1Y29sYVhzK1BqNjR1cnErYzc2NmdZRVVLRmlRcFlzWDgrTDVjN3IxN0tsTSs5alBaNGdiVURaWHFuUnBWaTViUnJrS0ZTaFZ1blNTeTNCbHo1R0Q3RWtJTGlYbXYzQjltS1RHNC90RmtTSjhWYVlNZWZMbXBWSGp4amc2T3BJdVhUb0dEeHRHWVAzNlFOeDNOVy9SSWw2OWVzWFZLMWQ0OXZRcFdxMFdnOEdBd1dEQXpjM05vaCtPTGJHeHNUZzVPYUhYNnhrK2FoUWRPblVpYzVZc0Z2TzR1Ym14WnNNR2pFYWp4WGZzNk9oSXp6NTl1QnNVUkw3OCtaVmd6TGMxYXRDN1h6K2F0V3hwMFhkbXdwUXBkUHZoQjE2K2ZJbTN0emVaTW1kV3Boa01CdEttVGN1UTRjTXBWNkdDOHI2N3V6czkrL1NoWjU4K0JOKzd4OVVyVjNqNDRBRXZYNzRrSmpyYW9teG1wa3laOFBieHNmcU1VMmJNNEg1d01KL2E2ZThEVU9xcnIzQjJjYkhadythVDdOblp2bWRQa29PbjJYUGtZTldLRlRnN094TlFyeDdOV3JTd211ZS9jSDM4Tkh3NEJSTDhuVkt6ZG0wS0ZDeG9jWDkxZEhURTNkMmR3d2NQa3I5QUFjWk9uRWpkd0VBbHM4ckgxNWU2Z1lFWURBYjY5dTlQVG45L2kzVytmZnNXc002UzFtZzA5T2pWaThaTm03SnkyVEk2ZHVtaVRDdFN0Q2hIVDV5SXl6QktRdWFrT2IzQmdFNnJWYTdWaEZMai9VQ2tQQWZqKzNadkZFSUlJZjRCU3hjdlp0U3dZUXdaTVlJMkNVckNwR1k1RS95UGd4QkNDR0dMcmFjMXhUL0xWTTVMbzlGODZGMVI2UFY2SmFCZ3J4eFBWRlJVa3Zxam5EaCtuTHRCUVRSbzFNaHUwMnRoMjk3ZHU4bVJNNmZkNEtROUVSRVJQQTRMSTRlL2Y3Sy84L0FYTDNEUGtNRnU4L0QvSWptZi8zK1Q0NXM2NlBYNlpKY1hTNjBlUDM2TWo0L1AvNnY3NEQ4bEppYUdpeGN1a0NsVHByOGRxRTRKY2ovNDczS3dkOEJzelNzQkl5R0VFS21KQkl5RUVFTDhmeVlCSXlHRUVFSUlJY1MvS1RrQkl3bmxDaUdFRUVJSUlZUVFRZ2doaEJCQ2ZPUWtZQ1NFRUVLSS96ZGF0bW5EOU5tenFSTVFRUFljT2V5bXlYOE0zbFdUM1p5bmx4ZTE2dFNSc2hDSlVLdlZWbjFSVWhPVldxMzgrNWpQZXlHRUVFSUlJWVFRNzA5R0JZUVFRZ2hCbWJKbE9YM3hJbnNPSG1UMWhnMzArZkhIRDcxTDc2Vkd6WnJVRFF4a3hwdzVIRDErbkVwVnFuem9YZm9nWEYxZCtmMzBhVmF1WFV1dE9uWGVXUk82VlpzMnpKbzNqME8vL2tyTE5tM3c5UEw2bC9ZMExsaDE0ZXBWNWQ5WFpjb2tleDNGUzVhMFdJZTd1M3VLNzJkZ3ZYb2NQWEdDUmsyYW9FcWtLZTZIa0QxSERtNEhCeXYvaWhZdi9xRjNTUWdoaEJCQ0NDSEVmMURxK3I5ZElZUVFRbndRTVRFeCtQcjY0aHVmbGZMODJiTi9mSnNUcGt4SmN1UFdjYU5IdjNPZi9ESmxvbGlKRXNwcnZWN1BxWk1uLzlZK1RwdzZOVlZrM1l3Zk00Wm5UNThtZWY3aUpVdmk1T1JFdVFvVktGZWhBaEVSRWRTdFVZUGdlL2VzNXMyWU1TTnQyN2NISUtlL1AwTkhqTUJvTUxCeStmSVUydnZFUlVkSDQrSGhvYndPRHc5UDlqcWVQSDVzc1k0M2I5K215TDZacU5WcXVuVHZqcCtmSCtNblRhSnoxNjRNKytrbmZ2M2xseFRkenZ0Ni9mcTE1ZXRYcit6TzYrZm54OG56NTFOa3UrVkxseWJrL24yNzA1MmRuZkh3OUNUeTdWdGlZbUxRYXJVWURJWWtyZHZCd1FHVlNvVkdvOEUxYlZwVWpvNDhlZklrUmZaYkNDR0VFRUlJSVlSdEVqQVNRZ2doQkpHUmtSYXZiUVVXVWxxdDJyVnhUWnMyU2ZOT0hqLytuZlBVYjlEQUlyaWpVcW40cmw0OVZxOWMrZDc3V0RjdzhKM1pPZitHYVpNbkoyditNbVhMV3J6ZXQzdTMzV002ZE9SSWkrTXdlTUFBMXE5WmsreDlmRjlSa1pFWWpVYWxqTnJUWkFUR1RGNmFCWmwwT2gxNm5TN0Y5ZytnUmV2VzVNaVpVM21kUG4xNjdnVUZwZWcyL283SUJBR3k2S2dvdS9OR1IwZW4zSFlUM0RjU0t2ejU1MnphdWpWRnRuWDY1RWthMTYrZkl1c1NRZ2doaEJCQ0NHR2JCSXlFRUVJSXdkc0VBODVQLzRVbitTTWpJNU1jTUlwS1pBQWNRS1BSMExSbFM2djNXN1Z0eTVwVnF6QWFqZSsxajlyWTJGUVJNSXFOalUzVy9GV3FWVlArT3pvNm1pbVRKdG1jNzd2NjlhbFJxNWJ5ZXZPbVRmOXFzQWpBYURTaTErdFJ4NWQ1ZTFjUXdoYnpaWFFwSEN6S21pMmJSWW5HbUpnWTJyZHVUWEJ3TUJCWFVzOC9WeTZMTEJxZFRwZmtUQm9UQndjSDFHbzFqbzZPT0RrNTRlcnFpcXVySzZkT25uem4rYXZYNnkxZXgycTFkdWROR0RBS3VuTW5XZnVaMDk5ZkNlN0Z4TVFrYTltL3EzYmR1alJyMFlLb3FDaWlvcUxRYXJYb2RUcjBTZml1ejU0NXc0YTFhLytGdlJSQ0NDR0VFRUtJL3k0SkdBa2hoQkRDS2lNaFlRRHBuMkFlQkNwWHFoU2hJU0VXMDYvZHVvV3JxeXZ3N29IcHdIcjE4UFB6QThCZ01IRGk5OThwVzc0OHVYTG5wbmJkdXV6WXR1Mjk5akUyTmhaVFNLdFZzMlpKS2tHV05WczJ3aDQrdEJyRVQ0NnMyYkp4N05TcC8rMUhNZ2JtYytmSmczK3VYTXJyamV2VzJRd0FGaXBjbU5FSk1yZnFOV2hBdlFZTkVsMS9URXdNNVV1VlN0SHlZT1lCSTN2SDJ0SFJrY3hac3ZBcUlvTG82R2kwV3EwU1NESC9ybTBGYWxRcUZTcVZDaGNYRjlLbFQwOVVaR1NTU3QrcDFHcW16NTZ0bkljQS9mdjA0WUpaU2JkaXhZdXpZTW1TcEgzUTk1QTdlL1ozWmt3bERKSWxGbUJLK1AxV0tWOCtXZnRqZmwxcTN4SElmUGIwS1N1WEwrZlZxMWZFUkVmVG8xY3ZOQm9OQUJQSGpiTzdYSnQyN2ZEMjhRRmcwWUlGeE1iRUVQN2lCVDYrdnBRb1ZTcForMnZ5NHNXTDkxcE9DQ0dFRUVJSUlUNG1FakFTUWdnaGhKSXhZUEt1ako2VWtKd01qTVN5UnRScU5WMTc5RkJlSDl5L24wWHo1MU0yZmlDODk0OC9zbWZYcnZmS1BJbEpabWFQbzZNaks5YXNRYTFXczJMWk1yWnUza3g0Q2d4VWF4UEpHRW5JUEdQSWFEU3l6RVl3STJ1MmJDeGF0b3cwYWRJa2UxODJiZGp3M3NHaTN2MzZjZWYyYmM2Zk8yY1JJRFFQK05nTGpyaWtTV01SUkxQSDFkV1Z1dzhlSkRyUGxJa1RtVDFqeGp2WE5XVFlNSW9XSzZhOG5qTnpKdHRUcU1SYVNrcE9CcDNSYU1SZ01LUklieTdkTzRLaTkrN2VaZGpnd2Nycnp0MjZLUUdqZWJObjIxMHU0THZ2bElEUnltWExsSE9sVFh5dnJmZng5UEhqOTE1V0NDR0VFRUlJSVQ0V0VqQVNRZ2doQkk0cTFiKyt6ZVFFY0JJTExqVnQwWUpQc21kWFhpOWVzSUR6NTg3eHg4V0xmRkdrQ05telo2ZEQ1ODdNblRVcjJmdG9TR2FXVUwwR0RaVHNuaUhEaHhNUUdFaGduVHAvdTZkT1VyT1ZIQndjTERLRWpoODd4cjI3ZHkzbThjdVVpYlViTitLWEtaUHkzckRCZ3puKysrODIxK25oNmNtR3padHhkSFJFcjllemNONjg5L2dFY1RwMDdveXpzek1BYzJmTllsSVNlbE45S04xNjlLQmxtemJLNjhNSER6TFZSbWsvbzlGSWJHd3MwZEhSUkVaR3hwVkkwK3N4R0F3VzU2Mjd1enRlM3Q3SzY0U2w0QndkSFhGMGRFU2xVcUhXYUhCMWRYMnZnRjVTcEZUQUtMblh4OSsxZE5FaWRtN2Z6cG1MRndFSXVYK2Y4cVZMMjUxLy8rSEQ1UDMwVTRBVXpZZ1RRZ2doaEJCQ2lQK3ZKR0FraEJCQ0NLdkJZOU9nL2o4cE9TWGI3QVdNUER3OSthRjNiK1gxeVJNbk9IZjJMQURUSms5bVJYdy9uaC8rajcyekRvc3FmZi8vQzJab1FVSVJ4VVJsamJYV0ZpekV6clc3d1c1ZDdDNXNYVnV4YyswQWRXMWRkMDBNN01ZV0F4Q1FZWmo0L2NITStjNHdRd3FLdjg5NVhSZlh4Y2w1NXN4enpubWVPOTczOE9FY08zS0VKNDhmcDZtTmFjbUNzclcxNVk4eFk0VGxUeDgvNHR1ejV6YzdpOUxTanNwVnF1ZzV6M1lrcXRuaTdPek05bDI3eUpjL3Y3QnUwZno1Yk5xd0ljbHo5dkx4RWZySDRZTUhlZm5pUlJwYXJ2L1p1djNxUUJwbEFsVktKWmN2WGlRNk9qckJNYU5VNmprZHRZNHloVUpoa0FWa2FtS0NxVVFpMUFaNmswSUdVcWN1WFJqaDV5Y3NQN2gvbnlFREJ4cjlIWTRmTzhZdmhRcWwyUDZlUGo1TW1EeFpXRTZyRkZ4R29pc0JtRkkyVm5La3R6Yll0eEQxNVl2d3Y2T2pZN0w3NmpybzNyOTdsMmx0RWhFUkVSRVJFUkVSRVJFUitmOEYwV0VrSWlJaUlwSWwrZjVteVA5dEpEL0FZWlFSVEp3eUJRY0hCMkY1OW93Wnd2L256cHpoM0prejFLaFZDM056YzVhdldrWEw1czJKaVk1TzlmblQ0akFhTTM2OElLTUY4TzdkTzBhT0hwMnFZNWN0V2NLenAwKy91UjI2a2wxUlVWRWNQM1pNV0M1Y3BBZ0JtelpSUU1laGRQellNWllzWEpqc09kdDE3Q2o4djJyNThsUzF3eGlGZE9vcXZYbjltb2YzNzZmcGVKbE1ScnRXclpMY3JuVVl5ZVZ5Umc0ZG1yNUdBdjBIRFdMRUgzOEl5NTgrZnFSWHQyNXA2amVaaVVRaUlYZWVQTVJFUnhNYkc0dENrOUdraTRtSkNWS3BGRE16TTZ5c3JiR3hzZUhWeTVlQ2d5Y3QvVHFySVpQSmtNdmxtSnViWTVNdEcyWm1aa1lsRzgzTnpYRjBjaEtXWDcxNjlUMmJLU0lpSWlJaUlpSWlJaUlpOGxNaU9veEVSRVJFUkxJVXRyYTJBRm5HT1B1L1FqYk5kZGRpbTJnNUs5S29TUk5hdEd3cExBY2RQc3l0R3pmMDlwa3ljU0pIVHB6QTNOd2M5MkxGV0xKOE9YMTY5a3kxSEY1cURlczFhOWVtUStmT2V1dEsvdm9ySlgvOU5jVmo3OXkrYlNBYmw1NTJGQ3hVaURwMTZ3ckxIOExDa0d0cU1OV29WWXVsSzFjYS9LNTE2OWZuYVJvTTZVSEhqeWU1clphSEI2SFBueWU1L1pkZmZoSCt2M0w1Y3FvLzgzdGhaV1hGbkFVTGFOS3NtYkJPTHBmVHAxY3ZYbXV1a2FtcEtVWGMzZFBzN01wSUhKMmNVcXpsOUs4bXkwNlhZbTV1eE1YRkFmb1poWW1sOFZLaWtKdWJRYzJ6NzAxNGVEaTVjdVVDd01uSmlYZEdzb2Z5dUxvSzdWUXFsYng5Ky9hN3RsRWtZL2dRRnNZLzU4NVJxVW9WWFBQbUJXRDkyclVVS1ZxVTZqVnJKbnZzNVlzWEtWSzBxSjdqOEg4SnBWTEp1N2R2Y1hSeXloUjVTN1ZhVFZoWW1IQXZwc1RMRnkrNGNmMDZudFdyNDJBa08vRHhvMGZjdTN1WE9uWHJZbTF0bmFyelpjdVd6ZWk1MHNxamh3OFRKQzVyMVJLeUwwVXlqcFBIajFPMVdqV3NiV3pTZlk2czFwK044ZkRCQXo2RWhWRytZa1VzTFMzVGRHeEc5dWZ2UVZ4Y0hEZUNnNm1jakN6cy8wLzhEUDB2SzcwdnMvTHpQaVdPQkFheVk5czJWZ1VFcE9vK2pvaUk0Tm5UcDdnVkxrejI3Tmt6dlgxWkRhVlNpZVFIU051TFpEN2ZMbDR1SWlJaUlpS1NnV2dIZ2hFUkVUKzRKZjliMk52YjZ5MW4xOG5heVlvVUxsS0VPZlBuQzh1eHNiSE1uRGJOWUwrblQ1N29aZEI0MWFuRDh0V3JNVE16UzlYbnBNWlJreTkvZmhZdFhacXE4eGs3LzZSeDQxS1U5a3FOOU5mZ29VT04xcVd4dGJWbHh1elpnck1vczdKTG9sTnc4djVhdXJUd2YxRjNkK1l0V2lUOG1adWJDOXNXTEY3TTRtWExXTGwyTFZ0MjdxUlVtVEtaMHQ3RWxDNWJGdTk2OVlSbGxVckYwSUVEdVhiMXFyQ3VSY3VXQkI0N3hwang0Ny9KOFBXajBaM1kxYWxSSTAxL3NiR3h3ckUveW5IMCtkTW40WC9kckQ1ZENoUXNLUHovOXMyYkRKR0dGTWtjenA4OVM3TkdqWXc2enQrOWZjdndJVU80ck9Na25UMWpCa2VEZ3BJOXAwd21ZK2lnUVRTcVc1ZVBIejRJNjZPam9sQW9GQWJQVkxWYVRYeDhQRisvZmszeW5LSFBuek5zOEdBdS9mZWYwZTFqL2Z4WS91ZWZSRWRGSmR1MjcwV2NUSVpuNWNxMC9mMzNOQjBYSGg3T2s4ZVBEZjRTdnp2dTNMNU4xZkxsOFJzeElsWG5EYjUyamNIOSsvTkI1L2ZRNWNxbFN3enUzNS9ZWkg0RFhhWk5ua3pOYXRWNDlQQmhxdlpQam9QNzl0R3JXemU5Yk0yZDI3WlJ5TlUxMmIvRU5mMUNuei9ud2YzN1JxL2ZrOGVQZVhEL2ZvcVNxRCtTK25YcVVNalY5WnY2OEkzcjEvRWJNWUt2TVRGQWdtT2hiKy9lK09yVUJFd1BXYTAvRzJOOVFBQ2QyN2RISnBPbCtkaU03TS9mZzM2OWU5TzVmWHV1QndlbjYvaXdzTEFrNzVQVS9GN3A1ZjM3OS96MjY2OU1uVFFwVGNkbGxmNzNzN3d2cy9MejNoZ3gwZEhDZC8zNDhTUG56cHpSbTVza1IvQzFhN1JzMnBTUW16Y050b1hjdkVuVjh1V0ppNHRETHBmVHFHNWRkbWprMHBNakk4Y2J1dVAyNVBqMDhTUDlmWDNadkhGanN2dEZSa2J5NzRVTExGNndnRVoxNnpKajZsUWc0UnFtZEIrL0U0TzNmaXJFOEJrUkVSRVJrU3lGamNZSSt6d1plUzZSakNkM25qeDZ5dzdmMldFMGRzSUVnNGxIVWdQMW5NN09CR3pjaUUyMmJNSzZ4UXNXQ0ZrZ2lWbTViQmsxYTlXaVl1WEtRRUpXemZiZHUrbmJ1N2ZleENnOVdGbFpzU29nUU0vaE5uclVLSFltcWgya3hkcmFtc0MvLzZhZ3B1Yk5wdlhyOVJ3UzZhV291enZOZGJLdGRJbUtpcUpwZ3dZc1g3T0dLbFdyTW1ITUdHYjQrd01KazRpbURSb1lIT05WcHc1akowNEVZTjJhTld6YnNzWG91UThkUFNwRVdxYVVGVmhHeC9GVG9tUkpTcFFzYVhTLzMxdTMxbHUyczdOTDlyd1p4YVgvL3FOenUzYXMyN3daT3pzN0pvNGR5NUhBUUdHN1JDcGw4UERoU0tWU2ZQdjFvM25MbGd6dzljMlEzeTh0S0JRSzd0MjlTM1JVRkRFeE1VSXRwL29OR3dyN25EbDFTcWhUWkpNdEc5bXlaZE16VGhoekxLWUhpVVNTNm15OXhQajA3WnZrdHBTZVA3cjNyVzZkSWwxMEhVWnB6YUlTK2I0NDU4ckZuWkFRVml4ZGlyOU9JQUQ4bnp5cWJoYXN1WVVGWmlrWWNwWXVYc3piTjI5WXRtcVZubE94VkxGaXlSNVh1V3BWZHV6ZWJYVGJvNGNQMmI5bkQxNTE2aGhzVXlnVUhEcHdBQ2NuSjN6NzlVdjJNNzRYVnRiV21KaVlHTHpmVTJMWGpoM01tajdkWVAyZGh3LzFIT1c3Ly9vTHRWck5sY3VYVWF2VktUcVF0ZTkwM1V6WDJOaFl6TXpNa0VxbHdybTF2NjFLcFVJbWsyRnBhV253ekRwNS9EakhqeDJqVGJ0MkZIVjM1L0RCZ3p5NGR3OHpjL01rbjI5YUkyZE9aMmU2ZE91bTN6Wk5QOU1kZDFob0lzdjNIanBrOUQza1hiT21nWHl2Lzh5WmV1OE5ZL1QwOGFGWml4WllXVm9pTVpMTlZLQmd3ZStTNVJUNi9EbFcxdFk0T3pzTDY2dzAzOWt5bFJrVVQ1ODg0ZGJObTd4ODhZSjdkKzhTZlBVcTc5Ky94OFRFaEFJRkM5Si8wQ0J1M2JpQlFxR2dwVVkyTnIxa2xmNHNsOHVKam9yQzFzN09JUGhJZUY3cGpFKzFLSlZLNG1ReUxLMnNNcjAvZncrRy8vRUg1ODZkWTlqQWdSdzlkU3JOR1ZVTDVzNU5jcXhzakx1UEgyZElabys5dlQzaDRlRnBxcU1LV2FmLy9TenZ5Nno0dkkrTmplWFJnd2VZVzFnZ2tVZ3dOVFhGM3Q0ZXB4dzVxRjZsQ3VIaDRYcm5LSnd2bjk1eTROOS9HNTI3V0NSNmYzeU5pZUhEeDQ5WVdWbng5ZXRYM3IxN1IyUmtKQUQzN3Q3bDA2ZFBmQWdMUXlhVFlaYzl1OUdzcEl3YWI1dzZlWkl4STBleVlldFdpcGNva2V5K1VqTXpqZ1FHNHBSRWx0bjVzMmNaTld3WTc5Ky9GOVkxYk53WWEydHJaRElaLy8zN0x6NDllaVQ3R2Q3MTZyRm0vZnBrOXhISk9vZ09JeEVSRVJHUkxJVjJnSHp0NmxVeHhmazdVa0Rqd05DaWEwRDRIalJzM0RoVit6azRPTEJseHc0OVkvRDE0R0RXcmxxVjVERktwWkpCL2ZweDRNZ1JRZXFoZklVS0hEMXhnc2tUSm5ENDRNRjB0ZG5Nekl6Rnk1WVpETURIVFp6STdWdTN1SFA3dHNFeDAyZk5FcHhGRCs3ZngzL216SFI5ZG1MR1Q1cVVyQk1nSWlLQ25sMjZVTGxxVmM2ZlBTczRqTlJxTlU4ZVB6YlkzNmRQSCtIL0kwRkJSdmZSSHEvRldCMFpMZGxzYlNuaTdwN2k5L2pSWEx0NmxZNXQybEROMDVPdG16ZnJiV3ZidnIxZS9TY2d5ZXVTbVlSLy9rd2pIZWxCTGM5MG90YkgvUEZIa2xGOHBxYW1HZVl3a2txbDZYWVlqWjB3SWQyZkd4WVdKdnlmMUxPcXNFN05yTWVQSHFYN3MwUXluMStLRmFOUmt5YnMyN09IUDhhTUlidTlQZks0T013dExERFI5RlZkeVJxSnBnK3JWQ29VQ2dXSytIZzl3OXZWeTVkWnVYdzVMVnUzcGxHVEpucWZOWHZlUEt5c3JKQktwWG9HT1pWS1JYeDhQSGJKeU1rOGZQQUFLeXNydlV4RUxaY3ZYU0k2S29waEkwWmtHVWt6RXhNVFRFeE0wbXhrMVRvTHRNK1VyWnMzTTM3MGFNR0JBZ25Qb1YwN2RsQy9ZVU5PblRqQmtjQkFnMnNOQ1U2SmllUEcwZHZYVnhqUDZWNmZnWDM2Y09ya1NiMWp5aFF2cnJkOC91SkY4dW9ZN3A0L2U4YW80Y01wK2V1dlRKczFDMGlvV1JoNDZCQlNxVlQ0bkppWUdPUnl1ZUNBVnFsVUtKUktmaTFWeXNEQXJ1MEx1bjFDMjg2Q0JRc21LWU9VMk9FemI5RWl4azJjaUdmbHlnUnMzSWlYdHplUUVQbGZ0VUlGMXF4ZlQrbXlaYWxjcnB6Ujh3R0UzTDl2SUJPY0dYaFZyMDR0THk4Q2RLTEpqZjFHeVJFV0ZzYUlJVU1vWEtRSUZoWVd2SC8vbmkwN2QxS3VYRG5obnZ6bi9Ia3NMUzJwYnlRNEpTMWtoZjRNOE9EZVBabzFhcFRzWnhaTk5GYlE1YityVjNISm5WdFl6b3orbkpHY08zTW15U3gzRDA5UGloUXRtbVFXQkVBMVQwK2pXZjFhSS91ekZETHVwazZheFBxMWE0M1dWZzBQRCtkTFpDUm1abVlHNHhvTEN3dWo5NjMyUEdtZFgyYVYvcGVWMzVkWi9Ybi84c1VMV3Jkb2dhV2xKVXFWaXE4eE1heFp2eDd2ZXZVNGVPUUladWJtU0NVUzl1N2V6Y3hwMHdnT0NRSGcwc1dMOVBQeFNkSXBxbTJEdGcvZXVuV0xEb21DMzNTZitmUDgvWm1ubVlmTlhiaVExbTNiR3B3em84WWJGaFlXZlByOG1jSDkrM1A0MkxGa2F4UnIrNDAwQ1JXT1NsV3E0RGQyTElXTEZPSEtsU3RNbnp5WjVhdFhDOXUxOThhSnMyY3BYS1NJd2ZHRlhGM1Q3RmdXK2JGa2pkR3NpSWlJaUloSUlyNUVSbkw2NUVtakF5V1JqRWZYdUFva21mM3hJeW5rNXNiYURSdHcwMmxyUkVRRVF3WU1TREZTOFAzNzkvVHMwb1h0dTNjTGtjSk9PWEx3NTRvVjlPamRtMjZkT3FWSmdzWEt5b3FWYTlkU28xWXRZZDJGZi83Qnc5TVRXMXRidHV6Y1NiZE9uZlJxS2cwWVBGakludm44NlJOOWV2Wk1sMnhKWWhvMmJxelhqcVNReVdTY1BYMDZWWEo4Tld2WEJ1RExseStwbGh0SlRpNmtZc1dLd2tUcWFGQVEvWHg4OUxiZmVmUkltS2dVeVo4ZnFWU0toWVVGOWc0T2ZQejRrVnBlWHZRZk9KQ29xQ2hpWTJOUktCUW9sVXFqUmd4emMzUG1MVnBrdEIwbUppWklwVkxNemMyeHRiUGpUa2lJUWVUbm5kdTNEWng5TnRteU1Yam9VR0ZaclZZell2RGduMUk2TTNIa2VFckdtdVF3TnpmUGtENmNWblRyRVRrbm9mZGZ1R2hSNGY5SG9zTW95OU8yZlh0Q2J0N2syYk5ueEVSSDB6MVJUYmpPN2R2ckxhOWZ1NWIxYTljQ1VLRmlSWGJ0M3c4a0dMQUg5ZXVIaTRzTGs0eklsTGJyMENITmJYdjY1QWxxdFpwclY2NVFzbFFwUFVreGJUYklnYjE3Z1lUc2c4VE9acmZDaGFsYXJWcWFQemNqMEJvSjAwSlNobFRkOVVzV0xTSXVMbzZSZm40NE9EcmlQM01tdGV2VU1UQ21QbjM2bEhObnp0Qi80RUNqc2poakowN2tqN0Zqa1VxbG5ENTFpaGxUcG5BZ01CQWJUVmFrVENiVHU4ZGZ2WHhKMTQ0ZFVhdFVyTlF4SXM5WnNJQTVDeGJvblh2WW9FSHMzN3VYWUNQQkcxcSt4c1RvR1c1VktoVnl1UnlKUkNKODM5OUtsVXJ5K01SWkFOYlcxbnpSUkpJYnc5VFVGR2RuWjZiUG5zMkVNV040K1B5NVlQQ2JPbWtTTzdkdCt5N09Ja2dJZWtsc1BEUVdUUER1M1R2T25Eeko3WkFRcHMrZXJiZXRTdFdxaE55L2o3V05qV0FJOS9EMDFOdm43T25UeUdReWZ0V3BZNmpMQ0Q4L0JnNGVuS28yLytqK0RBa0JWbHYvK2d0N2Uzdk16YzMxK3NEeVAvOWs3KzdkbkRoNzF1QzQrUGg0UG4zNmhMMU9CbTFHOStmTW9KK1BUN0xTWStmT25HSGRtalZKYnIvOTRJSFJjYWYyK2hkeWRVMVZPNHoxelgyN2R6TnQ4bVFrVWlrU25lMXl1Wnptdi8rZWJybm9wTWdLL1EreTd2c3lxei92M1gvNWhZZWFXcXZ6L2YwSkNneWtUdDI2UkVSRTRKUWpoK0FZMDQ2VGJUWHpSYTM2aVVyalpOSm1teWtVQ2dPSGpVS2hvSHlGQ2p3S0RVVWlrZkRxNVV0NmQrL09zVk9uQUtoWXRpeGp4bytuWmV2V0tCUUtnM2RJUm84M1BEdzlHVEpzR0F2bXptWGU3Tm1NbXpTSjJ5RWhtSnViRy9STjdaenFTMlFrang0K0pENCtIbnQ3ZS9KbzdsRUxDd3RoSGh1aWNhYnBZcG9LSjJ4V0NhZ1JTUjNpcnlVaUlpSWlraVVwNnU3T1hIOS9hdGVwSTJZWmZRZEtKNm9UNDVvM0w0WGMzSGoybmFRQnExZXB3cXVYTC9YVzZUb1JzbWZQenE1OSsvVGtweUlqSTdrZUhNenFkZXVJalkwbFBEeWN1Q1NNMTdhMnRqZzRPcUpTcWJoMzk2NlFGYVJVS3ROY2M4TEV4SVRWNjliaFdhT0dzRzd0NnRYTW1ES0ZlWXNXMGFwTkcrenQ3ZG0rYXhkREJ3N2srTEZqOUIwd2dKRitma0NDZ2FwWHQyNkVob2FtK2pPVElrZk9uRXpYUk53QkhEcHdnS2JObXlkN1RFcUQ5ZUlsU2dqUnIyZE9uVXAxN1Jjek16UGtjcm5SYlZVOVBJVC9yMTYrbk94NWxFcGxnblJMWEJ4ZnZud0J3TjdCUVpBVVRBbXBWRXFyVkVyZmFHc3NwTVNFU1pQMElvSlhMbHZHaFgvK1NkV3hXWTJNTE5ac2FXa3AvRVpwSlRrajBiRlRwM0JQd3JnSTZFMmdjN200R0d3M01USFJlNmJkTVRLeEZjbGFWUFh3NE9UNTgwZ2tFbDZFaGpKNTJqU3laODlPYUdnb2krYlBaNFNmbnhEWU1HcjRjQ3BWcWtUTE5tMVE2RVE1S3hRS3VuZnFSSGg0T0x2MjdjUE96bzYvang3RnUxNjliOHFxYTFDbmpsNEdwYmRPOGZEZzI3Y3hNVEVSTWxXTlpZMjI2OWp4aHppTXRNN2NtRlErNTFMTDllQmdObS9ZUUtzMmJTaFN0Q2pEUm83azhNR0RqUFh6WThIaXhYb0dzUHQzN3dKZ2JXUERnd2NQQUhqMjlDbnYzcjdsbCtMRjlhS1E3OTY1QTBCQk56ZWpFbkRobnovVG9ra1RJaUlpMkxCNU02NTU4N0loSUlCT1hidW11aTVoWW1wNmVPaEpYR29saUpZc1h5NzBtZVFrNmRLTGc0TURhcldhaVBCd1FRTHF6ZXZYNU0yZlA5M25UQ3RtUmd5R1dxNWN1c1RwVTZjNGZmSWs5Ky9kQXhJeXM0MlJYRDIvME5CUWJ0NjR3WlFaTXd3Y1NadldyMmZUaGczVTl2SktWWHV6UW4rR0JKbmNrci8rYWpCbVRRNnRvNkZNbVRKQ2hIMW05T2ZNd056Y25NWk5teko0MkxBMEhiZGwweVpXTFYrdTU1RFZSUnRrWk15NXBvdldDV2RNcHExcmp4NTA3OVZMNy9tdVVxa29VYVFJN3IvOFFzaXRXNWlabVJtOW5wRVJFVHk4ZjUrNHVEamNpeFZMTnZNQ3NrNy9nNno3dnN6cXozc3RDb1dDblR0Mk1IemtTRXhNVEtoUnBRcFJSdWFCaVRNRjYycUM4eTVmdjA1T1oyYzZ0Mit2bDEzWFJsUGZhc3IwNlhUczBvV1BIejVnYVduSmxoMDcrS0RKakEvNisyOEFZVGxub2l6NXpCaHY5QnM0a0xPblR3c1pkKzFhdGt6V0NieDM5MjcyYXFRRyt3NFlnTi9Zc1VudXE0djJubjcrN0ZtU2M4ZTBTa0dLL0ZoRWg1R0lpSWlJU0pha1U5ZXVUQjQvbmhWTGx6Snd5SkFmM1p6L3IzSEtrUVBYdkhrTjFqZHQzcHdsQ3hmK2dCWVpFaGtaeVpDQkF3bll1QkVMQ3d2aTR1TG8zYjA3N1R0MlRMV3hRWXQzelpwczM3V0xvdTd1ckZ5MmpKUEhqNmZwZUxWYXpjUng0MWk4YkJtbFNwZG0yK2JOek5RVS9CdzljaVFPRGc1NGVYdGpiVzNONm5YcnVIbmpCbVhLbGdVUzlMTjdkdXZHamV2WDAvU1p4cEJJcFN4Y3NnUkhqZFowWkdRa1V5ZE5TdEZocENzSFlHMXRuV3lHU2JNV0xXaldva1dxMm1ObFpVZHFoSWdBQUNBQVNVUkJWSldrdzBpYnNRUnc1Y3FWVkowdnExRGJ5NHQySFRzS3k5ZURnNWsvZDY3QmZzRWhJWUtNdzQ1dDI0UStrZFZRS2hUczJiVXJZODZWUVVXbzA4b0xIV2VycXhISFV5RTNOMEUzWHk2WGMwOWp4QkRKZXNUR3hpS1ZTdlVNUVBrTEZLQmJ6NTRBZ21PMmpyZTM0T2dmNStkSFFUYzNtalJycG5jdXFWUks3VHAxR0Roa0NLWEtsT0hRZ1FNTTd0K2ZHclZxc1c3VHBuUUhuMWhZV3RLNVd6Y21UcGtpckZ1emNpVXpwMDNEd3NLQ2xjdVc4ZlhyVjdidDJtVmdxS25sNFpHaUlUS3owTXBTZnY3MEtWM0hheVUzZFIwcTc5NjlvNyt2TDlteVpXUFU2TkZBZ2l6a3BLbFRHVFZzR09abVpreWZQVnY0UGJYdnVtWTZOZGJhdFdvRkdFb1BwWVNEb3lQRFI0NEV3TE5HRFE0ZlBNaVVpUk41OHZpeElGV1VWZzRFQm1KbVpzYUdkZXRZL3VlZlhMMTVFN2xjanAyZEhTYzBZNFBjZWZJa1dWY3R1WUNLWHNuSWhHbHJSSHo0OEVGd0dEMTcrcFJDYm03cCtoN3B3ZFRFUkxnblhvU0djdmJNR1NHUXBXM0xsbGhaV1ZHeGNtVmF0bW5EbkprempXWnphZ01Hek16TVVHaU1uREtaakxpNE9NeWtVbmJ2MklHVmxSV3QyN2JWazhrQ2VQSGlCVG1kblZPZDBaNFYrck9XYTFldUpQdjdKdVZNM0w1N04xV3FWZ1V5cHo5bkJpcVZpbXkydHVUTmw0L2JJU0c4ZWYwYUwyL3ZGSU9QdEhWWmtzbytWMmtNeDhha3EvVE9vNmtScXEzTHFJdXhOcndJRFNVdUxvNlN2LzVLcDdadGtjbGtXRnRiR3poQkFnOGQ0dml4WThoa01vNmZQV3NnT1p5WXJORC9zdnI3TXFzLzc3VUVIVDZNV3EwVzZxcnQyTE5IdUs2bXBxWWMzTCtmQlhQbmN1YkNCU0JCcm5yRWtDRnMzcjRkUnljbndmSHl4NWd4V0ZsWkVYVDRNRXNYTDJiKzRzWGtMMUNBbk03TzNMdHpKMFhwU29CSG9hRjYvVGd6eGh0U3FaUmQrL2NMenNjck4yNFlyYVVHQ2NGY1BYcjNadHpFaVFaUzR6ZHYzQ0Q0NmxYTUxTeTRjdWtTQUpzM2JpUXVMbzVXYmRvSVFadTl1M2RQOHZ2R3hjV2xjRVZFc2hLaXcwaEVSRVJFSkV2eVM3RmlEQmsrblBsejVsRFUzVjJ2b0x0SXhwSlU1SE83RGgxWXVuaHhzbEpqMzVNTDU4OHpldFFvWnMyWmcwK1BIbHk5ZkpuMk9vYjgxUExwNDBkYU4yL08zSVVMV2JGc1dicmE4dXpwVXpxMGFVT0hqaDBKV0xOR1NPTlhLQlQwOC9GaDZjcVYxSzFmSDBCd0ZzVkVSOU9qYTFkaGtQMnQ5QnN3UUMvTHlYL21UTDJKYUZMWUdDbkduQkhZWmM4dUZIWFZwV0NoUWtLMmlFd21NMXJiS1NWTy92MDNOYXBXSlZvalNhZFVLbEVvRkVucTZtdlJPc08rZnYxS1NZMUVtVmFTTGx1MmJDa1dhYmUzdDJlMlRsSGhMMSsrTUxoL2Y2TkdRak16TTBGS1NKMk9lMFpiVzBncWxXSmxaWVdWdFRXUmtaSEVSRWVuK1Z5NjJOcmE2a1ZPUmtSRU1GSkhYdTluSkZRaktRTG9TVlJxcWE1anJMdDc1MDY2Nnl5SlpENGpoZ3poU0dDZ3NQenZsU3Q2UmNXMUJnaGpFY2pHMEJyZG9xT2ltRGwxS3RiVzFreVpQaDJKUk1LQ3VYTUZXY3FrN24yVlNrVmNYQnpOVzdUQVhWUHdXNXFNNGV6dG16ZXNYYlVLenhvMWpMNUxqUms1dnhjUE5SSGVqeDQrUkM2WEN3VzVVMHRpby9lcmx5L3AxcWtUNzk2KzVZOHhZMUNyMVlSLy9nd2tPTlliTkdyRVh6dDJjT1BHRFRadjMwNk9IRG00Y3VtU0VLSDg5OUdqOU9uVlM0ak9QaElZU1BVcVZRdytOM0ZOQzRBekZ5NVFvR0JCT25icEFpUTgwK2ZObm8yOXZUMER2aUdvU0N1MW84MjgxTTFpMWhxMnFwWXZuK1R4eVJtL3BzK2VMVGdIUG43NFFIdWRtaFl1bWo3Ky90MDdpcGNvZ1Z3dTUrbVRKNm11NS9pdFJFWkdvbGFydVhybENyVTlQWG4rN0JtbXBxYUNrWGpicmwxVXFGZ1JNek16dm43OXlzeXBVNDBXUWg4NWRDakhqeDNUVzFkYzgwenU2ZVBEcmgwNzhLNVhEMnRyYTc1Ky9VcTkyclVaT0hnd3JkdTE0OHJseXpSczFDakY5N0NXSDkyZmRldmwxYWhWaS90UG54cEkwbW5yN1NRT3hGRXFsY2psY2dQSFUwYjM1OHhBVjFwczI1WXRiTit5aFR1UEhpWDdYRk1vRkxpNHVGQzJYRG5pay9pdHRCazdxWldraTVQSmtDWWF2OHJsY3NiNStkRzdUeDkrMFR5dmJ3UUhKMlFabHkzTHBldlhqV1pWRjNKMXBXT1hMbnBHK1pUSUN2MHZLNzh2aTdpN1ovbm5QVUJVVkJRTDVzNmxlOCtld205WW9tUko3dCs3UjF4Y0hGS3BWSmozYXNlTzJxeVlQSzZ1ZW1QTzN6VHZoajgxTXRqNTgrZW5Rc1dLQUR6VTNEZEpCZVU5ZWZ3WTc1bzFEWjJnR1RqZWlJeU14TXJLQ2pNek03M2YwTnJHaGhlaG9WeTdja1dRbUV1TXJpeXJsaXVYTDdOdzNqek1wRkxoL3Azdjc0OU1Kc09yVGgzS2xTL1BybjM3a213Ly9KOERXT1RuUUhRWWlZaUlpSWhrV1FZUEc4YmpSNC9vNyt2THVJa1Q2ZEc3ZDZvbmxpS3BwNXFPWE5pcmx5K1J5K1c0RlM1TUhsZFg2amRzcURjNStkSHMzN09IKzNmdkNoSXBhMWF1Wk5YeTVieDcrNWF2c2JGSlJ2dGFXbHJpNE9oSXdZSUZnUVREZjU5ZXZiNnBMVEhSMGF6VktmYXBwV0xseWtZamNVMGxFcG8yYjg2SHNEQ2VQM3YyVFo4TnNENGdnTkpseWxDM2ZuMnVYYjNLanExYlUzWGMrM2Z2RENhdUppWW05T2pWUzVpY0FTeGVzSUJEQnc2a3VqM3ZkT3JLNlBMeXhRdmF0V3BGbzhhTnllWGlrbXFKTzEyaW9xS015a1drQjRWQ2dVS2hTRmFPQVJJeXVKYXVYS2xuSkFwWXZUcEpHWnF2c2JHQ3d5ZzFraVdwcVIwMGJQQmc5dS9aaytKK3huQndjTUNuYjErYU5HdEdEWTNSOHY4WFhyOTZSVXgwTkRiWnNwRy9RQUhCR0tuRnEwNGQ0ZjhMNTgvL2lDWW1TMm9OWkQ4alE0WVBaK2lJRWFuZXYyUG56blRwM3AyalFVRnNXcitlN1BiMmhJZUhnMXFObVptWklOdGlibTZ1SnlHcGlJOG5PaW9LaFVhKzBzbkpTYzlRTW1mV0xONjllOGZFS1ZNb1dLZ1FrQ0NSRkI4ZmoxUWkwUnRMaEllSFkyRmhnYlcxdFdEWUxWdXVuT0F3U203Y29TMElQMkh5WktLam9nenF6eWppNDlOc1dNd29ybDI5Q2lRWVprLzgvWGVTUmRTVEluR1I5cEJidC9qNDRRTmpKMDVrNXRTcHpERVM1VDE0MkREaTQrTnhkblltOVBsekZBb0ZsWTBZQ1NHaC9zM0JJMGV3c0xBd01FeDUxNnpKMEJFamFOU2tDYkxZV0QxSlVJRFowNmNUR2hySzh0V3JjZEhJVWxZcVZ3NFBUMDhXL3ZtbjNyNGhOMjhDb0ZLcmlaZkx5WjBuajlHc2FpMHFsUXBUVTFPYU5HMnFOejR5Um5MR3I5eTVjd3ZaRXphSlpOdGNYVjBUNmx1OGVnWEF6ZXZYVVNnVWxOVXBqSjRaYk5tMGlYMjdkM1B6eGcyVVNpVW1KaWJVcVZlUG9TTkdVS05XTFh4NzlPRHFsU3Q2eGtodElJcWpFWWZScEtsVEdUdGhBcGN1WG1TMEpodGc3NkZEUkVkRllXNXVqb09qSTVVcVZRSVM3dUhYcjE0aGo0OUhLcFd5Ly9EaE5FbEwvZWorREFsU1MxcWpzakVpTlhVTnRka2tpZEhLN1JZdVVrUXY0eW96Ky9PM2N2allNU0hEVHZ0N0pmVk1lL1A2TlV1WExPSFJ3NGY4dFhkdmtzWm9nSkdqUjlPbmYvOVV0OE1xVVlZYUpOUmF1WGIxS3VmUG5tWFB3WU80NXMzTGhYLytvYWk3dTlEbVZ5OWZwaW16SlNteVF2L0x5dTlMQzB2TG4rSjUzN3Q3ZDBLZlAyZWV2ei96L1AycFZLVUtPL2ZzWVVDZlBqeDk4c1NnWGJvWXE5a1pFeDNOR1UxOW91QnIxNGlLanFhMmx4Y1N6ZlZONjNndkk4Y2JBM3g5OWVTejI3WnZqNzhtQ0c1ZzM3NDh1SCtmcWg0ZUJ0YzdLWHI3K3RMYjF4ZUFWczJhRVh6dEdqZDBNdmhqb3FNcCs5dHZScCtQV2xsT1VaTHU1MEowR0ltSWlJaUlaRmxNVFUxWnZHd1plVnhkbVRaNU1tZE9uOFp2N0ZoSy92cnJqMjdhL3plWW1wcmlYYStlc0h6aTc3OTUvLzY5b0ZmY2IrREFMT1V3QWdSbkVjQ0QrL2RUZFl4TUp1UGQyN2U4ZmZNbVU5cGtabVpHZzBhTjZOS3RtMTZ0blpqb2FNTEN3aWprNW9hVmxSVmR1bldqVTVjdS9IZmhBZ2YzNytkSVlHQzZIU0V4MGRIMDgvRmgyc3laYkZ5L1BzVnNHeTN4OGZGNnhveGl4WXN6WmZwMEt1bE04amF1VzhjaW5jeWF4TGpremsyZmZ2MllQblZxaWc0Z3BWTEo1WXNYdVh6eFlxcmFwNHQyd3BVZUo5TzNNbVg2ZER5cVY5ZGJaNnlJcjVaNEhUbSt4RElPMzV1aEkwYlF0Rmt6ckcxc2hBbnVuWWNQVWF2VmdseVFVcWxFcFZLbGEvS21qVVNYU3FWWVdWdGpiVzFOemFwVmVmZnVYVVovRmFPbzFXcHVoNFJRdVdwVlRFMU5xVmk1TW1kUG53WVNzc0txNkJnNy96bDM3cnUwS1MwTUdUNzhSemNoMDZpU3hsbzkyaXpKYXhxcFNpc3JLMFlPSFdydzNxbVV5SkMrZWVOR05tL2NLQ3lmT0h0V01NNmZQSDZjTFpzMkFRaFNQWkFnRzJtTTFFU2JxOVZxdlV3MWJRUnl4eTVkYU5pNE1VK2VQS0h0Nzcrek1pQkF5Q29Ca1A5QWg5RzVNMmR3SzF5WTdObXpFN0I2ZFpvTm5JbHAyTGd4Tld2WHh0cmFtdFp0MjVJOWUzWkIwa2F0VnZQMnpSc2hZd2NTQ25SZnVuN2RxTFJSV0ZnWWpvNk9sQ3BkT3NuUHk1RXpKMFhkM1EzVzc5bTFTL2p0ZFROeVltTmpqV1lUSnBZRkdqdGhBajU5K3hyOXpBdm56N05wd3dabXpKN04yN2R2alJvM2RYbjc1ZzNQNCtKd2MzTkxVL2F1VkNxbGNOR2kzTHgrbmM1ZHUzTHN5QkhNek15b2xNcGFmZW5sMGNPSHhNVEUwRy9nUU5hdFhZdVh0emNMRmk5TzlwaFBHZ2t1WXhsR1drUHNOcDNDNis3dTdraWtVaXd0TGFtc2N5OW9qWWphNjFsRWsvV2JXbjUwZndhWU9XMmFRVWFWTVZLcWIzVXdLSWhTbWpwN21kbWZNd0xkZW9MYTM4NGc4K0RTSmJadTNremdvVU1vRkFxY2N1VGcycFVyVk5BNEM3WElaTElFbzdhRkJZNk9qamhxcEwxU2d6YWJKUzR1RG51Tm96Wkh6cHhzMjdXTE5pMWEwS1ZEQi83YXU1ZlRwMDdSUWxOTDV1VHg0L1R0M1p2RHg0NEpHVWpwSlN2MHY2eit2dndabnZlRE5SbjJUamx5MEtOelp3b1ZLb1JDb1dEYnJsMWtzN0hCd3RLU25kdTNNMzcwYUo2OWZvMWFyVWFsVWhFZkg2OG42YTFsLzc1OXd0emcySkVqQkt4ZXpZbHo1NFE1MmVVa0pNaERuejhYYWg0bEpxUEdHMU5uemlRK1BoNkpSRUxkV3JXdzFNbTJHenB5SkwyNmRtWHA0c1ZNbnozYmFEdVM0dUg5K3dSZnV3YkFyUnMzZVBIaUJVMmFOYU9XcDJlS1NoZXQyclJobmlZalN5VHJJenFNUkVSRVJFU3lOQktKaExFVEp2QmIrZkxNbkRhTkp2WHJVN2xxVmVyV3IwK2x5cFhKNWVLQ2s2T2pZRmdXU1J0VlBUejBDbTRlUDNhTUo0OGZNOUxQRDRsRVFxblNwZkd1VjQ4VG1pS2RXWmtDQlF0U3Vrd1pTcFV1elkzcjF3azZmRmh2Ky9CUm95aGVvZ1Q3OXV6aDFJa1R5UnIvVTRPMXRUWFZQRDN4cmx1WHV2WHJHMFRmN3Qremg1blRwL1A1ODJlNmRPdkdrT0hEc2JlM3g5VFVGSS9xMWZHb1hwMFovdjdjdW5tVC95NWM0SFpJQ0U4ZVArYlowNmVwYm9OU3FXU3NuMSs2MnU5V3VEQ0RoZzZsV1lzV0JqcldyZHUySlNndzBLaVQ1NWRpeFFqWXVCSFh2SG5KWDdBZ1F3WU1JRHFEc24rMHVMaTQwSzVqUnpwMDdremZYcjB5cE9aVFd1anA0ME1ubld5cjFLRFFjYnlrUmdJdDVOWXR2V1d0L0lORUlzSEt5Z3ByYTJ1aEprUktKTllzYjllaGcvRC9rOGVQRTV3N1ptYVltNXRubWlRaGFjeitURzdDbUpwb3g2dFhyZ2pHeU9vMWF3b09vMmEvL3k1TW1DTWlJcmlhQld0bXBTVUQ1MzhORXhNVGV2cjQwS0psUzZSbVpxeGJzNFlIOSs4elQ2ZWUzc0IrL2FqbTRVRzdqaDFSS1pYSVpESnlhYkk2NzkyOXk5QkJnekExTlVXcFZLYTdlSGRpTmdRRXNDRWd3T2cybDl5NXNiQ3dJRDQrbm9YejVyRlRKeXRRTHBmL2tCcEdEKzdmNS82OWV3d1lQSmg4K2ZJeGV0UW96cDA1UXcxTjBlNzA4dUhEQi80OWY1NE9uVHV6ZU1FQ3RtL1p3a1dOQk5TZ2Z2MXd5cEdEMWV2V0Nmc2JrNE9hTW5FaXg0OGQ0Njk5KzVCSUpGaGFXaHFOcXY3NDRRTVBIenhBRmh0TGFZMjA2L216WnhremFoUlNxZFRnT1dzbWxScU5iRDZ2ZVk4cFZTcmk1WEtEZWtUdjNyMFRwRko3ZCs5T0wxOWYvajU2bENrVEp3b09JeE1URTJReUdiR3hzWHJIYXpOR3R1emNLVWdSYVVtdXhnMkFaL1hxN051emg2OHhNZXpkc3lmQmVKd29FeW1qR1Q5cGtwQWxzbFZqSkU0SnJRRXdjWEYyTFdxMW1pTkJRZVJ4ZGVYTjY5ZDBiTmVPYWg0ZStJMGR5NVBIajVubjc4L0FJVVAwZ3IxaVkyUFp2bVZMcXBVRHNrcC9ualZuRHZNWEw4Ykt5a3JvYTJxMW1xRURCM0p3LzM1bXo1dEhnWUlGa1dnQ0diUW9GQXBVS2hVbUppWkVSa1JncDZudmt4bjkrWHNRR3h0TDhOV3JuRDE5bXFOSGp2RHE1VXVjbloxcDA3NDlEUnMxb3FxSGg5RzJiOTZ3Z1puVHBuM1RaNXVibS9OQUowdmZ4Y1dGVGR1MjBhcFpNNW8zYnN5bmp4OEZHZk9xSGg3WU96Z3dlOFlNMXVzNE5kTktWdWwvaWNscTc4dXMvcnlQalkzbDlldlhOR3JjR0hNTEN6NTgvRWdSZDNkdUJBY2JkZDRremc2NmVlK2VudHhmZkh3OGExYXNJSGVlUEx4OTg0WUJnd2N6ZlBCZ1prMmZUdmNlUFpLN1ZBSnF0ZHJnZW1UVWVDT3haTE91TTgrclRoMkt1cnV6YStkT2hvMGNxU2ZIbWhMTC92d1RNek16NHVQaitmdllNYlpzM0lobmpSb0pXYVBtNWtKVzJtK2xTdEYvMENCNisvb0tUcmNmSmRFcmtqN0VYMHRFUkVSRTVLZWdRYU5HZUhsN3MyUHJWZzdzMjhmMHlaTi9kSlArdjZCTnUzYkMveC9Dd3JoMDZSSktoWUt6cDAvajVlME53Q2cvUDA2ZE9KRmxhaGxCUWpIVXV2WHFjZW5pUmFHZXljUXBVNFEyYjk2NDBjQmhWS0JnUWVyVXJVdWR1bldKaVk2bWR2WHFnbnhEV3ZEcDA0ZldiZHRTdUdoUm81RjBwMDZlWlBHQ0JVaE1UWVh6YndnSVlOZk9uWFRxMG9WZXZyNkN2SVJVS3VXMzh1VUZIZXpQbno3UlFQTWRNZ09wVkVvdEx5KzY5ZWlCUi9YcXdpUkZyVmF6YzlzMjd0Mjd4K1JwMDdESmxvMk5XN2ZTcmxVcmJ0MjRJUnpmdW0xYnBzeVlJVWlwZU5XcEl4VG56U2pXYnRoQUxTOHY0ZG9XTDFtU0c5ZXZrOGZWbGRpdlg0bU5qVVV1bDZlclAycHJCSmxiV0pETnhvYm9tQmdEWjFlTGxpMFpOM0ZpbXMrdG13V1ZtcXlkWmhsUWx5Mm5zN09RdFphWWp4OCtNRy9PSEhidDJKRWdCUkVmanp3dWp0allXR1F5bVpCZGxIZ1NyaHROL1BUSkU2UE9MMjEya1VRaXdjYkdKc0VKbGNvTU55MnROTVdHMDh1WlU2Y1lNSGd3QUEwYk5STGVDYTNidGhYMkNkSkVPNHY4WE9nYTN1ZjcrMU9xVkNscTFxNHRyRE9UU25ITm0xZFBlaEFTcEllNmR1eUltVlRLNzUwNzYwVlVmeXV0MjdabG9FN3RoSjNidDdOaTZWSmgyY0hSa2JZZE9yQWhJSUNybHk4TGtmVnhNaGtXUnFLU001c1ZTNWNpa1VobzM3RWpPWjJkbVQ5M0xqT21UY09qZXZVVWk1bHJJNk9OU2Vsc0NBaGc0N3AxTkczZW5GeTVjdkgrL1hzK2ZmeUlvNU1Uang0K3BKcW5wOTcrTXBtTWExZXZjdXJFQ2VHZEhCa1p5YXk1Y3dGbzJxQkJrdTFZTkg4K2krYlBSeUtSOFBqRkM1NC9lNFp2ejU0VUtGaVE4aFVyc25QYnRsUmRpNlRrcUY2RWhqSzRmMzlDYnQwU25Nem5MMTRrUjg2Y0FMUm8xUXBMUzB2QmlMcDA4V0xtejVsRGNDcnI4Q1ZYd3dpZ2VZc1dyRnV6aHI0K1BvUi8va3pucmwxVGRkNXZJU1VKT08xN1Zkc0h2bno1d3Nuanh3SEltNFRzMmRuVHAzbjk2aFcrL2ZxeGF2bHk2dFd2ejZMNTgybmR0aTEvSHozSzBhQWdnM3FUQi9idVpkcmt5ZGhreTZZWDRKQVVXYVUvSnphcUtoUUtSbzhjeWNIOSt4azNhUkx0T25TZ1c2ZE9SRWRGc2VmZ1FXRy9TZVBHOGZUSkU1YXVYQ24wcjR6dXo5K1Qwc1dMZzFwTjZUSmxhTjIyTGJXOXZDaFZwa3lLenIvMm5UclJ0RVVMd1JFYjl2Njlub1R6bWhVcldMcGtDVGQxbEFTMHFGUXFsQXFGMGJwaGhkemNXQlVRUVB2V3JYRjBjaEtldjliVzF2ajI3Y3ZNYWRPNEhoeE11ZDkrUzlmM3pTcjl6eGhaNlgyWmxaLzNrQ0FaT2ZhUFAxQXBsZnhhdWpSS2hZTFNwVXRUdkVRSkRnUUdZcTdwbDRHSERyRjR3UUpPbkQwcmpKVmxNcG1CdE9peUpVdDQ5KzRkVTZaUFovU29VZGpaMmRHamQyK0NyMTNqaTJadWtUamJLekhHNmh4K3IvSEdnTUdEa2NsazJLZkI2WHp4di84NGZQQWdIVHAxWXV2bXpmVHk5V1hkbWpXc1dyNWNVQ2ZSeGNyS0NvYzBaQktLWkMxRWg1R0lpSWlJeUUrRHViazVYWHYwb0d1UEhyeC8vNTY3ZCs3dy91MWJQbno0OE1NMWNSY3ZXUEJEUHo4OTVNMlhqOFpObXdyTDI3ZHVGWXplcTFhc0VKd3Y3c1dLMGFaOSsxUVAxdE5EOVpvMStmVHhvOTQ2WTVNd2lVVEM4dFdyOGZMMlJpcVZNbXpRSU1GaGRQRy8vNFEyNTgrZjMrQlkzVWlyL2Z2MnBjdFpCQkI0K0RCOUJ3elFhMTlzYkN4Qmh3K3pJU0NBMnlFaDFLaFZpNDFidC9MczZWTzJiOW5DbnQyNytmenBFNnRYckdEOTJyVTBhTlNJOXAwNlViVmFOYjBKOXVoUm8vZ1FGcGJoQmdIM1lzWG81ZU5EdlFZTkJDa1BMYytmUFdPY254Ly9YcmlBaTRzTGZmdjNKM2VlUEZoYVd2TG44dVUwcmw4ZlIwZEhKazJicGpmaERBOFBaL3JreWV6ZHZUdmQ3WkpJSk5Tb1dWUFBpRlduYmwzaGY1VktKYlIzMjY1ZEZDaFFJRjJmWTIxdGJiUm1VT0lhUVUyYk4yZmVva1dDZ2ZEaC9mdFlXbG1SUDUyZm14azRPRHJpVmFjT2Rldlh4OHZiMjZnQmNNM0tsU3hldUpDWTZHaGhYVWtqVWgvRzBMMU9uZHExUzdJMjFZOG0rTm8xUG4vNmhLT1RFM2xjWFFXamlhN2t5YjY5ZTM5VTgwUXlnRGV2WDNQdjdsMmFKeUhia3BpY3pzNFVLRkNBVWFOSGMrWHk1UXh0aTYyZEhRVTBOZkFBbzFIOVhidDNaME5BQUd0V3JhSkNwVW9vbFVyaTQrT3hTc0tBRTN6dEduZnYzS0dhaDRkQkpQQzNFSHp0R2dmMzc2ZE51M2JDdTJUZ2tDRk1HamVPSlFzWE1reFRheVlwWWpYMXdBNGRQWXFWbFJXSER4NFVKRXByMWE3TmhvQUFidDY4U1JtTkllek83ZHU0NXMxTFZGU1VFTmtQQ2NiMEJuWHFFUHI4T2ZueTU2ZHN1WEljZmZ1V0JZc1hrOVBaR2FWU3lkM0hqekUzTnpkNDN4ZHlkV1g2N05tMDc5aFJLT1Jlc0ZBaG1qUnJSdjlCZ3pMRXVKbS9RQUh5NWMvUGtCRWp1Qk1Td3Z3NWN3UmpQc0NSd0VCbVRwdEd3TWFOQnJXRnRKSkJTcVhTcUV3UkpGM0RLRHc4SEtsVVN1bXlaYWxZdVRMbno1NmwzRysvNlJsNWZ4UmFoNUZLcGFKbHMyWkN3RWlCQWdVb1hyS2swV09XTEZ4SU5ROFA4bW5HWGIzNzlPSFd6WnVZbVpseCtPQkI4aGNvWUpDSjBiWkRCemFzVzhlY1diTm8yTGl4WHRSK1lySktmMDdNMnpkdkdOeS92NURGcXEzdDBiTjNiN3AzN3N5UndFQWFObTdNOGovL1pOdVdMVlN1V3BYSXlFakI2WlRSL2ZsN3NtcnRXaXBXcnB6czcyWU1XMXRiYkRWMVZ5SWpJNmxicXhZdFdyVmk0WklsQUlLeFcvZThTcVV5b1ZhT2poU2RNV0ppWWxDcFZIeis5SWw5ZS9iUVV1T2diZCtwRTRzV0xHRHhnZ1ZzMkxJbFRlMkZyTnYvRXZPajM1ZFovWGtQQ2RrNVRabzFZK1h5NVhUcTJoVnJHeHZLL3ZZYml2aDRpcGNzaVZRcXhjVEVSTWltMUQ2L3RkOVBGaHVMdFkwTkppWW12SG45bWpXclZqRm82RkFLYU9vK0FVSWdVM3g4UEk5ZnZCQythN2RPbmZEdzlNUzNYejloMzhUU2Mxb3lZN3hoak5UMkZTMGZQM3hnMk1DQjFHdlFRSGdmT0RnNDBLSlZLMXp6NWtVbWt4RVJFYUVYYUJFbmsvSGx5eGVoZmVibTVrYnY0OHdhRDRsOEc2TERTRVJFUkVUa3B5UlhybHhDU24xVzRHZDBHUFVkTUVDSWFsSW9GSG9hOUpjdlh1VHFsU3VDRVhhVW54K0Jta0xHR1lYdWhHR212MytxamxFcWxlUnljUkhhclR1b3ZLN1JVd2I5TEFsSXlLelJYYmQ1dzRiME5CbjR2NksrWXlkTTRPSy8vM0kwS0lpRCsvY0x0WWpNek15RURKVkNibTZNblRpUlVXUEdKRWd5N05qQitiTm5PWFRnQUljT0hNQTFiMTRhTm1wRWc4YU5pWTZLU3BVMmZucDQvZW9WYm01dWVvUDAyTmhZbHYvNUo2dFhyRUF1bDFPOFJBbldiZDRzRkpTRkJJUGE3djM3Y1N0Y1dNOHg4ZmZSbzR6MTh6Tnc4cVdXRWlWTDBxeEZDMzV2M1ZySXR0TGwzZHUzN055K25iOTI3T0NORVVkUFp0Q3djV01XL3ZtbjBDK2pvcUxvMDdzM3E1S1FoZmdSbUppWXNHUDNib1ArblpoMWE5ZnFPWXV5SXNrVkFqNTI2bFNLMzFHbFVyRnY3MTU2K2ZnQTBLRnpaN0xweU8zZHZYT0hxeG5zTkJENXZxeGN0Z3hUVTFPOXdBWWd5WHB0RmhZVzdOaXpCNmxVbXVFT285UlF5TTBOcnpwMWhLTGZNbzNzcWEwUm8rcmExYXM1dUc4Zk5XdlZvbFBidHN4YnRNaWdabHA2aUk2S1l2aWdRV1RQbnAyUk9uS2xuYnAwWWRlT0hTeGJzb1FLRlN0U1Baa2FLNjlldmNMZTNwNWZTNVVDMEhPaWxLOVFBVk5UVXk1ZnZNaWdvVU94c0xEZzVvMGJ2SDM3Rm1kblp6M1pNYWxVeXJpSkUxRW9GTlJ2MkpBVGYvL04wYUFnWWJ0RUlrR2xWTEpvM2p4Sy9QcXJYbjBLM1gxMFpkcm02a2d0WlFSL3JsZ0J3QjBqOVRxZVBYMUsxSmN2QnJWUGRKOWRQWHIzVHJiMkZjRFhtQml1QndjRE1HSHNXTjY5ZmN2V3YvNmlTdFdxNU0yWGp5dVhMbEhJemUxYnYwcUdvQTIrVWlnVXRHdmZuaHhPVGxTdVdwWFdiZHNhbFJMYXQzczMxNE9EMmJKeko4ODFNbUVXRmhhc0NnamcvcjE3M0wxemgyRWpSeHBrbnBpYW1qSmsrSEQ2Ky9xeS9NOC9HVDF1bk5IMlpLWCtyRVdsVXJGejJ6Wm16NWlCU3EzR3c5TlRyN0I4emRxMThhaGVuUWxqeDNMeDMzL1p0R0VESFRwM1p0ck1tUWFHOG96dXo5OEwzY0NlOUhMdXpCa0FnOHdYU0hwODhDZzAxR2cvbE1sa1RKazRrZklWS21EdjRNQ2s4ZU9wWEtVS3JubnpZbXRyeThnLy9xQ2NKcE0vTFdURi9wY1VQL3A5K1RNODd3RkdqUjVOdmRxMVdUUi9Qclc5dkRBM042ZGR5NVpHcGErTjljUGdrQkFjSEIzSjQrckt2a09IY0N0Y1dFLzZXQ3FWY2lRd2tQNGFCN0l1NTg2Y1lkYjA2UWJyalFXMHBVUmF4aHVwNWRYTGx3QklqRWdUcXRWcWVuWHZ6cWRQbi9oanpCait2WEJCMkRaMXhneWtVaWtYLy91UERva3lhWmN1V2NKU2pVTVlqTDh6TTJzOEpQTHRpQTRqRVJFUkVSR1IvMEYrS1ZaTVR3Yms0UDc5dkgvL1htK2ZaVXVXQ0pyZlRqbHlNTXJQajBuangyZFlHNUtLeWsySjQ4ZU9VVWFqYjYyYlRYQTdKQVNGUW9GVUtpVjNuanpZMnRvS1RweGl4WXNMRG8vSGp4N3g0UDc5YjJyNzFrMmIyTDF6cDNCK1hXeHNiRGgrN0JqMkRnNkNNOFRNekl4R1RaclFxRWtUM3I5L3o1SUZDOWkyWlF1dlg3MWk3ZXJWckYyOU9sVTYvdWtsSmpxYTN0MjdjL3JDQld4dGJkbXpheGNMNTg0VmZuUHZldlZZdkhRcDFqWTJxRlFxWms2ZFNzY3VYWEFyWEZnd2xxbFVLaUZpN01JLy82VEpXZVRnNk1pdnBVcFJ2VVlOdk92VlM5WTQ1dHV6SjZkT25ERElHbFRFeHhNWkdjblhtQmdoc2pzbFdUcXRRMUd0VnZQODJiUC9rNlF6TjArSStOYVpTSC84K0ZFb0RxdFdxeGt4WkloZ0FNc3FxTlZxMXF4Y3FUZUpmdnpvRWY0elo3Sm0vZnBVbjJmWHZuMzh0V01IcDArZFNyRkFiVlptNTdadGdzT29jZE9tZWs3TmdOV3JmMVN6UkRLQUEvdjJzV1hUSmxxM2JZdHJJaW1zMk5qWUpMT0tmN1ErL3RxTkc0Vm51ZmI5b0kybzF5VmcxU3FPblQ2Tm5aMGRwY3FVWWVmMjdkOXNJSW1QajZldmp3OHZYcnhnK2VyVmVqVm5KQklKUzVZdnAwbURCdmoyN01uYURSdVMvTHpyd2NIOFVyeTQwVzNaYkcwcFVyUW9seTVlWkpoVXl0Z0pFeWozMjI5czNyZ1JqeG8xNENwNVlRQUFJQUJKUkVGVURONWpkZXZYVDdiTlZ0YldIQWtLNHVTSkUwWU5pRCtTYzJmT2tNdkZSYStJT0NRWUROVnFOZkw0ZUN3U2JWTW9GRHpWMUNGY3Uyb1ZjMmZQNXRIRGg0S01hODNhdFduZHRpMmx5NVRoMkpFajdOTUVBT3pkdlpzcTFhcnB5UVJyV2JGMHFaQ1JjUFRreVV4MUxtbmZnWEs1bkk1ZHV0QXhrZHhweTZaTmFkdStQZTA2ZGtTdFZqTm45bXk4NnRUQnc5UFQ0SDI1WWQwNlRFMU5rNVFmcmQrd0lXNkZDN05wL1hyNjlPOXZFRVdmRmZ0ejhMVnJqQmsxaW9jUEhsQ21iRmtXTFYzSzRZTUg5UnhHNFo4L00zam9VUHIwNnNXbURSdm81ZVBEK084b28vMDkrMHR5alBQem8zM0hqcFFxVThibzlpMmFHbHBIQWdOcDBLaVIzdnRiZTQrcDFlb0VTVjJGQW5reTlVK21UcHJFMnpkdldMMXVIZmIyOW5qWHJNbUlvVVBadm1zWEppWW05T2pkTzgzdHo0cjlMeW15eXZ2eVozamV1K2JOUzZldVhWbXpjcVdRN2JkaXpScE1URTB4MDJRWTdkcTVrMW5UcDNQdDFpM2hOMUFvRk1UR3hncjF4OEF3T0ZGTGpabzFPZlB2dnduU2k2YW1YUGpuSDRZTkdvU0ppUWxGM2QwSjJMZ1Jjd3NMdnNiRUNDb1o2U0cxNHcxdHpkNmtuSWVMRnl4ZzIrYk5SRVpHQXVobFRHa3hNVEhCcDA4Zjd0eStUU0UzTnoySGtiWWZGWEp6NDg4Vks3QzF0VVVxbGRLNWZYdGF0MjFMaTVZdFVhbFV4TVhGa2NlSUV5NHp4a01pR1VQR1ZBRVZFUkVSRVJFUithbVlNbjI2TU1DTGk0dGovcHc1QnZ1Y09YVktieExjcFh0M1FTYzVJOUNOZ2hvNWRDamVOV3ZxL1drSHVJbjVWNmROcFhVbW9qS1pqSWNQSGdqTDJtZytRS2dSQkhEaTc3Ky91ZTF5dWR5b3N3Z2dJaUtDZWY3K1ZLdFlrUUY5K25EdDZsVzk3Ymx5NWVMeDQ4Y0d4eVUxa004b0lpTWpHZGluRDNWcTFHRDB5Skc4Zi84ZWEydHJac3llelpyMTY3RzJzU0V1TG80QmZmb1FzR2FObnNFOUxDeU1kaTFiY2xzVGhkM1R4eWROeFhIbnpKL1BwbTNiOE9uYjE4QjQ4U0kwVkUrUzRmaXhZMFludDk0MWExSzJSQW1xVmF4SWphcFZxZTNwU1owYU5aTDkweEliRzR0WDllclU4dkRBczNKbEtwVXJSMGwzZC9iclNKWmR1WFNKOGFOSEF6QnIrdlJNeS9iNlZvSU9IeVkyTnBiWTJGaW1UWjVNZ3pwMTB0U25MUzB0cVZDcEVuTVdMT0RLalJ0MDdOdzVFMXVidVR4NitKRHpaODhDQ2RHeTJqNFordnc1Qi9mdi81Rk5FMGtEang4OTRraGdJQUFEKy9ibHdmMzdiRnEvbmx3dUxveVpNTUZnZjdsY2JyU09SV2FoVnF1SmpJamd5ZVBId3QrblQ1K0ViYnJvR3ZnK2FwenF4aUorRlVxbDhJNkxpb295V2l3OExVUkVSTkNsUXdjdW5EL1BTRDgvR2pScVpMQlBJVGMzVnF4ZWpVS2hvRnZueml4YnNzVEE2ZjRpTkpUYnQyNFpTTERwNGpkMkxNTTFNa3hkZS9TZ1ZKa3lYTHQ2bGNxVks2ZTUzYWFtcG5UcDFvMTdkKzhhdkN0L0pDRTNieEp5NnhhdlhyNWtVTDkrZlBueVJkam00T2lJbzVNVExpNHVCclVaaGd3WVFLZTJiVEV4TVVHaFZOSzZYVHVPbmp6SjBaTW5BZkN1VzVmZnlwZm4wY09IakJ3MkRQZGZmdUZBVUJCZTN0Nk1Iam5TYUtGenBWS0pYQzVQZCsyK3BEQXhOZVdyUmk1THk1RVRKM2o4NG9WUm8rUG5UNSs0SGh6TTRvVUxNVEV4d2RUVUZMOHhZNWd5WTRiQnZoL0N3dGk3YXhjMWF0VXlNR0JyTVRVMXhiZHZYNG9WTDA1a1JJVGV0cXphbjRzVkw0NkRveVBqSjA5bXo4R0RGTlF4cktyVmFuYnQzRW1kR2pYNDk4SUZWcTliaDdXMU5ZY09IR0Q3bGkwWm1xR2ZISm5WWDlKQ1hGd2NmKzNZZ2YvTW1VYTNuejUxaXNzWEx5YklsZ1VGMGFaRkMrN3IxQzNTM21OT09YS1EwOW1aM0hueUpDbEp2R3pKRXJadjJjS2txVk1wNnU1T1RtZG5SbzBadzZYLy9tT3JqbkpDV3NpcS9RK3kvdnN5T2JMQzgvN2R1M2ZzL3VzdjNILzVoYTJiTnRIUHh3ZTVYRTZ1WExsd2RITEN3ZEZSbUIvYlpNdUdnNk1qRG82TzVIUjJKbitCQWluV3JOSWVWNkJBQVZ4Y1hKREw1Y3lkUFp0U1pjcXdiTlVxSGo1NHdJU3hZN0d6czZOZ29VSUdVcVFaUGQ1NDgvbzFyWm8xQXhLQ3JMWnUzbXd3eC9Lb1hwM29tQmdLdWJuaDA3Y3ZiZHUzTi9xOW1qUnJ4aWpOUE1uWXN5VlhybHcwYWRaTXlMS0VoUHJCSHRXclU3MW1UYnpyMWFPRUVXblRqQjRQaVdRY1lvYVJpSWlJaUlqSS94aGR1bldqc3FZUU04REdkZXVTbFAyYU1tRUNRY2VQQzdyT2k1Y3VwVW45K29TSGgzOVRHNnl0cmZVMHltOWN2ODZUUkU2VXBCd290MjdkNG10TUROWTJOamc2T1ZHNFNCSGgyTnNoSWNKZ3RGU1pNdnozNzc4QS9GYWhnbkM4dG9CelJtTnFhc292eFlweDcrNWRBSlFLQlVHSER4TjArREJseXBiRnQxOC82amRzeUtXTEY3bDg4V0ttdENFbGRDUENxbmw0TU1QZlh6QjRmQWdMbzUrUGp6Q0owNVhOc0xTMDVNYjE2Mnpic29XWi92NFVLRkNBK2cwYkNwUFdsSmcrZVRJMWE5Y1dJa2dWQ2dYSGp4MWo2NlpOL0h2aEFyY2ZQdnpobVFFQWUzYnR3c3pjbkIxYnQvN29waVRKMTY5ZldiSndJVUdIRC9NaU5EVE54K2RMVk44cnRWSWtwcWFtU0NRU3pNek1zTFN5d3RyYW12ZnYzaEVmSDUvbU5xUVZpVVFpMVBqWXUzczN6elFSL0FCTEZpMHlrSU9aTTJ1V1VWMTRrYXlGV3ExbTQ3cDF6SjR4Z3p5dXJ2VG8zWnZqeDQ3UjBOdWJ5bFdxMExCeFl4N2N2NCtMaXd2WjdlMnhzN05ESXBHdzUrQkI3T3pzaUl5TUpDSThuTEQzNzNISm5WdXZiNmZXVUpvYVIzMjhRc0hlM2J1TjFtdFRKdFBQcm1sa2FoeU5GSHdlUFc0Y3JabzFvMnk1Y2x5OWZKbE4yN2VucXIzR09IbjhPT1A4L0hqLy9qMGovZnpvUDJoUWt2dldxRldMTmV2WE02QlBIK2I1K3hOMCtEQWovdmhEcVArM2RmTm0xR28xM3ZYcThlYjFheDQrZU1DVlM1ZUFCTWU3bVptWnNLK1c4UEJ3bmo1NVFybnk1Uk9LZzhmR1lxTWpENmtscVd2ZDdQZmZLZUx1TGhTa1Q4MjlxLzE5SHo1NHdEL256bUZtYms1Y1hCelBuajRWak1UYTU0UjJXYTFXbzFRb2tNdmxORzNlSEpmY3VZWHo2VG9zNHVQam1UQjJMRGJac2pGczVFam16cHBGOWNxVnlhV1JhNzF6K3paT1RrNllTaVRFeHNieThjTUg4dVRKUSs0OGVXaWxpZkR2MHEyYlhuOTgvZXFWME82TC8vMUh2OTY5TVFHV3IxNHQxQXRzMzZZTlV5Wk81TUkvLytBL2J4Nk9UazRwWG9kdklXKytmSnc5ZlpxZDI3ZFRPQlUxSTA2Zk9nV0FoNmVuc0s1RnExWkc5ODNwN016ZVE0ZFE2OXlIMm5lRmJzNUVxN1p0YWRPK3ZWNEFTbGJ1ejliVzF1eEk5QnlReStVQU5HL2NtSkNiTnlsUnNpUy9sUzlQeGNxVjJYUHdJQ09HREdHc254OFR4bzJqUklrU3VQL3lTMExkRTUwYUpSbmRuek1MN1RqdFNHQWdsYXRVTVpvQkk1UEoyTFpsQ3dxRkF1OTY5UXkyaDRXRk1XYmtTSExseXNYbTdkdTVmT2tTbzRZUHAxSGR1a0tmdjNQN05ybHo1OGJXemc2cFZJcGNMaWMyTnBiSWlBamV2WDFMN2p4NXlKc3ZIL1A4L1ZteGRDbjlCdzJpZzA3d1M4Zk9uYmtSSEV4dEx5K0R6OWMrWDVMSzNzbXEvZTluZVYrbXRPK1BmTjUvK2ZLRjN0MjZJWkZJMkxweko0OGZQMmJVc0dIVTl2VGt0L0xscVZHckZzV0tGeWVYaXd2akowL202OWV2d25taW9xTDQ5T2tUTDBKRHFWUzVzcENkbEJRS2hZTDllL2N5YzlvMGJHMXRXYkY2TmE1NTh6SnUwaVJtVEpsQ3k2Wk5tZUh2TDF3SExSazUzZ2k1ZFl0ZTNib1JMNWN6YmRZc3JsMjV3dmpSbzFteGRDbE5temVuVXBVcXVCVXVUTEZpeFFqV0JBUXFGUXBpb3FONUh4MU5SRVFFNzkrOTA1dS9hWi9WS28zVFNhbFVJcEZJK0JvVGc3bUZCUktKSk1sN1M2bFVFaGNYaDdtNXVkNmNMeVBIUXlJWnk0K2ZtWXVJaUlpSWlJaDhOOXgvK1lWeGt5WUp5NjlmdmVMUHhZdVQzUC9SdzRkc1dMZE9LT2FieDlXVkpjdVgwNzFMbDJRSHJpbVJlS0w4OHNXTFZCK3JWQ2k0ZWZNbVZhdFZBNkJTbFNyLzV6QzZkVXVJak5MSzFnRkNMYWJ3ejU4SjFxbDFsSkY0MXFqQnhxMWJlZnZtRFNlT0grZms4ZVA4Kzg4L3hNZkhjL1BHRFFiMDZVUCtBZ1YrZU9SVXFUSmwrR1AwYUR4MU1uQXVYN3pJd0g3OStCQVdoa1FxWmZLMGFYVHUybFhZYm1kblJ6VlBUdzdzMjhmWThlUEpabXZMK0VtVE9IL3VYS3FpWmtORFE5bTNadzlObWpWais5YXRCS3hlemRzM2I5TDlIZks0dXRLMmZYdjI3OTJiNGJKeFdkbFpwR1hsc21YcFBsWlhRaU15TXBKSER4OG11ZTkvS1VTQWV0ZXNhZURveldobXo1dEg2VEpsaElqM1V5ZE82RzEvL3V3WmNYRnhXRmhZQUFuUEUyUDFTRVN5SG5LNW5KTW5UbEMrUWdWV0JRU1F6ZGFXc1JNbWNQellNWUlPSDJiL25qMnNYN3MyVmVjNmRQUW8rWFNXdGNacHJVeHBZcTRIQjNQNTRrWEN3c0lBTUUxRytrY2VGMmVndTc5bTVVcG1UcHRHWEZ5Y1lFeFdxVlRNbmpHRFR4OC84dWIxYTY1Y3ZreUZTcFgwc2hDMHRHclRoZ29WSy9JaU5KUlpjK2NhemVoSURmNHpaN0p5MlRLc3JhMVp1bktsUWYwS1k5VHk4dUxna1NNTUd6U0lrRnUzK1B2b1VieTh2Zm4wOFNPYjFxK25XUEhpVktoWWtVOGZQK0xic3lmeDhmRlVxRmlSZ1gzNmNFcVRLV09NK2pyR1dXTTFHWlE2QmlaZEhCd2M4UEQwSlB6elo4YU5IczNuejU4QnlLNGovWk1ZcmJIcTd1M2J6SjA5RzNOemN5d3NMSGdSR3NwOG5acUlEZzRPd3JKS3BVS3BVaUdMamFWYytmSzQ1TTdOMVN0WGFOKzZOVXFGZ2dJRkN4SVJFY0hRZ1FPNWVlTUdDeFl2NXZmV3JhbFZ1emJ6L1AyRnJOTW1pV1NYSkJLSjhLejBxbFBIYUUwVzdYZU9qNC9uYUZBUWNybWM5WnMzQzBYVnJXMXMyTEpqQjc0OWU1SXRXelk5MmFPQlE0YlF1VnMzeXBVc2FkVDVtRjZHamhqQkFGOWZSbXV5RzFLRG5aMGQzWHIyTkxwTkd5R3V2ZWUwV2Q1eGNYRU03dCtmTUkwRXJtNVdWdUo3ODJmcXoxcTBEb0RYcjE0eGQrRkNXclZwSXhoTWl4VXZ6cUdqUnprU0dNaldUWnU0ZFBFaU1wbU0vSW15WlRLcVAwUG05UmRJa0ZSY3YzYXQwZm9zdWtpa1VtcDVlZEcrVXllOTlVOGVQOGFuUnc4K2ZQakFoaTFieUdacmk1ZTNONmZPbjJmOTJyWHMzN09IVHg4L0d0eGp1a2lsVXY2N2VwVlhMMTl5TkNpSTNyNitRdGFERmxOVFUrWXRXcVMzN25aSUNQdjM3T0dCUm9rZ2NYWWdaTzMrOTdPOEw3Vmt4ZWY5NFA3OWVYRC9QbHQzN2lSSHpwemt5Sm1UNDJmT3NIZlhMZzRmUE1peUpVdjBzckdtRzVHU2RIWjI1dDlFWTJPRjV2ckZLeFI4K2ZLRitmNytIQTBLNHRPblQ3VHQwQUcvc1dPRjc5ZmIxeGNYRnhmRytmblJzbWxUcW5sNE1IWG1UT0Zka0ZIakRlMXpOeklpZ2gxNzlsRHV0OS9vM0xVcnJkdTFZODZzV2F4Y3RpeFZjNGtLbFNvWmRmd3FFam1NbWpac3lOTW5Ud3oybXo5bmpvR0t5ZkxWcS9Va0NUTnFQQ1NTOFlnT0l4RVJFUkVSa2Y4UnNtZlB6ckpWcXdURHFscXRadVRRb1NrYS9PZjcrMU9qUmczY05iVnNQR3ZVWU83OCtZd1lPalRkTW1xNktla3ZYNzRVSWpSVHk0M2c0UDl6R0ZXcXhQWXRXNENFYUNvdFdyazZGeGNYUVJMbDdKa3ptU2JSb1hXdzVNNlRoeTdkdXRHbFd6ZWlvNkk0ZGZJa1I0T0NPSDN5WkxveVFqSUNlM3Q3R2pkdHl1K3RXMU5lSjl0S3FWU3lhdmx5RnN5YmgxS2h3TUhCZ2FXclZsSE53d1BRbnp5V0tsMmFjMmZPc0dyNWNrYjQrWkhIMVpWSlU2Y3lhdGl3VkxWaDRkeTV6SmsxSzAyMWp4SmpZbUxDK3MyYnFWR3JGaVltSmpqbHlNR0VNV1BTZmI3L1JhcHFmbHRJa0YzS0t1VE5sNDhLbFNwUm9XSkY4dWI3UDFPR2JqUzdNV2JNbmkwODArRC9ERVh0V3JYNllYSThJcW5Ed3NLQ0ZhdFhJelV6RTJyYVNhVlNHalp1TEJnVDNyeCt6WU1IRC9nUUZrWkVlRGd4bWhwbUNvVUNwVUtCbW9SM21iYldtaGJ0TzBVZUYyZlVBT2J1N2s2M2poMkppb3JDeGNXRkJzblVVeGcvZVRJbFNwVFFXOWU0YVZOS2xDeEpOaDNEaHFtcEtkbXpaK2ZrOGVNVUwxR0NtWFBtMFB6MzM1T010aTFRc0tCZThFUjZHRHhzR0RIUjBmajA3V3VRUFpnY2hZc1VZWDlnSUljUEhoU3V0Vk9PSE96YXYxKzRkazQ1Y2pCenpoeWNjdVNnZW8wYVhQejNYMXEwYXBWc05xaTJ6b014WkRJWlFKTGJIUndkZWZYeUphOWZ2NlpkeDQ3SjFzUFFHdlhxTldpUVpKWkxhaWhicmh6VlBEd282dTVPTzAybVM3WnMyUmczYVJLL2E0cDNGeTVTaEJWcjF2RGx5eGR1aDRUdzhjTUg0dVBqVWFsVXFGUXE3T3pzOU9xYkdFTXVsMk51Ym81U3FXVHl0R240OXUxclVNdkJ6czZPclR0M29sYXJEYTd4NWcwYnFGaTVzbEVqZDNxcDdlWEYxWnMzZWYzNnRWNG1VRkpZV0ZyaW1qZHZrcisvUEM2T0hEbHpFaWVUSWRYSk1MT3dzRUFSSDAvNDU4OTA3ZEdET25Yckp2a1pQMU4vMWpKMHhBaldyVjNMN0xsempmNCtwcWFtTkc3YWxNWk5teEwrK1ROaFlXRUd6NFNNNnM5YU1xTy9RTUw3K01yTm04bU80OHpOemNucDdHeTBUcWxLcGNMR3hvWUpreWZyWlFabno1NmRvU05HTUhURUNFS2ZQK2QyU0FodlhyOG1JaUtDT0prTWxjNWNJM2Z1M0VJRy9JR2dvRlFibHdzVUxNam1qUnV4c0xDZ1JhdFdla0ZSV3JKeS8vdFozcGRhc3VMemZ2NmlSZHk0ZnAxS1Zhb0k2eXd0TFlWNmJRcUZndERuejNueitqV2ZQMy9tYTB3TThmSHhndFBMMU5RVTE3eDVEV1RwY2pvNzA3VjdkM0xreUlHZG5SM2x5cGZIeE5TVXJ0MjdDN1ZVZFduU3JCa2VucDZzVzdNR0sydHJ3VmtFR1RmZXNMQ3dZTXVPSFZ5NmVGRXZpOG5EMDVNRGdZRThlZnlZbXpkdUVQYitQVEV4TWNUSlpDaFZLb041dldjU3RZVGlOWDBtWHZOdTYrM3JpMFFxeGRMU1VxOGVtUzdhRENOZHlYZ3RHVEVlRXNsNFROU1pMWmd2SWlJaUlpS1NCaTcrOXg4ZFdyZG0rKzdkVk5HUlRjdnFGREpTeERFcm9SMDQ2dFlnV3JOcUZUT25UazNWOFZxZGZkMEo0Rjg3ZGpEMmp6K1NMS2FhSExQbnphUGQvMlB2dktPaXVyNDIvTUFNVlZGQnhSN3MzVVNOTlJwNzc3MUZZOWZZRzBaaXdhN1llME94eEM0VzFOaEw3Q0JpYjRDQ1loY3NLSW9NMDc0L21MbVpZUXBnTVBHWDd6eHJzV1J1T2ZmY012ZklmczkrZCtmT0FCdzlmSmordlh1YmJIUDczajJwVUhUeTY5dW9TUk5XckY0TkpQMkJWRTEzWG82T2p0d01DK1BhMWF2Y3ZubVRxWk1tMGJCeFk1YXRXZ1hBaUtGRENkaTFLOVg5L1BQY09XbTJWbyt1WFRuOTU1OW10NVBKNVV5Wk5vM3FOV3FZekJ6VkUvL3hJOGVPSGlWZzkyN09uajV0OWJybHpaZVBzd2EyZFFYejVrMjFPS2VmQ1JzWkVTSFY4U2xRc0NBYk5tODIrZ000UERRVXo1RWpKZEdnUXNXS0xGcTJUQXBpUFhuOG1Jbmp4K08zWVFPUVpOZm1PWHc0RGc0T25EeDdWdHB1c3JlMzJib0xhY0hhdlU3TzRLRkRHVFZtREpEMGgrZ1BGU29RbTZ6K2dSNzl0WWlQajZkVWtTS2YxYmNqSjA5S1dUa3pwazVsOWNxVlpyYzdjZWFNOUlmaDFFbVRXS3Q3UHZYMDZ0dVhDUWF6RmRQN25XRTRBN3BxaFFxOGVQN2NaQnNiR3h2T0JnVkpBcXArMXFLbGR2NDhlWklFM1IvN2Nya2NtVnlPWENiRE9VTUdNbVRJUVAvZXZkT1VIV2g0bjlzMGI4NzNGU3BRWHZlVEkwY09zL3Q4aUl2amNrZ0l3UmN2RW56eEl0ZXVYSkVzVERwMjZZTFBuRGxtOTF1OFlBRUw1czVOZGQvK1Nhek5WaGVrRCtHaG9UeDgrSkE2OWVwWkRNamR2SDZkekZteVdIeG5DOUlYdFZxTlNxWEMzdDdlb29qMjZkT25WR1hoWGpoL25nZVJrYlR2MkJGN2UvdjA3dXBYeGFPb0tQcjI3TWtxUHorejJXci9DMmcwbWpUVlBmei9Sbm8rejEvNzg2TFBTUGczZVBueUpkbXpaeGZQWWpLK3hIZ3AzdmYvYlc3ZnVzVzFxMWZGUGZrZnhNYlNGOUlNSXNOSUlCQUlCSUwvT0E0T0RpeGJ0Y3BJTERwNytyVEZZclRtQ0E4TFk3eVhsNUhGUTRkT25jaVNKUXNqaGd3eEtaeHNEUnNiRzM0MHNFTzc5Um4yVVhkdTM1Wit6NTBuRDNuejVlUEo0OGNrSkNUd1E4V0t4T2hzRStBdk96cUF3SFBuMG5RY20xVCtVYWxXcVJpbnM4UW9VclFvRFJzM3BrbXpacFF3bUNYbW5DRURMVnUzcG1YcjFodzVkSWhmK3ZSSmRUOXNiVzAvUzVqVDh5QXlrczd0MjNQbytIRlVLaFhMRnk5bXc3cDFLSlZLN096c0dESjhPQU9IREpIK2lMOTI5U3A5ZXZTUVpnaENrdFVESk0zMG0renR6U3FkU0RSeHloVHM3ZTN4WGJIaXMvdVhGamFzVzBmL2dRUEo2T0tDazVNVG5idDJaY1hTcGYvSXNmL1hxVksxcWxFQjhoY3ZYbGpkZnV5dnY1b1ZudEtDVEM2blVLRkNsQ2haMG1qVzRlNzkrODF1LytUeFk5eXlacFdFcFNZTkdwZ1ZwWW9XSzJaazJYSGoyalV1WGJwRTc3NTlnYVNad3UvZXZUTVI3Z1QvUHloYXZMaVVGV3VKTXJvc1ZNRS9nMHdtU3pGUW5GckwxaCtxVlpNeVlmL3JmT1Bod1JGZC9hRC9WVVNBM2pycCtUeC83Yy9MdnlVV0FSWW5wdngvNTB1TWwrSjkvOSttVk9uU2xDcGQrdC91aHVBTEkwWnVnVUFnRUFqK3c3aTZ1YkY1eHc0akM1RHdzREFHOXUrZjVocEV1L3o5VFh5SUd6UnF4Sjc5K3lsUXNHQ3EyNmxVcFlxUkZjdm4xQlI2L09nUlVWRlJIRGwwaU1VTEZoaFpUeG1LUllCa3dmWWdNcEtYT2cvOTFKSWFuKzdrM0FzUForbWlSVFNwWDU5R2Rldml1MktGNVBzTlNUTnRGeTlZa0tZMlV6c1p5RnBRNXVtVEovelVzU00xcTFabGphOHZTcVdTS2xXcjhzZVJJd3daUGx6Nnd5NWc5MjQ2dDJ2SDYxZXZKTjl3TUs0MWNQVHdZYU5BL0cvang3TjA1Y3AvNUkveHVMZzRvMkt3M1hRRmJBVXAwNjFIRDZQUHcwYU9wRWpSb2wvc2VLM2J0ZVBPdlhzY09YbVNoVXVYbXJXcGVQUDZOZjdidHpOeTJEQ3FWYXJFajFXcVNBWGl3WHpoNUN4WnNyREt6MDhTbFJJVEV4azljaVF6cDAyVDZra0FUSmcwaVY0NkFVa2dFQWdFQW9GQUlCQUlCQ2tqQkNPQlFDQVFDUDZqbENoWmtqMzc5eHZWckhrVUZVWFBidDFTckZ0a2lhV0xGdkg3K3ZWR3k0b1dMODZCbzBmcDJhZFBxbWFSdHUvWVVmcGRxVlJ5SlZueDBOU2cxV3FwOWNNUC9OS25Ed3ZtenVXWkJZc25SMGRIU3VwbVFBVWJCSkpUU3hxeXRzMFNGaHJLekduVCtLRmlSZnIxNnNYSkV5Zlk5UHZ2UmhsU3FTRzFzM01OTTZMTTlmM205ZXZFeGNWUnZFUUpWdm41c1hYblRzbHVUYUZRTUhiTUdFWU1HU0psRmpucEF2S0FTWjJwR2RPbWNURXdVUHJjdEhsek5telpJaFZrL1pKczBkV3NncVNhVWRhOHp3VkpsQzVUaGtaTm1oZ3R5NVFwRTl0MzcvNWlNemVETGx3d0t4Szlpb2xoM1pvMWRHclhqb3BseS9McnlKSHMyYmxUK2g0YlBydkpuMlBuREJsWXZYNjlrZFhPWEI4ZndzUENVS3RVRFBybEY2UE1xUW1USmpGMzRVS2pPa2NDZ1VBZ0VBZ0VBb0ZBSURDUEVJd0VBb0ZBSVBpUElaUEpHRFIwS0hzUEhqUXFJQmtaRVVISE5tMHNpaXVwWmRMNDhheGN0c3hvbVpPVEU5NlRKeE53NElCUk1kSGtaTWlZVVNyT0NrbldlT1lLb3RyWTJLU0xoY20zWmN0S21UR1hMMTFLOC83cFphT2lWcWs0ZHVRSXZYLyttWW5qeHFWNS85UUtWM1lHV1VESisyNW5aMGU5QmcxWXYya1RCNDhkbzBHalJ0SzY4TkJRV2pkcnhsWURJUVl3eWo1Sm5ybWxWcW5vMWIwN1FUclJhTytlUGJScDNweVBIejZrN3FUK0JtR2hvVnk5Y29XdG16YlJvVTBiamgwNThzV09aWmk5cEwrbTMzaDRrTjNkSFdkblorenM3Tkx0T1pISlpOamIyK1BzN0l5cm14dTVjdWMyV3pBM09Ta2RYeTZYTTgzSFIzcU9OQm9OVjY5Y0FaS3NCamR0Mzg3Q3BVdU43QnZUZytmUG5rbmZPNjFXeTU4blR6S2diMStxVnFqQWxJa1R1UmdZYUpRZHFNZndlVGZNOHN1Y09UT2J0MjgzNnVmaGd3ZFpyYXRSQmtuUGFjK3VYWTFFOGJidDI3TnIzejZUUXM4Q2dVQWdFQWdFQW9GQUlEQkcxREFTQ0FRQ2dlQS9STG55NWZHZU1vV3k1Y29aTGI5OTZ4WTl1bmJsVlV6TTN6NkdWcXRsMW93WlBILzJqSWxUcHhvRnE4dDgreTNiZCszaXpLbFRMRis2MUNnREJhQlhuejZTalJRa2lReDZobzhhaFoyZEhZNk9qbnhYcmh5T2pvNUcrN3BsemNxSHVEaVRUQmRyR0FhV0x5ZkxaSkxKNVdSd2RrYWxWaFAvOGFQWi9XME54SUwxeWNTVWZ4S1pYQTRLUllyYkdXWlJKQzljTytyWFgray9jS0RSTXFWU3lkSkZpMWkrWkFrcU14YUZyZHUybFg2UGlvb3lXUi8vOFNNOWZ2cUpuM3YwWUkydnIxbjdzTlJnMkZlWlRKYXFlazN0V3JZMEt6Ym9TYTlNSjBQQlNMTHRPM0JBcXVsa2pnbVRKakZoMGlTcjdUNUlnM0Jid01EQzBSeUc5Y25NOW1meVpMNHJXMWI2dkczelpyekhqZU8zQ1JQbzNiY3ZOalkyVW4wdFE1bzJhMFpvYUNpeGI5OFNIeCtQU3FYQzFzWUdCeWNuSEIwZGNjbVlFZmVjT2NtUkl3ZVhRMEtNN09EMDdQVDM1K0hEaDZ4Y3RveUkrL2RUZGI1R0lwM3U5MkxGaTdOa3hRb2pFVE04TEl6UkkwZWE3Qjk2OXk2LzlPbkQybzBicFdLOHBVcVg1bzhqUi9CZHNZTEZDeGFnU01YM1NTQVFDQVFDZ1VBZ0VBait2eUVFSTRGQUlCQUkvZ1BrTDFDQVgzLzd6U2g3UjgrK2dBQzhQRDNOWnZMOEhYNWZ2NTdRMEZBV0xGNXNWSk1Jb0VhdFdvU0hoeHNKUmxtelphUC9nQUhTNTVqb2FBNGRPQ0I5ZG5KeW9wL0JlajFSRHg4Q2NQbkdEUURVYWpVcWxTcFZvb0krV0F5dy8vQmg0SzlDckhxUll0N3MyU3hkdE1qOC9tYnN0UDROSE96dExZcGFoaGdXa0pVbjY3dlA5T25FeGNYaE9XWU1BSCtlUE1tTUtWTzRmKytlU1R1dXJxNzA2ZCtmanAwN1M4dE8vL21uMldNcUZBcWpESS9Qd1ZCMFRLMWdsRndzS2xlK1BQWU9EcWlVU3V6czdHaldzcVcwenB3WTlqbDkrMW9LZDh0a01nNmZPRUZHRnhka3RyWmt6WlpOV3FkVUtubnorclgwZWZ5a1NmeHNVTHZvNFlNSCtFeWZqbHF0WnRxa1NZUUVCek4rNGtUeTVNMXJjcHp4S1loZWV0UnFOZFVyVnphN2J2dVdMV3pmc2lWMUo2WWorZk5RL3Z2djJlTHZieVNJdm5qK25PNC8vV1RSWHZQOHVYUDA3dDRkMzdWcnBlK0ZYQzRudTd1N1ZhRlJJQkFJQkFLQlFDQVFDUDQvSXdRamdVQWdFQWorQTJUT25Ka3FWYXNhTFZPcFZNeWVNZU52Qi9PdEVSd1VSS082ZFpreWZUcXRETEpSOWdVRU1IM3laS050K3c4WVlKVDFzWDd0V3BSS3BmUjV6NjVkSm9KUlltSWlVNU1GcmZXQ1Qxb3h6R3hLTFhZR2d0T0w1OCtKajQ5UGN4dWZnMXd1NXhzUGo3LzZrVXJoeWlWVEp1bDNRN0ZNei9JbFM4aGZvQURidDI0bEpEallhRjJ1M0xsWjVlZEhsaXhaeUpzdm41RXQyTkhEaHdtOWV6ZXRwNUVxYkd4c2pPNm5uYjE5bXJMSTlGU3VXcFV4WThlYVhaZldtbEdHR0Y1SC9YMTQvKzRkaW9RRUZBb0ZDb1VDdFZxTlJxUDVXMEtFL2pySWJHMnhsY2x3ZEhURXdjRUJSd01SVUk5YXJlYllrU01NR0R6WVpOM1pNMmRJVEV6RUxXdFdaczJkUzcwR0RhUjE3OTY5bzMvdjNzUVppQ3lIRHg3azVQSGo5T2pkbXo3OStwSGQzVDNOZlE4S0RPVEY4K2RwM3M4U2hzKzdYQzdueXVYTGVJMGV6ZFRwMDhubzRrSk1kRFRkT25kTzhaam56cHloVzZkT3JGaTltdXp1N3ZpdFhzMjBWSXBnQW9GQUlCQUlCQUtCUVBEL0VTRVlDUVFDZ1VEd0grRDZ0V3UwYmRtU0hidDNreTE3ZGtMdjNzVnorSEJ1MzdyMXhZOGRGeGZIaUtGRDJmVDc3NHoxOXNiVjFSVXZUMCtUN2ViTm5zMzllL2ZvKzhzdlpNbVNoZlYrZmticncwSkRVU2dVMk52Yjh5Z3FpdE9uVHJIZXo0OFE4MHc5QUFBZ0FFbEVRVlFIa1pGQVV1YkVoN2k0Skdzc3RScjFaMmFOeU9WeVpMcUF2SE9HREZadDFBd0QxMTZqUjF2TXNrbHY4dWJMeDltZ29MLzZZVWI4TVllcm01djB1em1CVEt2Vk1uckVDTFA3NnV2TjlPamQyMmo1dGF0WExlNlRIamc2T2hxSlUwNU9UcDlWQjJuTHhvMk1IRDNhUkZ4VHFWUVdNOGhTZzRPQk5hSSt3NlZXdFdxZjNWNTZrVnp3ZzZSc3ZDa1RKZ0JRc2xRcFNwY3BJNjE3Ly80OTNUcDNKandzekdTL3hNUkVmRmVzd00vWGx5cFZxMUtsV2pWS2xDaEJ2bno1eUpRbEMwNU9UdGpKNWNoMDN4MWJXMXRzYkd5ayszYnkrUEYwUFRmRFRDTDlzeCt3YXhlUG82S1lNWHMyL1hyMWtqSVBVK0p5U0FoTkd6YWtlOCtleko4ekoxMzdLUkFJQkFLQlFDQVFDQVQvTllSZ0pCQUlCQUxCZjRRSGtaSDArdmxuNnRhdno5SkZpLzZXRGRmbmNEa2toTFl0V3BBdGUzYXo5bmNLaFlJZDI3Ymh2MzA3K2I3NXhpUmJSNnZWVXJkR0RWNi9la1ZDUW9MSi9rWHo1LzlTWGJkSWFqTjcwaHV0Vm11VVpTTlBaVWJWcTVnWUZzMmZMN1dSVnRhdVdTTUpSaStlUDJlZG54OXJWNi8rb3M5UzhneWFETTdPdlBxTWR0Ni9mOCsxSzFlb3FMTkdlL255SmFmLy9KTU5hOWYrclF3alEvSENYTmJXdjBWa1pDVEJRVUU4ZnZ5WWUrSGhYQTRKNFVwSWlKVGxkTzdNR2VyWHJzM2FEUnR3ejVtVHZqMTZjQzg4M0dxYmFyV2E4K2ZPY2Y3Y3VYL2lGQ3hpK0V3WTJpeGVEZ21oY2IxNmFjN2tpb21PWnU2c1dlbldQNEZBSUJBSUJBS0JRQ0Q0cjJLai9kenF4QUtCUUNBUWZBR0NBZ1BwM0s0ZFczZnVOTEZZKzVwSnFTaTk0SCtUT25YcmdpNkw0dHJWcTBhMVlmNnJ0R3JibG9qNzk3bDE0OFpuaVU1cHhkN2VYaEo1QUs1ZXZ2eloxbi9mVjZoQVJoY1h3a0pEMDgwaUxmRHlaVW13MitYdmo4LzA2ZW5TN2orRm82TWpqbzZPeE1iRy90dGRTVFdkdTNiRlZ2ZTlPM0g4ZUxyYTNYME5QSGo2OU4vdWdrQWdFQWdFQW9GQUlQaC9oSTJoclVkSzJ3ckJTQ0FRQ0FSZkUwSXdFZ2dFQXNGL0dTRVlDUVFDZ1VBZ0VBZ0VnbitTdEFoR3RsK3lJd0tCUUNBUUNBUUNnVUFnRUFnRUFvRkFJQkFJQklLdkh5RVlDUVFDZ1VBZ0VBZ0VBb0hncTBLdFZ2UDB5Uk96TmZIU0E2MVd5OHVYTDFPOS9lTkhqOWkvZHk5djM3d3h1Lzcrdlh2czM3czMxWmFhang4OXN0aFdXcmtYSHM3SjQ4Zi84ZHFGWHhOYXJaYWd3TUIvdXhzbXFGU3FOTmRkczlTT05lTGk0dmhqM3o3Q3c4TCs5ckgrRnhCR09lbkgvNWRyR1JVVnhldFhuMU1sTTMxNDgvbzFkMjdmUnFGUW1LeDcvLzQ5ZDI3ZjV1T0hELzlDejlLWDhMQXc0dUxpL3UxdXBKbndzRERPbnoxcnRvNXVTcVRuZUc2T3IzVjhFL3kzRVlLUlFDQVFDQVFDZ1VBZ0VBaStLaFFKQ1ZTdlhKa09yVnVuYWIrM2I5OFNjZisreVUveW9QM3RXN2VvK3YzM2pCazFLbFh0WHJsOG1hRURCeElURTJOMi9hV0xGeGs2Y0NDZlVpa1lUWjAwaVpvLy9NQzk4UEJVYlcrTmZYdjIwTHQ3ZDlScXRiUnMrNVl0Rk1pVHgrcVA3NG9WUnUxRVBYeElXR2lvMmVzWGNmOCtZYUdoUFB0TVM4V29odzhaTVhRb0Z5MEV2Y2FPR2NQeUpVdjQ4Sm1CeGprK1BuUnUxKzZMQk5WV0xGMUtwM2J0MGx4ZjcxNTRPRVU4UEZnMGYvN2Y3b1B2aWhVMHJGT0hxSWNQemE1LzgrWU5Rd1lNNEdKUVVLcmEreEFYUjdFQ0JWamo2L3UzKzJhT2x5OWYwclZqUjFhdld2VzMycmx4N1JvN3RtMURxVlFDb0ZRcTZkbXRHMU1uVGZwYjdTcVZTc3FWS2tYZm5qMVR2YytqcUNqQ3JYdy9Vdm9KRHczbDdwMDdxVHJXcDArZktGVzBLSzJhTnYyczgwdElTR0M5bjUrUkdMUjk2MWJLbHk1dDlBemR2SDZkZGkxYjhpZ3E2ck9PODdYeElES1NIZHUybVYzWG9GWXQ1czZlbmFwMm9xT2owM1J2VXlNS0gvampENW8yYU1Eelo4OU0xZ1VIQmRHMFFRTnUzTGhodFkyWTZHajJCUVJ3K09CQmpoNCtuT0xQa1VPSE9MQi9QMmRQbjdiWTVvc1hMMWd3ZHk0M3IxOVArY0trd1BObnoyamJzaVdEK3ZjM0dvOUNMbDBpSkRqWTZvODFVZnhMang4QTYvejg2TnFwMDJjSlJ1azVucHZqYXh6ZjBwUDM3OStuK2VmL2k5RDlieUwvdHpzZ0VBZ0VBb0ZBSUJBSUJBS0JJVTdPenRqWTJKQXJkKzQwN2VlL2JSc3pwMDB6V1g0N1BCem5EQm1renp0MzdFQ3IxWElwT0JpdFZrdEt0dTcyOXZZQXVMaTRTTXMrZmZxRW5aMGRjcmxjYXR0T3Q1MUdveUVoSVFGSFIwZHNiWTNuYVo0NGRveGpSNDdRdm1OSGloUXR5aC83OWhGMjl5NTI5dlltMityUmFyVW9sVXF5dTd2VHJYdDM0NzQ1T0JqMUVjREIwUkdBM2Z2M2t5bFRKcFAyNnRXc2lZTnVQejJ6WnN6ZzBJRURWcTlEcjc1OWFkR3FGVTZPanNqa3B1RUVqL3o1a1p0WmZpODhuSUJkdTZoVHQ2N0pPcFZLeGY2OWU4bWFOU3Y5Qmd5d2VueExkT3JTQlQ5Zlh5YU9IOC9CbzBlUnlXU3AydS9vNGNQczNiT0hhVDQrdUxxNm10M202Wk1uWEF3TXhNN09MazE5MGw5ZkJ3Y0hidDY0d2ZWcjE3QzNjbzhCV3JadWJYS2NkKy9lc1dyNWNpcFVxb1JIL3Z6bWo2Vzc5MW16WmsxVjN4eWRuRWhNVE1RdTJiMEtDdzNGQnN6ZTIrenU3bWFmSlhPNFpNekkrWFBuS0Z5MGFLcTJ0OFNxRlNzNGZQQWdaYjc5bGhJbFMySm5aMGVtVEpuWXVta1QvUVlNSUdmT25DbTJFUmNYeDdDQkEvbGwwQ0FxVmFrQ0pHVXd4c2JHcHFrdml4Y3NZSmUvLzJlZGg1NDhlZk55N3VMRkZMZHpjbkpDb1ZCWWZWYXNzUzhnZ01uZTN0eTVmUnVmdVhPeHRiWEZ4c2FHdDIvZlN1K0orSThmR1RGMEtLOWZ2ZUpkYkN4NGVIeldzZjR0dEZvdHNXL2ZjaTg4bkd0WHIzTHM2RkV1WDdxRVZxdkZUaTZuZGJ0MlJ0dmJPemdZdlNPdE1YL09ITFp2MlpMcXZ0eTVmeDhuSnllVDVVOGVQeVl1TGc2NVhNNzdkKzhBZVA3OHVaR1lBdkQ2OVdzQVhzWEVFSEgvUGtxbGtvd1pNNUkzWHo2ajdTSWlJaGcyYUZDcSs2V25XdlhxL0ZpenB0bDFGODZkWS9HQ0JkU3BWeS9ON1NZblYrN2N0R3pWaXMwYk56TEh4d2V2Y2VNQTZOSyt2U1Q2V3VKMmVMalpzUVBTYi94SVRFemtRMXdjTHBreW1ieG45ZS9yakJrem11eW5WcXRSSkNUZzZPVDB4Y2R6YzN5TjQxdDZVdUhiYjFOOFBwSmo2VHNuU0QrRVlDUVFDQVFDZ1VBZ0VBZ0VncThLR3hzYmJHeHMwaHdRY05SdC8wQ1hDYk41NDBiR2UzbEpBZ3JBMnpkdjhOKzJqWWFORzNQeStIRU9IVGhBazJiTlROcUtldmdRNzNIajZOT3ZueFNnTVF4b0RlN2ZuNU1uVGhqdDgxMkpFa2FmendZRkdRWDlIajU0d09pUkl5bFZ1alJUWjg0RTRNeXBVeHpZdngrNVhDNGQ1K1BIanlRbUprcEJIbzFHZzBxdHBuU1pNaVlCSnIzWVpTaDY2ZnVaUDM5K1hOM2N6RjZyNUtMQTNJVUxHZWZ0VGZYS2xmSGJzRUVLSUw1NC9weXFGU3F3ZXQwNnZpMWJsc3JseXBsdEQrQm1hQ2daRFVRMVBlRmhZVGc1T1ZHdlFRT1RkY0VYTC9JaExvNFJvMFpaREJpbXhEY2VIblRzM0puZ2l4ZDU5dlFwK2I3NUpsWDdoWWVGY2ZqZ1FTNWZ1c1RTbFN1cFVLbVN5VGI2NjVSUzM4YU1Hc1dPYmR1NEZSWkdob3daSlNGUExwY1RkT0VDTTZkTnc5N2UzbXl3VDVHWWlGcWxvbW56NWlhQnU3aytQbWkwV3FiNytGZzh0cTJaNXpNNWlZbUpoSVdHNHVEZ0lBVXkzN3g1dy8xNzkwaE1UQ1JYN3R3TUhUaVF4NDhlSVpmTEpaRkJvOUh3L3YxN1pzMmJSNGRPbll6YWpJeUlRS1ZVbWhXWUFPTGV2eWZpL24yalpWcXRGb1ZDUWI1dnZyRXFRSVdGaG5MNDRFRmF0RzVOaVpJbHBlVWpSNC9tNEI5L01PRzMzMWk5YnAzRi9mVkV2M3pKelpzMzZkRzFLK3MyYnFSeTFhcVMxV1ZxbnhPQWFUNCsrTXlkYTNLTlN4Y3JSdWN1WFJnM2NhSzByRnlwVXRTcFY0OTVpeFpKeTFRcUZZbG03TWdzNFdCdlQ4NWN1Vks5dlNFZE9uWGl6ZXZYekpveEE2VlN5WUlsUzZSN2JtTmpnMHFsWXNpQUFUeDcrcFN0TzNkUzVydnZQdXM0L3lianZiellzbWtUQUJreVp1VGpodzhzOS9XbFlxVktaTXVlM1dSN21hMXRxZ1B0ZXZIZ1FRb1psVk1tVG1UZG1qVW00cnVlTmI2KytHL2JobHd1bHpKb0J2VHBZeUlrS0hYcnhvMFpnMHdtSTFHcHBFT25Ua3ljTXNWb3UrL0tsdVgwaFF2WU96Z2dTOVpHcFhMbGFOeTBLWk1OSmt4b0FaVlNhWFZDeElsang2aGN0U3JmbFMxcnRGeWowV0JyYTB0a1JJVEZiQTZYVEpsd2QzYzNXalp1NGtUT256dkhHbDlmdXZmc1NhN2N1YkYzY0NCYjl1ek1YN3pZcEkybGl4WngvdXhaYWJLRk9kSnIvQWk3ZTVjV1RacFkzYWFJRmVFME1DVEU2RHY1SmNaemMzd040OXVYeE1IUmtYb05HaGc5dTVhWVAzY3Uyelp2dHZpZEU2UWZRakFTQ0FRQ2dVQWdFQWdFQXNGWGgwYWpTWE5kSGtzQlFjUGxpeGN1UktGUTREbG1ESzV1YnN5YU1ZUGFkZXVhaUZPUmtaR2NPWFdLZ1lNSG02MmxOTmJibTEvSGprVXVsL1BueVpOTW56eVp2UWNPa0NGalJpbkR5RDFIRG1uN0o0OGY4M09YTG1nMUdsWWFCQmxuejUvUDdHUzJaU09HRENGZzkyNnUzTHBsOFZ6alAzNDBFc0kwR2cySmlZbklaRExwZk11WEtXTngvK1JCUkdkbloya1d2RGxzYlcxeGQzZG5tbzhQRTM3N2pmQ0hENlVnMDVTSkU5bStaWXVKV0tRUE5sNitkSWxTWmNvWVdkcnBzNUgyN3Q0TkpBa2FtemR1Tk5xL1lLRkNWUDNoQndCdTNieEo2TjI3Mk5uWm1aMjVYYnhFQ2NwWHFNQzFxMWU1ZHZXcXlYcTFTb1ZhbzZGdCsvYlNzc0hEaGxHeFVpVUc5T3RIajI3ZE9INzZOSzlpWXJDM3M1TUNhZnA2SEpFUkVkSitLcFVLVzF0YmloaGswT2pGU3YyL2N0MDlzTEcxcFhmZnZ2VDk1UmVMMTFaL3Y1TUh3VzVjdThhV1RadVlPV2NPT1hQbDR1M2J0eWdVQ25MbXpFa1JEdytUNzBmLzNyMk5QbzhaTzVaZmRCa0pNZEhSdEduZUhFY25KeW5ZdkdiVkt0YjcrYUZVS3BrOWZ6NUhUcDQwNlZ2VXc0ZlVxbGJOYkhiR1pHOXZ6cHc2WmZHOGR1L2N5ZTZkTzgydVc3OXBFelZyMTdhNDc3VEprN0cxdFdWNE10dElqL3o1NmRXM0w3NHJWckJoN1ZxNjkrcGxzUTJBUW9VTHMzbmJOanEyYlV1djd0M1p1bU1IYnJwTXJPeG1oQVZMT0JwODEvUm90Vm8reGNmajVPeHN0RnlwVXVHY2JKbGNMazlUVUZhcjFScGxOS2FHMk5oWUhCMGRrY3ZsOU9uZm40Y1BINUkzYjE2aldscHF0WnEzYjk0UTgrb1ZzK2ZQcDFUcDBpaVZTcFNKaVFCR21aaGZNME9HRDZkR3JWcDhYNkVDMjdac1lkN3MyVFEyc1BCNy9lcVZVUmFaVnF2bFhXeXNrWUNaSlVzV3NtYkxadEsyL3YxWklFK2VWUFhGVWliSnBLbFRtVFIxS3BDVTFUcDZ4QWdPbnpoaElnU2VQM3VXcnAwNnNXSExGc3FWTDIveE9FNU9UbnhqUmRCd2NIQWdleklCeHhvZjR1TDQ4OFFKUG4zNlpQWmM3MFZGMGJCT0hZdmpjSWRPblpnMWI1NUpIMzNtek9IRml4ZFNockN0YnZKSGxhcFZUZHJRWjNLWkc3dlRjL3dBOENoUWdNMDdkcEFsU3hiczdlMk54c0RsUzVhd2UrZE9qcHV4NzFNcWxieCsvWm9zQmxrNjZUMmVmKzNqMjVkRUxwT2wrdG5WL3ovdGM3TXZCYWxIQ0VZQ2dVQWdFQWdFQW9GQUlQaXEwTmNSK1BqeFk3cTJlL1hLRlRhdVgwL2I5dTBwWEtRSUl6dzkrV1BmUHNhT0djUDhSWXVNQWtpaHVub2p6aGt5RUJZV0JpVFZ5SGp4L0RuRlNwU2dVT0hDMHJaM2J0OEdJSC9CZ21hekp0NitlVU9yWnMySWpZMWwvY2FONU1tYmwvVitmdnowODgrZmJRVlRzMW8xWGhuVVZDcWt5MlJhdkh5NUZFeXhaa24zdWJpNnVrcDJVUHFaL00rZVBpV3ZtVm5QamVyV05iS2FNVHp1bFZ1M3NMR3g0WTk5KzRBa1M3emtkT3pTUlFyNG5UcDVrbm1wckVGaUNSY1hGNk9BR2tEbHFsWFo4OGNmUkQxNFFNNmNPV2xRcTViWm91M0pyMW1GaWhYeER3aVFQdXNEbnZwLzlmZEFabXViNnVDVzRYYWZQbjNDYzhRSTZqZHNLR1gyckZxK25BMXIxM0x3MkRFY0hCMFozTDgvelZxMDRNM3IxM1JvMDRacFBqNVNVTFplelpwR0ltaWV2SG01WjFDcnBrQ2VQSXoxOXVhbmJ0MVMxVGR6QWQwRml4ZmpuQ0VETXBtTWlQdjNLVzZRWVZjZ1R4NTY5dW1EOStUSkFMeDUvWnFyVjY1UXEwNGQ0dUxpck00UTMrWHZ6N2t6WitqWnB3OGVaZ0xrSXp3OU9YSHNHRk1uVFNKbnJsdzBiTnpZYXQrTEZpL095alZyR0RKd0lHcU5SaElTREFYZHp5SCs0MGMwR2cyWnMyUXhXcDZRa0dDeUxLMG9sVXF6SXBVMXFsV3NhTFlXaWVIM3Bucmx5dEx2UTVKWmVIWHMzQm1mdVhQVDJOTi9oNXk1Y2xuTndGcTdaZzNMbHl3eFdwWmN3QncwZENpZVk4YVk3S3NYMTh5SkI0Ym9SWWJVMkpycXFWcWhRcXEyK3lmWXVXTUhBSWVPSDBlaFVOQ3FhVk9HamhoQmkxYXRnQ1NSMDhuSmlicjE2N01nMmJVc2tDZVB4ZWV6Y2pKaEtEV1pYZWJla2VrNWZnQmt5cFNKVXFWTDgrVHg0eFQ3bzBjL2NlVzc3NzZUenZkTGpPZGYrL2oySlVudGQwZnd6eUlFSTRGQUlCQUlCQUtCUUNBUWZGVzhlUDRjU0FveWZ3NzZXZVNHZ3NxTEZ5OFkySzhmR1RObVpMU1hGd0R1N3U1TW5ES0YwU05HWUc5bnh6UWZIeW5nbzUvRjI4SWdHTjJ4YlZ2QTFHb3VKVnpkM0JqcDZRbEE5Um8xK0dQZlBpWjdleE54Lzc1a1paTlc5aDQ0Z0oyZEhldlhybVg1a2lXRVhMOU9ZbUlpbVRKbDR2aXhZMEJTVFFsTHRRdlVWckszZWx1eHlkSFh5WW1KaVpFRW93ZVJrUlFvV05Ca1d3ZEhSN3AyN3k2SkJnQ3JWNjVreHRTcE9EZzRzSExaTXVMajQ5bmk3MjhVMkFPb1ZhMmFrYWpRdlZjdk9uYnViRlFiWXRYeTVTeGZzb1N6UVVGa3lwelpZcC8xNTZ2UVpWRUEzTDkzRDZWU1NZbVNKZkh3OEpDRWlZdFhyeHBaeCtsdHB3enRxVlFxRllrR2JaazlucTVPeWVkWS9TUW1KakowNEVEaTR1S1lvZ3VFeGtSSDgvdTZkUXdlTm93Q0JRc2lsOG5JbGowN2hRb1hsckovOHVmUGJ5UmtXcktLU3kvMG1UcXpac3hnNjZaTjdEOTgyS0pkMHR6WnM5bXhiUnVuenAyeit0Mkppb3BpNHZqeDVNMlhqMUdqUjV2ZHh0SFJFZCsxYTJuZnVqV0QrdmRud3FSSlpqT05uangrVEd4c0xQYjI5bVRMbmgyL0RSdHdkblltT0NnSVNMcVB5UzN6RE1tZEo0K1I2R1l1cXd0ZzJxUkpUSnMweVdqWnNzV0xXWmJNZ3N2UXNqRTRLSWdONjliaDR1Sml0amFLU3FVaTVOSWxwaGhZM1VIU2M1eW9WUEloTG81bUxWb1lpV1Y3OXU4blU1WXNPTmpiUy9jKzdPNWRlblRyaHBPVEU2OWZ2ZUxvbjM5eS85NDl6cHcremJDUkkzRjJka2F0VnFOU0t2OVZXNnEwRXYveFk1STFtNEVZb2E4Tm8xYXJUV3pseXBjdVRhdTJiYVYzVVlFOGVTeUtsaHJkZDlmd3UyUU92U2lvVnF0VGZlMjI3ZHhwWXBsMzVmSmxmaDA1TWxYN3B4Y0toWUpWeTVmVHFHbFRpcGNvSVkyMU9YUG1ORHB2YStlbGY4YmV2WHZIMHlkUGpMSjJDaFFzYUdTRCtEbWs1L2loNS9LbFMxYkhOMHVUS2JidTNDbUo4VjlpUFA5Zkc5L1NFN1ZhVFZ4Y25OVjNzWjUzT3JGZnBWTDlUNzJ2L2hjUlYxY2dFQWdFQW9GQUlCQUlCRjhWNGJxTW5udmg0U1FtSnFhNldMbWU1RUdmSjQ4ZjAvMm5uM2p4L0RtLy92WWJXcTJXdDIvZUFGQzdUaDBhTlduQ2ptM2J1SGJ0R2h1M2JpVmJ0bXhjdW5pUlh3WU5Zc3pZc1J3OWZKait2WHNUZlBVcTJkM2RPWFRnQUQ5V3FXSnkzT1ExakFCT25UK1BSLzc4ZE5GbGNzVEh4elBYeDRjc1diSXdhTml3TkoyWElibDFGa0w2Z0xhaHRaSkNWeXVsNnZmZlc5eGZZYVdlaW1HbXlxdVlHRG9aRkpEUHFiTVpldm5pQlNWS2xpUXhNWkhJaUFnak95ZzljaXN6eTU4L2U4YWFWYXVvWHFPR1NiQVBUSU93TGk0dUpoWmQrcUNYbTV0Ym1xeTBOQm9ONDd5OENBa09wbU9YTG93Wk81Yk11b0JjYXVwbXBjWmVURDh6M2lHTldTS1FWSWo4NVBIamFEUWFLcGNyaDYydExmYjI5cFFxWFpvQmd3Y0R4alB5OWM5eThxd1d3MEJ0eFAzN0tIV2lnSDc1cTVnWUl1N2ZUd28yS2hSa3lweVpzTkJRb3paaWRLS3JOWUd4VjU4K2JOKzZGUzlQVHpicnNoWU1DUThOWmNmV3JmVG8xY3VxV0JRWEYwZS9YcjFJU0VoZzRkS2xaREJUZ0Y1UHdVS0YyTHBqQjkwNmQyYlNoQW1jT1gyYUtkT25reWR2WG1tYjFTdFg4dnY2OVJiYjhOSUZmUzJ4NytCQm8vbytqazVPTkdqWWtJRkRoZ0JKVm1JVHg0OW43Y2FOZktNVHlxNWV1Y0xvRVNPWXMyQ0JaQysyZWVORzFxMVpJOWtWQWtSSFIvUG5pUlBZMmRtWlpHRG9hOGJjQ3cvbitiTm5KdXZVYWpXSmlZbDhtNnp1VE5IaXhZMCtuemwxaXFFREIxSzhlSEZhdG1uRHhISGpjSEZ4SWVMK2ZYWnMzY3JaMDZlWjd1TmoxUnJ3YTZWNTQ4WkdObG9BQlhYM3ZuSFRwcFFzVlNyRk5pd0pHZm9NMTlSYTBpa1NFcEJiZVZiL0xtcTFHb1ZDZ1VNeWdTeTFhTFZhcVlhVy9qc1ZlUDQ4Mk5qUVUyZGpxYmRkL1p6M2xUa1JSbC9MVFgvOHp5RTl4dzg5TldyVklqUXkwc1NTenB4d29tOG5NVEhSSkhNb3ZjZnovN1h4TFQxSlNFamd4TEZqbk5CTmRFa05YL283SnhDQ2tVQWdFQWdFQW9GQUlCQUl2akl1aDRRQVNZR0U0MGVQMHFSWnN6VHRydy82Yk42NGtmRmVYdHk4Y1lOWE1UR005ZlpteHBRcHpEWXpDM2pvaUJFb2xVcmMzZDJKZXZnUWxVcEZaVE9pRUVDVnFsWFpkK2lRMlFCZXZabzFHVDVxRkUyYU5TUGgweWNUMnlTZmFkT0lpb3BpdWE4dk9YUG1CSklLbGxlclh0M0U5dWZtOWVzQWFMUmFsSW1KNU1xZDJ5Z2duaHg5b2ZKbXpadnpRN1ZxVnErUk5jdXNYTGx5U2JQTU15UUxWT1hKa3dlWlRNYVRKMDhBdUg3MUtpcVZpckxseXBtMFkyMW0rWmxUcDlCcXRVeVlOSWtQY1hFbTlZOVVTbVdLUXFFK3NHdWZ4Z0xZdHJhMmJOeTZOU2tMWk1rU2poODl5dTU5KzNCemM4UEIwVEhGb0t4R28wR3BWS0xSYUN3RzRQUzJaL3JyRnh3VXhNMmJOODBLQkE4aUk0MCtGeWhZa05YcjFwRW5iMTR5WjhuQytiTm44UjQ3bG5tTEY1dTFidElIenEzWnZJM3o4dUppWUtEUnNvWHo1ckhRb0FhSjE3aHgrRXlmVHFaTW1ZejZxTGNodEVSMmQzZEcvZm9yYzJiT0pPcmhRenp5NXpkYXYyekpFdHl5WmpXcFIyVEloN2c0ZW5idFNuaG9LRjI2ZHVYUEV5YzRkK1pNaXZlaTM4Q0I3TjI5bTVQSGozUHQ2bFZPbmowckJVZTl4bzluekxoeDBveDYvZlBZcDBjUGdvT0N1SHI3dHRuMkozdDdzOTdQanh6SnZydDJjam1aczJTUnZodisyN2ZqNHVKQ3pWcTFwUHR5Vm1kalZ2M0hINlh2dnB1YkcyQ2NyZEdzUlF1YXRXaGg5cHh1M2J4SjgwYU5LRkNvRUVkT25MQjYvdVo0L2VvVjgrYk1ZZHZtemRSdjJKQUZTNWF3Yjg4ZUlHbG0vdUJody9paGVuVitIVG1TSGwyNzByWjllN3luVERGclg1bGV2SC8vSGdjSEIrUnllWnBGRDdWYWpVcWxRcVZVU2lMRTVoMDdzSlBMMFdnMC9GaWxDZ3FGZ3BEcjExRXFsY2hrTXJadjNmclpmZlgwOHFML3dJR3AzajU1RFN0ckdJcnZxZVhPclZ1MGFOSWt4ZTBDZHU4bVFGZlR4eHdGQ3hYaXhKa3pBTlNxVTRkQTNUZ0xTVmxDZ0VudHJkUlFvMVl0N2taRVlHOXZ6N1RKazFtM1pvMUpmYjJVMEk5ZGhxVG4rUEh3d1FNVUNvVkZJVVNmdVdJcHkwVXYyaFVxWE5qb0duM0o4ZnhySHQvU2s3QUhENHcrYTdWYUN1Yk5TOUZpeGN6VzFSUDhNd2pCU0NBUUNBUUNnVUFnRUFnRVh4Vm5UcDJpWUtGQ1pNNmNHVDlmM3pRTFJzbHAzTFFwTld2WHh0blptWFlkT3BBNWMyWXBPS1hWYW5uKzdKbVVzUU5KQmJVdlhyMXFOckFTSFIyTm01c2JaYjc5MXVMeHNtWFBiclpnOUM1L2Z6WnUyQ0QxU2MrblQ1L01XbDBsRHhLT25UQ0J2ci84WXZhWTU4K2U1ZmYxNjVudTQ4UHo1ODlUbkkzKy9Oa3pIaW9VRkN4WTBHb21SM0xrY2ptRmloVGgrdFdyZFAzNVo0NGNPb1NkblIyVkRHcWpHS0tmM2E1SEh6enMwcTBialpzMkpTSWlnZzZ0VzdQU3o4K29LSHBpS2dTajk3b2daeEVyaGVBQkdqWnV6TW8xYTR5VzJkdmJNOExUazFwMTZ2RDgyVFBrY2ptbHJCVDVOcGR0MExaOWUrWXVYR2gyKzdkdjN3SklRZmh6WjgreWV1VktTVEF5RElhYXE5VlZwMTQ5SUNuYmFQcVVLVXlkT2ROc1BSK0F3QXNYQUJnK2VERGJkKzB5Q1o0QytLMWZqMHczYzF3bWs3RmwweWJHZTNrUitlUkowaXg2aFlKelo4OENTZlpMS1dWbzdOeXhnL2lQSHlWYktyVmFUWjlmZnVIYzJiTlNPMkYzNzdKNTQwYktsaXRIdHV6WjJhdXJpYUhSYUZBbUpsS3lkR25wbmgvWXY1OHJseS9UczA4ZnFsU3RTbjlkNWtOSy9OeWpCLzRCQVV6eDlxWmlwVXFTV0FUbVo5TXJsVXFDQWdPcFVyV3F4ZS9IeXhjdmtNbmxrdjJpSlk0ZE9ZSVdDTDU0VVRxUG9NQkFNbVRNaUt0T0pQb2NMdW9zODhKRFE3bDk2eGFsU3BkTzFYNkJGeTRRc0dzWCt3SUNjSEp5WXVhY09YVHMzQm40Sy9pcy83Zjg5OTl6NE9oUnhvMFp3eTUvZjg2Zk84ZkJZOGZNV2xoT0hEY09TS3FIOHJudlluUFpsMm1sUk1tU0hOUmxJZWlEODhGQlFWSzI1TjA3ZDlpeGJadEpvRDQxSkNRa0pJa01EZzY0dWJsSklsOXEwR2cwS0JRS0ZBb0ZXWFJDZlB6SGo5aloyeHRsOUFFRWhvU1lUQ0k0Zi9Zc1hYVjF5dUN2ZDZZeU1SSG5EQm5JbVNzWFl5ZE1zQnJzSCsvbHhYZGx5OUxlb0IzRC9xbFZLcVB2dzlIRGgzbjY1QWx5T3p0c2JXMGxvU1R3d2dXaW82TkpURXprKzFUV1d6S1hrV0w0V2ExNzU1c2I0L1JDdEZxdE5pdUdwOWY0TVdQcVZJNGRPWkxpdWFSVTM4OHc2L0JManVmdzlZNXY2ZkUrc0liKys1eDhzb3JnbjBVSVJnS0JRQ0FRQ0FRQ2dVQWcrR29JQ3cwbDlPNWRCZzBkU3I1OCtmQWFQWm96cDA1Um8xYXR2OVZ1VEV3TUY4NmVwWFBYcml5YVA1K3RtellSZE9VS05qWTJEQmt3Z0t6WnN1RzdkcTIwdmJsZzgyUnZiNDRkT2NLT1BYdVF5V1E0T2pxYW5RWDlLaWFHOExBd0VqNTlrbXlqenA0K3pXK2pSeU9YeTAyQ1NYWVdMR0RPNmdMSGFsMkFQWGt3OThXTEY5eStkUXRJeXBybzNhOGZSdzhmWnJLM3R5UVkyZGpZa0pDUXdLZFBuNHoyMTgrWTNyUjlPeFVxVmpScTExcU5CMGpLbnRpemF4ZnhIeit5ZTlldUpESE9RbkJudlo4ZjYvMzh6SzdMbVNzWERnNE9LSlZLRnN5ZHkvWmR1NlIxaVltSlZqTm1BRjYrZkltcnF5dWp6QlN1aHlTN29CbFRwcEJMWjZObmpuTGx5MU91ZkhsVUtoVm5BZ054ZEhTVTdzWEdEUnRZTkg4K00rZk1vWDZEQnRJKytvd0hhN1k5ang0K0JKQXMyRWFPSHMxSUN6VjVSZ3daWWpZeklDWTZtdTQvL1VUTDFxMXBZeUV6NGYzNzl4dzhjSUR1dlhweCs5WXQrdmJzeVlZdFcweTJzeVFLMnRqWVNBSGZ0TmdRclYyOW1vY1BIcGdVdm8rUGo1Y0NmaGZPbnlmd3dnVXBpSzVIZi8xNjlPNHRCWGs3ZHVsQzBlTEZLVnV1SEdxMW1yc1JFZGpaMmJGaTJUTG16WnJGeWJObmplcGtQWHp3Z05yVnE1TWpaMDRjSEJ5WVBtdFdxdnA5K09CQlBuNzRRTFBtelFrTERlWHVuVHUwYXRQR2FKc1h6NStUSTBjT3E0SnJjRkFRa1JFUkZDNVNoSzZkT2pGejltd2FOMm5DNlQvL0pDRWhnUTV0MnJES3owOFNOdExDYm45L2loWXZ6dnZZV0pZc1hHZ1NETGJFeXhjdk9QREhIL1RxMjVmK0F3Y2FaUXlWTFY4ZUR3OFBuajU1UXVFaVJZQ2tqTFM1Q3hmeVhibHlLQlFLaS9YT0RHMzlQamRBN09MaWdvT2pJM0taRE50a2dxazF0Rm90R3JVYWxWcHQ5aG5lYldsM3MvTUFBQ0FBU1VSQlZQRE9BTmkvZHk4RkNoWTBzUkJMaVkzcjF6Tmo2dFEwN1pNY2UzdDdLVnVpVi9mdUpobDlBRld0aURCdG1qYzMrcXpQc01qdTdtNVZXSUFrd2FoQXdZTDhwTE5LUzRsOUFRSDhlZUlFTXBrTW1Vd21XZEx0MjdNSGpVWkRZbUtpMVl6QXRKQ29VQkFaRVdGVitGQ2FzWDJEOUJzL1pzNmV6YnhGaTNCeWNwTGVjMXF0bHVHREI3TXZJQUNmdVhQeHlKOGZtYTB0RlEwbVA2aFVLalFhRFRZMk5yeUxqWlZxQ1gySjhUdzVYK3Y0bGg3dkEwaks1bElvRk5qcFJFczlyMSs5QXBJeXE2elZOY3Bmb01CbldUUUtVb2NRakFRQ2dVQWdFQWdFQW9GQThOV3dZdWxTWkRJWm5icDBJYnU3Ty9QbXpHSDYxS2xVKy9ISEZJTUQrdG5LNW1iTHJ2ZnpZOFBhdFRSdjJaSWNPWEx3OHVWTFhyOTZoVnZXck53TEQrZUg2dFdOdGs5SVNPQnlTQWduangvbjRCOS9BRW0yUFRQbnpBR2dlYU5HRnZ1aHQvcVN5V1RjZi9TSWh3OGUwSzlYTHp6eTUrZjdpaFhaYmlhZ2J3NUw5VjRlUlVVeGRPQkFidDY0SWMyaVBoc1VKQlZUYjlXMkxZNk9qbElRWnVtaVJjeWJQWnNyT25FcEphelZNQUpvMmFvVmExZXY1cGUrZlhuNzVnMWRmLzdaWWx2dE9uUmdzRUZ0aCsxYnQ3Smk2VkxwczZ1Ykd4MDZkMmE5bng4aHdjRlVxRlFKU0twUmtGSTlqZkN3TUVwLys2M0ZJT21EeUVobVRKbENOb1A2VHVhSWpZM2x6S2xUdEdqVlNscW0xV3JaRnhCQWpwdzVhZHFzV1lwWldHcTFXdnBYSnBOeE9TU0VqQzR1NUM5UXdPcCtsZ2dLRE1SeitIQlVTaVdaTTJkbTJLQkIzTDkzajF5NWM3UEdJR0EzWThvVUFBWVBIWXFOalExTjZ0ZG41clJwWnR2MFhiR0NzTkJReG5sN1M4dnUzN3NuQlVYVFFzQ0JBeVlaWUc5ZXY2WnB3NFlVTDFHQ1V5ZFBVcWh3WVNMdTM4ZDc4bVJhdFcyYllwdjZtaitHNHRXRGlBamtjam41ZERXQzlMeDg4UUxBSkZ2REdscXRsalcrdnJpNnV0S2djV084eDQ1bGw3OC9BYnQzTTJQV0xDbkw4TVdMRitTeFVyOUdxOVhpTTMwNkJRc1ZZdS9CZzNSczA0YU5HemJ3N09sVEVoSVNHRGhrQ0x2OS9Xblp1TEhSdlVvTng0OGU1Yzd0MjB6MzhVR2oxVExodDk4NGQrWU0xV3ZVc0xxZldxMm1RY09HMUt4ZDIyd2crczJiTjBSRlJVbTF0UXpwK3ZQUFV1SDU1SFZVMG9zYnlXcGpwUWN2WDc0a1lOY3VLbGV0eXNYQVFLclhxRUdkZXZYWXUzczN6VnUyQkl6SGduVnIxckRPZ3ZqVzZhZWZhTjZxbFNTMFI3OThpWHVPSE5MNjFTdFdzSFR4WXE3ZnZXdXlyejZEeDdBdTNHL2p4d1BnNU9pSVRDN24rclZyZUE0ZlRwLysvYVdzTHoxMzc5eGgyS0JCOU9qZG15NWR1eWFKK1FrSkpKcTVWK25GMHBVcmpUNFBIenlZazhlUGMvWDJiYVBscTVZdi85dkhPbmI2TktSUXg4alJndlZaZW8wZldaT05BU3FWQ2k5UFQvWUZCREJ1NGtRNmR1NU05NTkrNGtOY0hMdjI3Wk8ybXpodUhKRVJFU3hkdVZJYVg5TjdQTGZFMXpTK2ZRbW1USnpJbVZPbkxLNi9HQmhvTmVNci9PRkRJUmg5UVV6ei9RUUNnVUFnRUFnRUFvRkFJUGdYdUhMNU12c0NBbWpidmoxNTgrWER3Y0dCd2NPR0VSNGF5dUlGQzFMYy8xTjhQQUQ3RHgvbStPblRSak9rYTlXdWpWYXI1ZnIxNjN5bnE3ZHorOVl0SWlNaWlJdUxvMkhqeHRLMktwV0tSblhyMHJWalI0NGRPU0xWNTVtL2FCRnQycldqZEpreTNMbC9uL3VQSHZIZzZWT2pIMGdTWE80L2VzUU5YWEF4ZjRFQ05HdlJBdCsxYXorclJrUnl2dkh3SU44MzM3Qm13d1lHRFIwS0lBV3pBQTRkT0VERnNtVzVkdldxeWI1YXJSYWxVaWxaVTVsRFg4T29VT0hDUnZWbzNyNTlTMXhjSE4rV0xVdkZ5cFU1ZS9vMDVjcVhwMmJ0MmhiYmNzbVVDWS84K2FVZmM4SHNuM3YwQUdEMXFsVkFVdkJicVZUaVpFVXd1aGNlenJPblR5MWE0VUZTaGc1Z0ZQZzF4L1RKay9IeTlPVE42OWZTc2lPSERoRngvejRUSmsyU2dtbW4vL3hUbXYyY25BVGRESDFGUWdKS3BaSVR4NDRaMWJaSksrTzl2SGo2NUFsS2xZcXJWNjZRSzNkdWV2ZnJoNWZPRGdnZ1lOY3V0bS9keXJnSkU4aVdQVHRaczJWajl2ejV0Ty9ZMFd5YkY4NmY1OHJseTdnWldLMjFhOW1TZHExYVdiV0EyN3RuRC8xNjlUSjZucEtMUmZIeDhmVHUzcDNFeEVSODVzNEZrbXFiTkcvWkVzK1JJNjNXVnJIRzVaQVFTcFl1YlRMYi9lWExsMERhQktPQVhidTRjZTBhZmZyM3g5blptV2srUHZUczA0Y3pwMDdSb0U0ZGR2bjdvOVZxaVk2T3RqcHJmL0dDQlZ5OWNvWGZ4by9IMmRtWjFldldzV3psU3RhdVhrMytBZ1VZNGVtWmxJVW9sek44eUJDejlsVG1pSStQWjlya3llVE9rNGQySFR2UythZWZLRkd5SkY2alJ4TVhGMmQxMzdEUVVFb1ZMVXI1MHFVcGtDZVB5VTl2bmFqYnQyZFBrM1VGOCthbGlJY0gzeFl2YnJadC9idHQ4dlRwcVRxUGY0cnB1bXRWelVEc24rN2p3K0dUSnlXeDRQanAweHcvZlpwTW1UTFJwbDA3NlhOeVhGeGN5Smt6cDFTdnEzNnRXa3djUDU1TW1US1JLVk1tcVQzOTUweVpNcEVoUTRha2pBMlpqS3pac2huWm1uNVh0aXpmbFMxTDBlTEZlUkFaeWVRSkUyalVwQWxlNDhaUnFIQmgyclZzeWJJbFN5aFV1REROV3JSZzRwUXByRnV6aG9CZHV5aFV1REJsdnZzdTFaWndmeGV0VnN1bDRHQmMzZHg0Ly81OXVyVjdRbWNmNk9IaHdUY2VIc1RIeHh1TkJiR3hzZVRLblJ1UC9Qa3R2aWUveFBqeC9Oa3pPcmRyeHk1L2Z3RDY5T3NIUUs4K2ZiaHkrVEtIRGh3QVlQbVNKV3padEFrdGY5VjRndlFmejgzeHRZMXZocVRYKzJDRnJ5K2hrWkVtLzQrYXBNdjBtKzdqWS9ML3F3ZFBuOUtrV1ROYzNkelNuRVVvU0JzaXcwZ2dFQWdFZ25UQU9VTUc0czM0endzRUFvRkFvTWVTWlpjZ2lROXhjWXdjTW9UTW1UUGphV0RCOGxPM2J2aHYyOGF5eFl1cFVMRWlQMXFaY2Zya3lST3laTWxDNlRKbEFHTVI1ZnNLRmJDMXRTVTRLSWdodzRmajRPREE5V3ZYZVA3OE9lN3U3a1oxUXVSeU9lTzh2VkdwVkRSczNKampSNDl5K09CQmFiMU1Ka09qVnJOdzdseEtsaTV0VkwvQWNCdkRlejRuRllKWFdsaXlZZ1VBdDIvZU5GbjNJREtTdVBmdktaWXNBR3c0Mjc1bm56NTRUNTVzOVJqeEh6OXk5Y29WQUNhTUhjdUw1OC9adkdNSFZhcFdKVysrZkZ5NmVOSElKdXh6S1ZDd0lIWHExcVZ5bFNyQVgrS0xpNEdsVm5KK1g3Y09nRVpXaXNHLzBnVy9jbGtSRlU2ZFBNbk9IVHNZTjNHaUpLUW9sVXBtejV4SnpkcTFwWHY3K3RVckJ2YnJSK2x2djJYejl1MG1Bc2FvTVdQb04yQUFqazVPN042NWs5allXTnAyNkpEU3FWdGt3WklsWk1pUWdZS0ZDbG5jcGttelpuVHIwY05vNXJnMThlN3U3ZHZFZi9wRXRDN1FDSER0emgzcGQvMXM3eHZYcmxHaVpFbHNiR3hRcVZRY09YU0lZMGVPTUZnblRpYm5RMXdjZlhyMjVOYk5tL3krZFNzNURBS1lzK2ZQNSttVEo0d1lNb1I3NGVHTThQUk10ZlhkNVpBUW9oNCtaTWp3NFNicjlPZVFXc3UzSjQ4Zk0zSDhlQW9XS2tTZi92MEJjSFIweEh2eVpLcFVyY3JJWWNOd3k1cVYxNjllb1ZhcHJBcEduejU5b2xXYk50VFQyVGk1NThoQm4rN2RlZi8rUGZNV0xaSXlvdFp2MmdRazFZdEpEUk4rKzQyb2h3L3gyN0JCRXVUbUxGaEFxNlpOR1Q1b0VLdldyclY0N1FvWEtjTHBDeGR3ZEhKQ1ptdHJGSUQvOE9FRGpldlhSNlZVNHB3aEEvNTc5aGpWNk5Gb05LalVhcXNpOHRmR3NTTkgyTDkzTDdQbXpTTmFKeDdDWHdLaVhxUXJWTGd3a1BRK3pwd2xpL1FaTU1vSU1rVC9QYWhUdDY3Sk9uUFpxd0Qzb3FKTTdzMzFhOWRZc25BaEo0NGRvMk9YTG5oUG5peFo4V20xV2pMcXhnZXRWa3ZITGwyUXkrVk05dmJtK0xGajlCOHdnQWFOR3Ywai8yOElDUTdtMmRPblpIZDNwMFdqUnF6MDg2UDQzNnc1ZGZUd1lRYjA3Y3VHelp1cFhxTUd1L3o5OFJvOW1oVyt2dFJ2MkpENzkrN3hVOGVPMUsxWGo0VkxsNmJhb3RBY3FSMC9OQm9OMjdkc3dXZjZkRFJhTGRXcVYrZjh1WFBTK3BxMWExUHR4eCtaTUhZc1FSY3U4UHY2OVhUdTJwV3BNMmFZWkxLazkzaWVuSzl0ZlBzU1dIcTJqeHc2QkdBeHEvTDE2OWVmWmZVcFNCc2l3MGdnRUFnRWduU2dxSlVpa2dLQlFDQVFnQmdycktGVUt2bWxiMThlUFhyRXpEbHp5Tzd1THEyVHlXUXNYcjRjQjBkSCt2WHF4Zm16WnkyMmMvWEtGWXBaQ0hSbGRIR2hjSkVpWEF3S1FpNlhNM2JDQkdyVnJzM2xTNWVvVnFPR1NjQ3Fmc09HTkc3YTFPTE1aeWRuWnc0ZFBNZ1NNMFdoLzIzT25EcEZqcHc1VGJKQXJ0eTh5ZVViTndpOGZKa2hCalkva0JSZ2pZeU1CR0ROcWxVMHJsZVBiMHVVWUl3dVM2dG03ZHI0QndSUW9XSkZqaHc2eEo2ZE95bGFyQmk3ZCs3RWYvdjJ2OTNuTlJzMjBLdHZYd0FwbThLU1BWYm8zYnRzM2J5WkgydldsT3F4bUVNL0E5dFNGa3BzYkN4ZW5wNlVMbE9HbmdZWk52Tm16K2JseTVkTW5URkRXcFkxV3pabXpadEhjRkFRczh6TXJIWjNkNmRRNGNMRWYvekl2Tm16S1Y2aUJEVnIxU0loSVlGVnk1ZXpZZTFhTnYzK081czNialQ1ZWFDNzdvYVUrZlpiSTdGSXE5VVNGaHJLM2oxN3BHWDJEZzVHWXBFMUhrVkZFUjBkVGNhTUdlblN2ajJSRVJHbXgvenVPN0s3dS9QYnI3OVNNRzllQ3VUSlF4RVBEdzRkT0VEdE9uV2tlbHlHM0FzUHAyM0xsb1FFQnpOdjBTS3EvdkNEMFhwSFIwYzJiTjVNeGNxVldiNWtDUzBhTitiVXlaTXA5bGVyMVRKTEY2ZzFsekVWblFaTHVyZHYzOUtqYTFjVUNnVUxseXd4K1Y0MGFOU0lrMmZQVXJ0T0hWN28yczF0UlREeUdqZU9XZlBtU1o5RGdvTzVmdjA2VFpzM2wwUWtTS3BCVTdSWXNSVDdwMWFyR2UvbHhlNmRPK25SdXpkMTZ0V1QxcFVxWFpweDN0NmNQSEdDd2IvOFlsSGtzTGUzNXhzUEQ5emQzY21hTFJ1dWJtN1N6Nkw1ODFFcGxmanYyVVBtekprWk1XUUlXcTFXV3A4MVd6Wnk1TWlCaDRVYU14UEhqV1BpdUhHU05lZS9UV0ppSWw2alIxTzRTQkhhdG05dmRoc1BEdyt6UXI2ZUJZc1hHMldWR3JMcDk5K0JwRXpONUJaKytuZG95UFhyQkYrOXlvVkxsemgxNFlKUmdGMmxVdEdwWFR0YU5XM0svZkJ3MW03Y1NLRkNoU2hWcElqMHZYcjM3aDBiTjJ5UU1yeUtGeXhJemx5NUNEaHdBRHQ3ZTBZTUhVcjcxcTBscThzdnlhb1ZLOGlUTnk5SFRwNGtpNnNyN1Z1MzVuSklpTFErWVBkdWs2eTBsQmc2Y0NENTh1V2pVT0hDdkhqK25PbVRKMU9rU0JGSkJDaFlxQkNWSzFkbVgwQUFDM1FaaVgrSGxNYVBLNWN2MDdoZVBjYU9HVU9CZ2dYWmYrZ1FWWks5cTk2K2VjUFE0Y05ScTFUOHZuNDl2ZnYyWmNhc1dmKzQ3ZG5YT0w0WlVyZEdEZXJXcU1IU1JZdlNjbHFwNHRDQkF3UmV1RUMxNnRYNXhzTDc2Tm5UcDFaRk1rSDZJREtNQkFLQlFDQklCenAwNm1UVzlrVWdFQWdFQWowZE9uWDZ0N3Z3VlJJYkc4c3ZmZnB3TVRDUTBWNWVabWZVRmloWWtCVyt2dlR1M3AzdVhic3lZdFFvQmd3ZWJDVG1QSXFLNHRhTkcvUWJNTURpc2NhTUhVdEduZjNLenoxN0FrbFpEUDFTS0NodURsdGJXN3AxNzg2a0NSTzRIQkx5ajlrSHBjVE42OWU1ZWVNR0FFTUdESkRzd1NDcDNvTWxoZzBheE1FLy9raktLbEdyYWRleEl6VnIxY0xaMlpscWxTcFJyMzU5eW4vL1BYZnYzTUZ6eEFpS0Zpdkczb01IR2RTL1AxNmVubno4OElFZXlXek50Rm90NzJKampRcFh2OWJaNG1pVDFiUXdGT3owTTZmTlpSakZ4Y1V4ZE9CQVpESVo0eWRPdEhvdG5qNTVBcGlmZ2EzVmF2bDE1RWlpbzZOWnNXYU5GQlRjc25FanZpdFdNSHYrZktPNk9RcUZna3BWcWxDdlFRUFcrUHBTcVVvVjZqZHNhTlNtU3FWaTJPREJSTDk4eWFLbFM3RzF0ZVZUZkR4elpzM0N5VXptaDU2UHVpeDFqVVlqclZjb0ZOeTljNGZMSVNGY3VuaVI0S0FnWW1OamFkS3NHUzFidHphNWZpbHg1TkFoc21iTHhxNjllMm5ib2dWclY2OEdrc1JhdmJXUHE2c3JaNE9DZVA3c21WR2cydEhSa1R4NTh4cTFGeGNYaCsveTVmaXVYSW10clMxTFY2NjBPQnMrbzRzTG03WnR3M3ZzV0xadjNVclBidDN3eUorZnJ0MjdTM1pReVprNWJScVhMbDZrVDc5K0p2V0xBSjQ5ZTRhTGkwdUtsbERQbnoyaiswOC9FUmtSd2Z4Rml5anozWGRtdDNQWGlkVFNNMk5HTURLczgyUW9PbFdxVW9XemdZRVc3NG5DU3VaT1pFUUVZenc5Q1FrT3BuSFRwa2IxcGZUMDZOMmJlK0hoYk5tMGlRNXQyckI0K1hLTDRvNGg3OTY5WStLNGNld0xDR0RXdkhtVStlNDd0dXpZUWJmT25XbmFvQUhlVTZaWUZWWDBwRmVSKy9UQzN0NmVzUk1ta0QxN2RvdkIvTmJ0MnRFNldlMDFReXpWMVByejVFbUNnNElvVzY0Y2h3OGVwSDJyVnFsK2grcVJ5K1gwNnRPSGRoMDYwS3BORytSeU9hVktsNlo2alJyWTJkbGhZMk5ERzUyNE9IRElFTlJxTlI4L2ZzVER3d08zckZuWmUrQUFCL2J2eDlYVjlZdUxGWUVYTG5EaTJERm16NStQcTZzcjZ6ZHZwa1hqeHZUcTFvMC9qaHhCbzlGUXQzNTlxU2FUbm5vMWE1cXRlNllYTVZ6ZDNOamk3MC9XYk5ubzFMWXRTcFdLRmF0WDQ2U3JWV1JyYTh1Q3BVdHAzcWdSU3hZdXBFalJvbExkS1QzcE9YNFVMMUVDVnpjM3hrK2FSSTlldll5dXExYXJaZWVPSGN5Y09wV2ZlL2JFZCsxYWVuVHR5djY5ZXlsVXVERE5XN1lrNHhlcTdaV2NyM2w4MDZPZmJCQmprS21hSHB3OGZweVJRNGZpbkNHRFJiczdwVkxKczJmUCtER0ZtbTZDdjQ4UWpBUUNnVUFnU0FjNmR1bkN2b0FBZ2dJRC8rMnVDQVFDZ2VBcnBFclZxblRzMHVYZjdzWlh4NGxqeHhnM1pnd3ZYNzdFYzh3WUJnNFpZbkhiR3JWcXNYcmRPZ2IxNzgvY1diTTQrTWNmalByMVYyazIvdWFORzlGcXRkUnIwSUJuVDU4U0hoYkdwWXNYZ1NRTEtUczdPNk9aKzVDVWVSQVpFVUc1Nzc5SHJWYVQ4T21UMmVMUGxnTEJMVnEzcG5EUm9wUXJYeDRnVmJWSzlFRzI4TEF3enAwNWc1MjlQUXFGZ2dlUmtXemV1QkZBeWpqUmY5WnF0YWhWS2hJVEUybmVzcVhSak9KM3NiSFM3MHFsa2dsang1SWhZMFpHZUhveVorWk1mcXhjbVJ3Nis1YmJ0MjZSTld0V2JHVXlQbjM2eEt1WUdITG56azJ1M0xscDI2RURlZkxtcFZ2MzdrYUJKSDFRU3FQUkVCUVl5SUErZmJBQmx2djY0dWpveUpMbHkrblV2ajJUdmIwNWYrNGNzK2JPL2N2NlJxVmk5ODZkN042NTArUTZxSzFjcTh1WExnRVkyV1pCa2tWZXY1NDl1UmNlenB3RkMweXlOelFhRFJxTmh2ajRlSzZFaE9DL2ZUdFpzMlV6ZTAvbno1bkRzU05INk5DcGszVC9BbmJ2WnB5WEZ6S1pqTFdyVjdOazRVSStmUGpBaDdnNEVoTVRnYVNNTjN0N2V6eUhEK2Znc1dPU2tQTCsvWHVHRFJyRXFaTW5HVFZtREpWMDlraXVibTdjajRxeWVLNEFJNFlNSVdEM2JsUXFsU1JFZE8zVWlaRGdZTEs3dTFPN1RoMm16NXBGMVdyVnlKSWxpM1N1bHZpZ20yR3ZENkVxRkFyV3IxMUx5OWF0eVowbkQ1dDM3S0JudDI0OGlvcWlhWU1HdE8vWWtYTGx5NVAzbTI5d2MzTWpmNEVDVWx0YXJaYTR1RGdlUkVieStORWpmcWhlSFZ0YlczN3AzWnNMNTgvempZY0h5MWF0a213Z0FTa3JJN25BNGpOM0x2VWJObVRHMUtrOGVmellxUGFNbm84ZlBqQngvSGgyK2Z2elE3VnEvRHAyckxUdTA2ZFBLSlZLb2g0KzVOeVpNeWtXa1Q5eTZCQy8vZm9yc1cvZk1tbmFOTE1pZ1ZxdEpqRXhFVHM3Tzk3RnhySk5WOERlWE5zcUs5a2V5ZTJWcmwrN1JuQlFFQjgrZk1CLyszYVRiTG1vcUNqVyt2cXllZE1tMUNvVlBmdjBZZXlFQ1JhdG9LYk9uSWxhWjZuVnBINTlobzhjeWM4OWUrTGc0R0N5YlZob0tBRzdkN04xMHlaVWFqV0xsaTJUZ3ZHNWN1ZG0xNzU5ZUhsNk1yQmZQNG9XSzBhWHJsMXAzS3laSkpyOUwyQ1lXYVIvenJSYXJVVnJNNDFHazZMSUdoMGR6VytlbnVUSWtZT05XN2NTZlBFaW8wZU9wRW45K3RJNzdmYXRXK1RLbFF1WFRKbVF5K1VrSmlieTZkTW4zc1hHOHVMNWMzTGx6czAzSGg0MGFOUUlwVktKVXFuRXhzWUdkM2Qzbyt0cnppSlBxOVdpMHIzbkd6WnVuR0tObHRqWVdPenQ3Q1NCaERUYXVuMklpK08zMGFPcFdMa3k3WFQybVZteVpHSCtva1ZzV0xlT1BIbnpvdFpvY0hGeE1lcW5IbFd5N0t2NzkrNXg2TUFCbkROa1lQMm1UZVRLblp0aGd3Wng5Y29WbHExYVpmUmVnYVI2VU10V3JhSk44K2FNR1RXS1lzV0tVZFRBUmpVOXh3OW5aMmUySld0SC8wNXYyYlFwTjY5ZnAyU3BVcFQvL25zcVZxN01ybjM3R0RWc0dHUEhqR0hDdUhHVUxGbVNvc1dLTVdUNGNLTzZmdWs1bm4vTjQ5dVhKRG82bW9YejVyRnQ4MlljSEJ4WXVYcTEyZWNONE1LNWM2aFZLZ3BZc1dvVnBBOUNNQklJQkFLQklCM1F6NUlhTVhpd0VJMEVBb0ZBWUVTVnFsVlpvTXMyRVB6RnJCa3pXTGxzR2M3T3ppeGR1Wkttelp1bnVFK3RPblhZZCtnUUk0WU00ZWFOR3h3OWZKZzY5ZXJ4K3RVcmZsKzNqdUlsU2xDaFlrVmV2M3BGdjE2OVVDcVZWS2hZa2NIOSszUHl4QW1MN1Rhc1UwZjYvY0hUcHlicjlka1d5ZTJCWEYxZHFWYTlPbS9mdkdHY2x4ZHYzcndCSUhQbXpCYVBwZEcxY2VmV0xlYjQrR0J2YjQrRGd3T1BvcUtZTjJ1V1VkdjZ6eHFOQnJWR1E4S25UNVQ3L250eTVzcEZ5S1ZMZEdyWERyVktKUlVRSHo1NE1OZXZYV1Arb2tXMGJ0ZU9XclZyTTNmV0xJNGRPUUpBczJRemhtVXlHWUU2NjZFNmRldWFyZG1oUDJlbFVzbmhnd2RKVEV4azNjYU5Va0RIT1VNR05tM2JScjlldmNpWU1TT1pETTQ5VWFFd3FaVzBldVZLWmt5ZGlrS2hrQUpkR28wR24rblRlZjNxRmMrZVB1VlNjREFWS2xVeUNqQ0doWVl5ZE5BZ3drTkRtVHh0bWhUZ05DUXlJb0lHdFd0TGdXRWJHeHV6czdRL3hNVnhNU2dJRnhjWGZ2M3ROMmw1alpvMUtWcXNHTVZMbE9DYmI3NGhSNjVjWk0rZW5XeTZIMWRYVjF4Y1hMaDE0d2F0bWpVallQZHVCZzBkaWtham9XL1BuZ1FIQmZGemp4NFdhLzFZd3NuWkdSY1hGeElWQ2trdzhwNDBDYVZLUmJueTVjMEd3ZlVCdnVUTW5qbFR5Z2pSV3p0ZXVYeVo2SmN2NmRpNU01QmtCM1h3NkZIVytQcXlmZXRXWnVpS2pPdXh0YldWWnFRYlduSlZxbEtGR3JWcUFiRFN6NC9WSzFmU2Y4QUFrNENsUG1OS2FhYVBkZXZYcDFhZE90eTVmWnNTSlV0S3k1VktKZXZXckdIMXFsVzhpb21oWWVQR0xGeTYxQ2hvZmpFd2tKN2R1a21mQjFtNXpqdTJiV1BNcUZIWTJka3hmOUVpaXhrbEdvMkcrclZxU2NJb0pHVWptS3Zoa21qQkRzNGNPWExtWk9hMGFXaTFXcE82Yks5aVltamJvZ1d2WDcwaVcvYnN6Snc5MjhqS3poeTJ0cmI0ekpsRGlSSWxtRDVsQ2pPbVRpVkRoZ3gwMFYyUFZ6RXhqQjB6aG10WHJ4SVRIWTJUa3hQdE9uUmd5UERoUmhhZmtQUitXckY2TlVjT0hXS09qdytUSmt4Z3NyYzNqWm8wWWRtcVZTYlBtN2wzNHRlRS9qbFRLcFVtZG9QU05pcVZpY0JoU01UOSsvVHQyWk9ZbUJqK2o3MzdEb3ZpYXRzQWZzTXVUVVVGdTRtQ1BTTDJYakgycmtSUUpMYllleTlZWSsrOUY0d3RLaWdXUUVSRWpTVXEyQlVySW9pS0dnUkYrdmJ2RDNibjNXVjNBUTNxKzM3Y3YrdnlTbmJLMlpuWm1VWFB6WFBPbmovL1JBRnJhN1JxMHdibkwxL0diazlQbkRoNkZQRnhjWHJmb2RyRVlySHdmUW9BcDArZHdyaFJvNHh1djl2VEU3czlQUTJ1MjdCbGkxN0ZUV2FuQXdJd1k5bzA0WFZSZGFpVkUxS3BGR05IamNMNzkrK3gvOUFobmMrOFhvTUdxRlduVGthRnBIbytvTXdNRFJsV3NWSWxqQmsvSGxVZEhGRGxwNSt3Y040OCtQdjZZdWlJRVVZcjB4eXJWOGVVNmRPeGRORWluQW9JMEFtTWN2UG5oeUdhWHlpSmVmMGFLOWV1UlU5WFYrRTYvRlMxS3Z4UG4wWmdRQUFPN051SDBKQVFwS2VuNjUxemJ2MDgvMi8rK1paWlZFd01lblR1aklKWnpER1lIWlZLaGYxNzkrS3ZjK2Z3OTZWTGtNdmxxT2JvaUZYcjF1bDk5NFpjdTRZalhsNUlTRWpBamRCUW1KaVk0R2V0djdQUjEyR2krdHc2WmlJaW9xOG81Tm8xOUhGeHdTRWZIelJxM1BoN0g4NW4wMHltZWRqTEMrSGg0VWhWLzRPWmlJanlsbno1ODZOeTVjcm81ZWFHM3U3dURJc01TRXRMdzlLRkN6RjB4QWlEUTA1bFJhbFU0cVNmSHpwMjdpeDBLRDhJQzROVUtrV2R1blVCQUQ2SEQ2TkkwYUpvM3FJRlFxNWV4Y2VQSDdPY3lGa3VseU10TGMzZzBJSEhmSHd3ZWZ4NG5MOThHZVhLbHplNGY3ZU9IUkVURTRPMjdkdGovcUpGQm4vekh3Q21UNTZNdzE1ZWVCZ2UvcThtTkpmTDVSalV2ejhxVmE2TTNtNXVLRm02TkdaT200WmFkZXJvRGZPVm1KaUlCMkZoaUh2L0hqS1pUUGhONVlJRkMyWTdKRlhFczJmbzNLNGRWcTlmank3ZHV1Rk5UQXhLRzVqRFFxRlFRS1ZTNlZ6amZYdjJ3TUhCQWZVYU5CQ1d2WW1KUVZSa0pPbzNiS2pUdWJ0NXd3WWM4L0ZCVlFjSHRHalpFdDJkblhXdVlVSkNBcVpQbm93T0hUdG1PZFRVNVBIallXRnBtZEdPazVQT2I0TnJVeXFWZUJnV1puU0lzdXpjdTNzWE5iWG05UG40OFNPTytmaGdzSG9lamE5dHpjcVZhTk8ycmQ2OFFtSDM3K09rbng4YU4ya0NwNTkvRmpwQWI2bzdVUTE1RVJXRnAwK2U0TzJiTjBoSVNJQkVJc240UE5WVkdVcDF0MUZ6SjZjY2RkVEZ4OFZoM3B3NWFOaTRNZnIyNzUvamM5cXljU08yYmQ2TUtSNGU2RDl3b01GdCt2WHBnK0xGaTZOVGx5NW8zYlp0bHUwdFc3d1lIVHAxUXEzYXRiUGNic2ZXclRoOTZoUitMRk1HdGV2VWdVdnYzZ2JuendvTUNJQjl1WEk2UVZkV1FxOWRRL0VTSldCbmI2LzNNK0I2U0FoTyt2bGhpb2ZIWjNlOGhqOTlpcE4rZnBnMGRhck84bG5UcHlNMk5sYVlmODNZSEdEYWxFb2xMcHcvRDUvRGh6Rm95QkNqOThoL005L2p4M0hoL0hrc1diRkNHUElzTStjdVhmQno2OVlZTjNHaXdmWFB3c014YWR3NDlIUjExUnRhVXlQNnhRczhDQXZEbTVpWWpPY2tQVjE0Tm9DTW9jR0dhZzF2bXBLY2pJOGZQOExDd2lMTG56MGFLcFVLQ29VQ0Vva0VOalkyQml0SHRMMkppVUdYRGgxUXJIaHhPRG82WXVxTUdTaXByaWJOenF1WEx6Rml5QkNNR1Q4K3k1OEJxU2twRUp1WkdRM2lzbkxyNWswYyt2TlByRml6SnN1L0F5bVZTdmo3K3FLN3M3UE84dHo4K1dGSTZMVnIrTVBURTh0V3JzeDJxTUdQSHo0Z05qWVdWYlFDTFNEM2ZwNy90Lzk4MDNieHI3OHdaT0JBbkF3SzByc2VuOFBuOEdGTVZROXZPM0wwYUhSemRqWjRueVFuSmFGdWpScVFTcVdvWEtVS0JnMGRLdnp5QTMwZUUyTWxtSWEyWldCRVJFVC9UZjdYQXlNaUlpTDYvMGVoVUFqRGhSbjc5M1phV3ByUnprcHRWNjljUVZSa0pGeDc5LzZpVGppaS84OCtmZnFVWllVZTBkZWlVQ2krK3B4Qi8wM2tjbm1PZ2l3eUxxLzlQSmZMNWVqOXl5OFlPSGh3dGhWd09YSHorblhVclYvZjZOK3JOSjQrZVlKU3BVdi9xNm9tWW1CRVJFVC93eGdZRVJFUkVSRVJFUkVSNVk3UENZdzRMZ0lSRVJFUkVSRVJFUkVSRVZFZXg4Q0lpSWlJaUlpSWlJaUlpSWdvajJOZ1JFUkVSRVJFUkVSRVJFUkVsTWN4TUNJaUlpSWlJaUlpSWlJaUlzcmpHQmdSRVJFUkVSRVJFUkVSRVJIbGNReU1pSWlJaUlpSWlJaUlpSWlJOGpnR1JrUkVSRVJFUkVSRVJFUkVSSGtjQXlNaUlpSWlJaUlpSWlJaUlxSThqb0VSRVJFUkVSRVJFUkVSRVJGUkhzZkFpSWlJaUlpSWlJaUlpSWlJS0k5allFUkVSRVJFUkVSRVJFUkVSSlRITVRBaUlpSWlJaUlpK3BlaW82TVJNVGhOZ3dBQUlBQkpSRUZVSHhmMzNkNy9RM3c4SGoxOENJbEVvcmN1TVRFUmp4NCtSRXB5OG5jNHNnd2ZQMzc4YnUrZG5WY3ZYOExmMXhjZlAzd3d1RDdpMlRQNCsvb2lOVFUxeCswWmF5czNYYmw4R1FmMzc4ZTd0MjhCQUUrZlBNbVZkbVV5R1dReVdhNjBsUnVpbzZNUkd4dXJ0OXp2eEFsRVBIdjJIWTdvNnd0LytoUlhMbDlHZW5yNlorLzd0ZTgvbFVxRmtHdlh2bHI3UkVUMGZURXdJaUlpSWlJaW91L3FYSEF3Vmk5ZmpoZFJVWHJycGsyYWhISS8vSURrcEtUdmNHUzZvaUlqY2RqTHkrQzZkaTFiWXRXS0ZUbHFKelkyRnM4akluTDhSNmxVWnR0bXdNbVQ2Tnl1SGQ2K2VhTzM3bnBJQ0RxM2E0Zjc5KzluMmNiNzJGajRuVGlCMDZkTzRjenAwOW4rQ1FvTVJJQy9QeTVmdkpqdDhVMlpNQUdkMnJiRmgvaDRZWmxyang0WVAzcTA4RG8xTlRYTGMzMFRFNE1rOVgzZ2UvdzQzRnhja0pxU0FwVktoUnVob2NKMjNnY1B3dnZRSVlQaG1TRzNiOTNDdUZHajhQNzllNFByYjRTR1l0eW9VVWpMWVdDMGNONDhPRFZwZ21maDRUbmEva3RkdTNvVnN6dzhrSlNVaE1DQUFIUnUzeDZCQVFIWjd1ZnY2NHZFeEVTRDY5NjllNGNXalJ0ank4YU5PVHFHODJmUFpudC9laDA0Z0w2OWV5TXRMUzNMN1JJVEV6Ris5R2pjdjN0WFdCWWRIWTJPclZ0ajlQRGhVQ2dVd25LWlRJWkY4K2VqUTVzMkNILzYxR2liY3JrY0tjbkprRXFsT1hxT2NpTDZ4UXRNSERjT29VWkNrNW5UcDJQTHhvMy82anRyOTY1ZDZPdm05a1dCMGRlKy8xWXVXNFkrTGk1ZkpUVGF1bWxUeG5PZHcyZU5pSWh5bi9oN0h3QVJFUkVSRVJIbGJVR0JnVGppN1kyV3JWdkR2bHc1blhWV1ZsWUFBRXYxZjc4VmxVcUZoSThmOFN3OEhIZnYzRUh3bVRPNGRlTUdWQ29Wek1SaU9MdTQ2R3h2Ym1FQmMzUHpITFc5WnVWS2VCODhtT05qZVJRUklWd0hiYTlmdlVKU1VoTEVZakVTUDMwQ0FMeDkrMWFuWXgwQTR0VWhUZHo3OTNnZUVRR1pUSVlDQlFyZ3h6SmxkTFo3L3Z5NVRvQ1RVMDJiTlVOekp5ZWo2MlV5R2E2SGhxSlNwVXF3TFZKRVdKNlVsSVF3ZFlnVjkvNDkzSHYxUXR2MjdUSFZ3ME92RFpWS2hiRWpSMEpzWm9ZRDN0NTQvLzQ5UXE5ZGcwZ3NSbWhJQ1BxNHVNRC85R2s0VnE4TzMrUEhFUlVaQ1pkZXZYSjAvSnJQemRyYVdsaVdscFlHTXpNemlNVmk1TXVmSHdCZ3B0NU9xVlFpUFQwZGxwYVdNRFhWL1QzY2M4SEJDQTRLZ212djNxaFV1VEpPK3ZuaDZlUEhNRE0zMTl0Vys5eGtNaG1LRlMrT2ZnTUc1T2lZQWNETXpBd0FVTHAwYVpTdlVBRWRPM1hDK05HalVhSmtTZFNwVzlmZ1B1OWpZekZ4N0ZoVXJGUUpBV2ZPUUNRUzZhd3ZXYklrcWxhdGltMmJONk8zdXp0S2xpeHA5UDB2WGJpQXdRTUdvRk9YTGxpM2FaTndQSm05ZS9jT1YvNytPOXZuNDJWME5DNys5UmZPbmptRC9WNWVxRk8zTHV6czdORE4yUm5lQnc5aTQ3cDFtREI1TWdEZ2lKY1gzc2ZHWXRUWXNhaGNwWXJSTnE5Y3ZveUJmZnRtK2I2R2JONitIWjI2ZERHNDdsbDRPRTRjUFlwV3JWdnJyWlBMNWZEMzlVV1JJa1V3Yk9USUxOOURLcFVpT1NrSjFnVUw2bDA3Q3dzTEFFQ0JBZ1gwOWxNb0ZKQ2twOFBTeXVxNzNIOXU3dTdZdFdNSGZwODlHNmNNM0VQR25EbDlHcjdIajJQUnNtV3dzYkV4dUUzTTY5Y0l2WGJONkwxRVJFUmZId01qSWlJaUlpSWkrbTVVS2hVdS92VVhhdGFxaGJyMTZ1bXRGNGt6L3RrcUZuL2JmNzdPOXZEQXdULy9CQURrTDFBQUtjbkoyTEpqQitvM2FJQ2l4WXJwSDZlcGFZNDdUaldkd1ZFeE1WbHV0K0QzMzdIYjAxUFlQalBQSFR0d3hNc0xZckVZY3JrY0FEQnl5QkM5am1HWmV0MnM2ZE1oRW9rZ2xjblF5ODBOdnk5WW9MTmR6VnExY1BIcVZaaGJXRUNVcVkwR3RXdWpZK2ZPbUw5b2tiQk1CVUF1azhIRXhDVEw4N2h5K1RLU2s1TDBPcU1MRlM2TW1OZXZBUUJGaWhiRmp6LytpSzJiTnFGdXZYcG8xYWFOenJZbUppWll0MmtUdW5ib2dCMWJ0d29kNldLeEdOdTNiRUhMVnEzZ1dMMDY1SEk1N3QrL2p6N3U3bGwrSHRFdlhtRHVyRmtZTW15WXNKMzJQVFptK0hDY1AzZE85L3BVcmFyeituSklpRTdvOWlJcUNsTW5UVUkxUjBjc1hMb1VRRWFvRXVEdkQ3RllMTHhQU2tvS3BGS3AwR211VkNvaFZ5amdXTDI2Y0kxU1UxSXlQZ2VSeU9qMTFYek9Wdm55d2RUVUZHczJiTUR5eFl0Um9XSkZKQ2Nsb1lCV0FLYXhmKzllS0pWS0xGNitYRGllKzNmdnd0TEtTbmpkdFh0M1ZLMVdEWjhTRW9SaERPVnlPWlJLSmFvNk9BaHR0V2paRWd1V0xNSGNtVE9Sa3BLQ2JaNmVzTFMwMUh0UHpYWE43dmx3ckY0ZCt3OGRncXV6TTJaTW00YkE0R0NZbXBwaTdyeDV1UGpYWDNpamZsN1MwdEt3WWUxYTFLeFZDNU9tVHMyeXpYTGx5OE5qMWl5WW01dG5YRXRUVTZQQkNaQlJqZWQzNGdTS2FBV2JtWVUvZlFvckt5dTBhZGRPZi8vUVVDUW5KV0hpNU1uWmZtYzlmZndZM1RwMXluS2JTbloyUnRkZHUza1RKVXVWRWw3bjV2MlhsYkoyZHVqZHB3K3VoNGJpVFV3TXlwUXRtKzArUU1aMU8zM3FGRzdkdUlGTjI3YWhYb01HZXR0OHIrOTdJaUw2RDM0REV4RVJFUkVSMFhkejY4WU54TWJHd3RYTkRjOGpJblRXWmE0MitwYkdUcGlBRmkxYm9tNjlldkE2ZUJDclY2eEF4ODZkaGZYeGNYRklTRWdRWHF0VUtueEtTTkE1aDhLRkM2TkkwYUo2YldzNmJzdjk4RU9PanNWWUIvZThoUXN4YitGQ0FJRFA0Y09ZT25FaVRwODdwOU9KREdRRU5uM2QzTEQzNEVIVXJsUEg2UHRZV1ZtaGJCWWQxQllXRmloV3ZIaU9qbG1ieitIRHNMYTJSc2RNRlJ1RkN4ZkdNL1Z3WWlZbUpsaXhaZzFhTlcrTzBKQVF2Y0FvUGk0T256NTl3cHo1ODFIVndRRkJnWUVBTW9ZSnJGTzNMa3FWTG8ySVo4K1FtSmlJbE9Sa3RHM2ZYbWQvbFVvRnBWSXBYUHZJeUVoY3VuQUJvOGFNTVRoVTJzeTVjekZ0NWt5SXhXTDhkZjQ4RnMrZkQ5K0FBT1F2VUVDb01DcGVvb1N3L2V0WHI5RGYzUjBxcFJMYnRFSytGV3ZXWU1XYU5UcHRUeHc3RmllT0hjUHRCdytNWHJOT2Jkc2lPam82eSt1cVVTRlRwZGl1blRzQkFNK2lvM1U2M2o5OStvUTl1M2JCN2RkZlViZGVQWHo4OEFFMnRyYjRwWHQzV0ZsWndVd3Noa3d1aDBnZHFoeFNCNlpBUnVoWW9rUUpuTTAwL0dDL0FRT1FrcHlNNVV1V1lOV3laWmc5YjE2T2p0bVk2alZyWXYzbXphaFp1N1p3MytmTG54LytnWUZDVU91NWZUdmk0dU94OStEQmJFT29zbloyR0Q1cVZJN2ZYeXFSd08vRUNWZ1hMS2kzTHZMNWM2aFVLdHk2Y1FQVnFsY1hBaXdBc0xPM2gxZ3NodSt4WXhudFNLVTRzSCsvenY3bEsxUkE0eVpOL3JOUHVYSTRjUGd3Q2hjdURITnpjNTFnY012R2pUam00Nk4zdllHTWlyMzQrSGdVMXFyU3llMzc3MEZZR0o0OGZnd3pNek9EM3o4L1ZhMktPdlhxNGU2ZE83aDc1NDdlZW9WY0RvVlNpWjZ1cnNLeU1lUEhvMzZEQmhnNWJCZ0c5dXVIc3hjdkl1NzllNWlibVFsQmtXYkl5Y2puejRYOTVISTVURTFOVWFseVphUEhTMFJFdVllQkVSRVJFUkVSRVgwM0J3OGNBQUJzM3JBQm16ZHNFSmFMeEdJODBlbzAvTlpLbGlxbEY3eG8rOFBUVTIrZWwyTStQamptNHlPOEhqMXVIS1pNbjY2M3IyWXVGVU9kd2RvMG5jWXFsU3JiS2g2TnhnYXF0TDZudDIvZUlDZ3dFTjJkbmZXcVQyeHNiSkNvTmM5TDBXTEZFSGoyTEg3NDhVZTlkczZlT1FNUEE5VWtiVnUyRlA2L1llUEdxRisvUGdDZ2Q4K2VldHYrTm1RSTVzNmZEd0I0OHVnUmdJd3c0cWs2dElxS2pNUzd0MjlScFdwVlZLaFlVZGp2MGNPSEFBRDc4dVZSMEVDUThQSERCL1RvMGdVSkNRbllzMzgvZnZqeFIrelp0UXUvOXUvL3hVTnJIVHh5QkNLeEdHWmlzZEhQL3NtVEozQjNkY1dHTFZ2UXJIbHpBUCtwRmtsUFQ5ZXIwbGl6WWdVc0xDMHhmZVpNeU9WeWRPM1lFVldxVkVIWWt5ZkNrSWZidDJ4QmNGQVFWcXhaZy9JVkt1VG9XRWVNSG8yaXhZcWh1N1B6RjUwcmtGSDlkbEFyb01xSkRwbUdoQXQ3OHNSZ1ZSVUFyRmk2RlArOGU0Y1pzMmNickJEVWtFcWxBR0J3Q01nT3JWdERKcE1Kcjl0b0RjTjQrOEVEbUppWTRLU2ZId0JnK1pJbGV2djNkbmZYQ1l3S0ZpeUlhbzZPZVAzcWxkSGp5VXlwVkVJdWw2Tm16WnJDOC9RMTdyOEw1ODlqZFE3blpEUEcydHBhSnpBQ01wN1I0eWRQSWpvcUNpVkxsa1M3bGkyRmtFaGJtMHhEWE5hclh4OUhUcHo0VjhkRFJFUTV3OENJaUlpSWlJaUl2b3ZvNkdqNG5UaUJvU05HWU9hY09jTHlicDA2UVNLUjZIUjRKeVFrNElpM040WU1HNWJqOE9UZjBCNFNURU16MTRkQ29kQWJWcTZPb3lONjlPd3BCQkxsZnZqQjZGQnlTdlVjUTlxaGhDR0ZDaGNHa0RGblNVNkhhUEx5OGRIckVMOTk2eGFtVFpxVW8vMXoyOVpObXlDWHkxR3dVQ0c5ZFlWdGJLQ1F5NUdTbkl6OEJRcEFJcEhnM2J0MzhEdHhBdGV1WHNYTzNidUZhK2pzNG9LdVBYcEFMcGVqcjVzYm9xT2lrSmlZaUhPWEx1RmxkRFNhT3psQnBWS2hWZlBtNk5DcGt4RFVoVDk5aWxIRGhtSDk1czJvcHc2VEFBaFZFZDA2ZGhTV2FVS216RVBOWmNmRzFoYVRwa3dCQURScjBRSW4vZnd3Zis1Y1BJK0lFSVlHKzF5bGMxQjlWa1o5akFxRkFqYTJ0a2EzVTZsVU9QVG5uOWkvZHk5bXpwMkxEL0h4OERwd0FER3ZYNk9YbTVzUWpxU21wR0MzcHlkS2xpb2xWSklwbFVxOUNoT2xVZ21KUktJVHF1UjB2aWhqek5XZmMzWWhxaUdhWURXL2dmbCtnSXpyOCtybFM1ejA4ME53VUJDbXpaeUpYL3YxTS9nOW9nbU1ETTIzWkdGcGliNERCZ2pQT0FEczNMWU5TeFl1aElXRkJiWnQzb3pVMUZRY1BISkVKeGdDZ0paTm14cjhQcmgxNHdZR1p6RU1YT2JnUk9PUWp3OGFOVzRNNE92Y2Z3TUdEVUx2UG4xMDVqN2F2bVVMdG16Y2lNc2hJUWFmWjIwS3VSd1M5YlVFZ0lobnp5Q1R5VkRWd1FGMmRuYXdVMWN5aHQ2NUl3d1hDUHhuR0U3dDRUcmxjcm53dVJBUjBkZkh3SWlJaUlpSWlJaStpeVVMRmlCL3Zud1lPWHEwc0N3OVBSMVBIajJDYzZZS2tjQ1RKN0Zrd1FJa2ZQeUlxUjRlWC8zWXVuYnNxRE1zRWdDVVYxZStkT3pjR1E3VnFtWGJockZnS3owOUhVRE9oNlNUcEtkRGJLUXpQRGNvRkFwSUpCSllaQXJJY2txbFVtVjA2a29rT3AzMnp5TWloQXF5ektSU0tSVHF1WlZtVEp1R0YxRlJlUHpvRWVSeU9Rb1ZLb1NxRGc1NDkrNmQwTEZzYm02T3QyL2ZZdlN3WVRBM044ZW9zV094YlBGaW5EcDVFcHMzYk1DK2d3ZWhVcW53NnVWTHRHdmZYZ2pqM3I1NUF3Q29VYk9tRU1Jb2xVcmNDQTNGaU5Hak1YM21USnc1ZlJyREJ3L0c5VHQzVUt4NGNRUUdCS0I1bzBaNng1eDVEaU1BdUhEbEN1enM3ZUhlcng4QUlEVTFGYXVXTFVQaHdvVXhldno0ejc2VzJyd09ITUNNYWRNTXJuc1VFU0VFZzNGeGNjTHlTeGN1NFA2OWV4ZzBkQ2p5NWNzSElPUHoyZlBISDFDcFZGZzhmejRXcXdPUDJuWHFZUFM0Y2NLK0MrZlBoMUtsd3M3ZHUyRnRiWTFQbno1aDVKQWhxTit3SVNhcUF3a0FlUFh5SlZvMmJhcHpQQ1BIak1HNGlST3hmODhlV0ZwWjZZUk05KzdlQlFDZElkcmtNaGxpWHI5R2IzZDNWS2hZVWJnWHNndFJEZEVFcStucDZRWXJnMFFpRVRadTNZcWVycTZZT1gwNjVzeVlnWk4rZmxpOWJwMWVOWnNtbURBVTdvaXplRGJldm5rRHorM2IwYXhGQzcyd0NEQWUrclpvMlJKUElpUDFocVF6Rkp4bzJwRktwWHFWUTdsOS8xbGJXOE02VTdXVzVydkIxdFlXK2ZMbnozRmJTcVVTc3p3OGNQUDZkZlIyZDhmMG1UTlJTQjA0R2ZxOE1oT0x4WnpUaUlqb0crSTNMaEVSRVJFUkVYMXorM2J2eHBuVHA3Rnc2VktvVkNwaCtjM3IxeUdUeWZRNlhmdjA3WXNuang5ank4YU5zTE8zUnk4M041MzFpWW1Kc0xDdzBKbmNQYWNVQ2dYa2NqbmtNcGtRZUJ3NGZCaG1ZakdVU2lXYU4yb0VpVVNDbS9mdVFTYVRRU1FTd2Z2UW9TODhjMkNLaDhkbnphdGlwZTc0endrM0Y1ZlBQcDVIRHg2Z1c2ZE8yVzUzNHRneG5GRFAwV0pJK1FvVmNPN1NKUUFaMTlSajZsUllxeXVIZ0l5aDNiWnYyWUtuVDU0Z0lpSkNDQW1pSWlQUnVHbFREQjgxQ2pWcTFrU1pzbVYxMmxXcFZOaThjU08yYk5pQWVnMGFZT3VPSGZCU1gvL0J3NGJoUVZnWWxpNWFoQklsU3dJQW5qeCtMT3o3OXUxYm1KaVk2QXd2K09ybFM4amxjalEwRUFvQlFLUEdqZUVYR0dnd1FHdmo1SVFKa3llalU1Y3VTRTlMMHh1MmNObWlSWWlPanNhV0hUdFFVbjA4RFdyWFJ0Tm16YkEyMHhDR1lmZnVBUUNVS2hWa1VpbEtsUzZ0RTJCb2hoelR6SjBFQUNmOS9MQnU5V3FoS3NQRzFoYnYxS0VZQUFUNCsrT2tueC9jKy9ZVkFpTlRVMU9zWHJjT2lZbUpLR3RuaHdQNzkyUFBybDFZdVhZdFJDSlJ4dlhkc0FFKzN0NDRkT1NJVUYxVXFGQWhsQ3BkR2h2V3JvVzl2VDJjMWZlV2JaRWkyT2JwaWRLbFM4UGN3Z0lkV3JlR3BhVWwwbEpUc1hMWk1saFpXZWxjTjAxQXVucjVjcDNQTkQwOUhlM1VGVjQ5ZS9WQy9ZWU5BV1RNdWZYcTVVdVltWnREWkdUK0xvMGVQWHVpMzRBQmFOMm1UYmFoUXN0V3JYRG0vSG5NOHZDQTM0a1QyTFZ6cDA2MUVLQVZHR1VhUGhFd0hnQURHVUdkU3FYQ25IbnprSnlVcERjMG5sd20wNmxhZWhFVnBWZEZxZTJUZW42MHpQTzZhV2hDM2dvVkt3cWZNNUM3OTE5bW1zL1IzRWpscERHbXBxYllmK2hReHJDakd6Zmk3Smt6T09ibkIxdGJXMWhZV21iN2ZhMVVLaUdUeWFCVUtuTVVNQkVSMGIvRHdJaUlpSWlJaUlpK3FUdTNiMlBCNzcralZldldxT2JvaU9hTkdtSE0rUEVZT1dZTUFrNmVoSm1aR1ZwbW1wOEVBT2JNbjQvbno1OWp0b2NIeWxlb29EUEVtS0hxajg5VjFjRUJwNEtEQVVEb2JMMGVFaUlFSG84ZlBjSmhMeSs5anRlY1NFOVB6K2cwdHJDQXJhMHRiTE1ZUWl3enpSQmdFb2tFaGRYVkZLa3BLVEF6TjRjNDB4dzMxMjdlMUFzeHJseStqTDVhQVp1bUlrZ21sU0pmL3Z3b1dhb1VaczZaazJYbjdXd1BEOVNzVlF1dW1ZSTZ6ZkVwNUhLZHp0emxpeGZqNXZYcldMMStQUmJObXdjZ0kyaDQ5UEFoNmpkc2lLRWpSaUJmdm53WU5Xd1lYSHIxd29CQmc0eWV2NG1KQ1p5Y25LQ1F5ekY2M0RqRXhjWGg1WXNYbU9yaEFiRllqRFhyMStQV3pac1k4T3V2cU9yZ2dQdjM3Z2xEcWIxKzlRb2xTNVhTbVQvSnp0NGVvWGZ1R0R6WDJOaFkyTnJhb25xTkdrYVBwMml4WXFoVXViTGU4cU5Iam1ELzNyMEFNcXJRTk5MUzBpQlhoMlBhTW9kME0rZk13ZEFSSTRUWEluV1lvRDEza3FhcVNIUHM1Y3VYeDh1WEx3RmtWSmNFbkR5SlgvdjNoMjJSSWpwdFY2OVpFMEJHT0xmYjB4T1RwazRWcW5tbVRweUlvMGVPb0g3RGhyaHo1dzR1WDdxRWhJUUV4TWZGQ1JWYU02Wk5RNVdxVmVGUXJScXNyYTNSWGgzMGFNNUxMQmJEeHRZVzRTOWU2SjNucHZYcnNYckZDdHgrOEVCdm5VYk5XclZRczFZdEFNRHhvMGR4OU1nUmlFUWltSnFhNmdVMTJzT1Q5ZWpaRStYS2wwZTU4dVdOdHEydGdMVTExbS9lak9aT1R1alNyWnZlK3F3cWpJRC9QRHNhbXZuSTNQdjFROGZPbmZIOCtYUDBjbmJHdGwyN2hDSGpBRUNhS1RCYXNuQWhnb09Dc2oxZVkwUFNhZmlkT2lWOHRybDkvMldXK09rVEFLQ1N1dXJQbVBZZE8yS2JwNmZPTW5OemMweWNNZ1V0VzdYQzJ6ZHZJQmFMVWMzQU02UmhxUHF5cDZzclZxMWJsK1Y3RXhIUnY4ZkFpSWlJaUlpSWlMNnAyblhxWU02OGVYRHAxUXZtRmhibzZlcUtGVXVYNHQ3ZHU3aDA0UUk2ZGVraUJDUGF4R0l4Tm0zYmhpN3QyMlBFa0NFSURBNFdxaUdzcmExaFlXa0pzVWdFVTVFb3gvTWNxVlFxS0JVS3lCVUtnM09nSER0NlZPZTF2Njh2eXBVdi85bVR5ZS9mc3dkTEZpNzhySDB5TXpjM3g5T29LQURBb0FFREVIcnRtdDQyamV2Vk03ci9MMTI3NnJ5dVhLVUtnczZmUjdIaXhiUHNLQVl5QXFOeTVjdmpWL1hRVnpuUnNYTm4vT0xpSWdSR0pVdVdSUENGQzhKNnVWeU9mUG56NCthTkcxa0dSZ0JRc1hKbFZQN3BKNWlhbXVKOGNERDI3OTBMSDE5Zm1KbVp3Y3pNRE5ZRkM2TGx6ejlqMUxoeGNPM1JBdy91MzBlTldyWHc5TWtUVks1U1JhODlRNVVLOCtmT1JYQlFFQTRmUHc2UlNBUkxTMHVEOTFIYysvY0lmL29VNldscHFLRU9PUzVmdklnWlU2ZENMQmJyZGM2YkdSbFM2M0pJQ0FCQW9WUkNKcFhDeHNaR1o3MG1qREJFcFZMQnhNUUVEdFdxNGJLNnFzdkgyeHN5cVJSRGhnODN1STlDb2NDMFNaUHdrNE9EempZMWF0WEMwU05IY0NNMEZEZENRMUhXemc2bFM1ZEd5TFZyNk83c2pHNDllbURKd29VNDd1TmpkQ2pHM0p4WGJObXFWVml4Wm8zZTNFazNRa094YnZWcVhMMXlCZFVjSGYvVnZFbmErejRJQzRPRmhRVXFWYTRNbVRvd012Wjg3OW0xQzN0MjdUSzRybVNwVXJDd3NJQk1Kc1BhVmF2Z3JmWGRJWlZLZFVLb3BTdFdZUFg2OWJDeXNoTHVEWlZLaFFsanhzRHZ4QWtzVzdVS2R2YjJFSm1hQ3BWWFFNWXpvMVFxWVdKaWdrOEpDY0pjUWwvai9zdnNuMy8rZ1kyTkRTYXI1d2ZMTERVMUZVc1dMRUNwMHFXTnRsRzdUaDNVcmxNSGNya2NsNjVkZzZXbHBYQnMrL2Z1eGZvMWE3QjA1VXEwYmRkTzJFZFRBY3BoNllpSXZnMSsyeElSRVJFUkVkRTNweDBRTEZpeUJHWHM3TEJrd1FLWW1KaGc4TkNoUnZjclhMZ3cxbS9lakY3T3psaTFmRG1XcjE0TkFMai81RW11SCtNLy8veURFMGVQb21IanhnaTlkZzNOV3JSQXF6WnQ0SHZzR0xwMjd3NUE5emZoZDN0NlluZW0zNnpYY1B2MVYzVHQwVU1ZNWl6Mm4zOVF2RVFKWWYzT3JWdXhhY01HM05NYVRrMURVOEdqcVhRQ2dCbXpad01BckN3dElSS0xjZS91WFV5Wk1BRkRoZzlIN3o1OWRQWi8vT2dSeG84ZWpZR0RCOE85YjkrTTRhelMweUdWeWI3ODRtUmo1dHk1d2hCV3hvakZZalJxMUFoWExsK0dRcUhJY21pcU9UTm00T2lSSXpyTGVtcFZpSWpFWXR5NmZ4OEZDeFpFc2VMRmNUb3dFSTQxYXVCNmFDajZEUmlnMTE1NmVqcHUzYnlKODJmUDR0VEprd0NBVDU4K1llbktsUUNBcmgwNkdEMldkYXRYWTkzcTFSQ0pSSWg0K1JJdm9xSXdiTkFnMk5uYm8yNzkrdkErZURETDg5YjRzVXlaTE5jckZBb0F3SXZJU0NITWpIdi9YbGduRm90UnAyNWQvTGx2SDk2OWU0Y2QyN2JCemQwZHhkVWhxcmFQSHo1a3pDTno0d1o2dXJwaTRieDVlUDNxRlZLU2s3Rmw1MDQwYjlFQ0lwRUlUazJhWU1La1NhaFRyeDVhTm0ySzFtM2JvbXYzN21qWXVERit5b1VxdnB3d0ZBd3NXYkFBTzdkdlIrV2Zmc0kyVDAraHd1bExLUlFLbkQxekJydDI3c1NOMEZBc1hyWU1sU3BYaGxRcTFadFBTSnRMcjE0WW96VTNrUGVoUTlpNmFaUHcyc2JXRnIzNjlNR2VYYnR3OC9wMTFHdlFBRURHUEdUYXc5d1ZLVnBVcDEyNVhBNlBLVlBnZCtJRVp2MytPM3IzNllNQnYvNks1S1FrSFBYekU3YjdmZFlzUkQ1L2prM2J0Z25WWmwvci9zc3MvT2xUT05hb1lUUTBqb3FNeEpJRkMxQTAwN2xsbHBDUWdFc1hMcUJiang3Q01wVktCYjhUSjFDaVpFbDA3dExGWUhoUFJFVGZCZ01qSWlJaUlpSWkrdTZjV3JiRThpVkwwSzFIRDJHSUpXUHExcXVIMWV2WG8xMzc5bC8xbUJiUG40L1NQL3lBcHMyYUNkVThpNWN0UTJFYkczaHUzdzRBT0h2eElvQ002cDAyN2RwaDFOaXhBUFNIa3RLZVJQN1RwMDlvMjdJbGV2VHNpYlViTmdENHo1d3BtcUhIZ0l4T2JZVkNBYW5XVUhRYW11RzdBT0RzbVRPWVAyY09PblRxQkk5WnMyQnFhb3JhMWFyaDV6WnRzR2I5ZWxTb1dCRWY0dU14Yjg0YzVMT3l3b1FwVXo1N25xY3ZZV2xnSHBqTTJyUnJoL1BuenVIYWxTdG8xcUtGMGUwOFpzM0M1R25UY1B2V0xZd1pNUUovZW52RHdjRUJBTkNqU3hkVXJGUUpoZFRWRmoyY25YSFl5d3YxNnRmSHh3OGY0UFR6enpwdHllVnlkR2pkR3RFdlhxQk0yYktvVmJzMlRyOTlpelhyMTZOWThlSlFLQlI0RkJFaHpCT2tyZHdQUDJEUnNtVndjM2VIUkIySTJaY3JoeTdkdW1IVTJMSENrR0M1SVQwdERRRFFYV3Q0TWUxMUJheXQwYWhKRTZoVUtvd2FPaFFmNHVNeFVuMy9aUllYRjRmQWdBQ1ltSmpnMnRXcktGZXVISDRzVXdhZHVuU0JqWTBOYkd4czhFSmR2V2Fvc3o2bllaR204dWx6M2J0N0YrbHBhVEF6RXRhOGV2VUtRRVpsam9tSkNlN2N2cTN6bnByNWZBeUZaZHFpbzZOeCtOQWgrSGg3SXpZMkZoVXFWc1NNMmJQUlFUMDhXK1pLb015c0N4YUVuYjI5OE5wUVZVNy9nUU94WjljdTdOeStIZlVhTklCQ29ZQk1Kb09Wa2VmaDdaczNHRGRxRkc3ZXVBRUFHREpzR0FCZzBKQWhHTmkzTHdJREF0Q3hjMmRzMmJnUkIvLzhFdzBiTjhhblQ1K0UwT2xyM1gvYW5vV0g0MDFNRFByOCtxdlJiZDdIeGdLQVRoQnV5T0w1OHhIZzc0OW16WnNMUXljR0JRYmllVVFFdHV6WUlkeC9GLy82QzQ3VnErdUZhNW5kdm5VTGp4NCtSSk9tVFZHK1FvWFBPUzBpSWpLQWdSRVJFUkVSRVJGOVY4bEpTUmc3Y2lTS0ZTdUdPZXJoeTdMVDQ1ZGZ2dW94QlFjRndkL1hGOHRYcjBic1AvOEl5elh6QTJtR2ZkTE1BeU1TaVZDb2NHSGhOUUNkaWlCdGw5VERzclV5TUUrVG9iazdBT0JaZExSZTVjVzl1M2V4Y2QwNm5Bc09SbTkzZDh5ZFAxL29iRmVwVkNpUVA3L3cvNzNkM1NFV2l6Ri83bHljRFE3RzhKRWowYTVEQitSVGIvTzlkT3pTQmZQbXpNR2YrL1psR1JocHFpbjJqQjROaDJyVlVMMUdEUlFzV0JEQlFVRjRHUjJORmVwS013RG8vOXR2K0dQWExvd2ZNd1oyOXZhb1hhZU9UbHRpc1JpejVzNkZYQzVIKzQ0ZGNmYk1HWncrZFVwWUx4S0pvRlFvc0c3VktqZzRPdXJNQjZPOWpmYTFXN2wyN1JkZkEyUGMrL1dEdTVGcWpqUjFtRlN5VkNrNFZxK09PN2R2WS95a1NjTGNXNWxWcWx3WjNrZVBvcHFqbzlIcWpXZmg0UUFBZTYxQTVITklKQkw4MXJjdlBHYk5Fb2JxeTZsRjgrWUpnVWxXZWhxWWQwaGp3NVl0UXVXZnRnL3g4UWc4ZFFvbmpoM0RyUnMzWUdwcWlyYnQyNlBmd0lGbzByU3B6clpTcVJUbVdRUkdPVkd1ZkhtMGF0MGFEUnMxQXZDZjRNOWFLd3dHTWlvSHZROGV4TExGaTZGVXFkQzBXVE5jK2Z0dlliM1R6eitqYWZQbW1ETnpKa0t1WHNXK1BYdlFwMjlmTEZ5eVJDL0kvQnIzbjdaOXUzY0RnQkNzR1JJWEZ3Y0FLSlZwRGpWdEY4NmZoOC9odzVqMSsrOUNXQ1NUeWJCaTZWSTQvZnl6OEt6Rng4VmgxTEJoY0t4UkF3ZTh2WTBPUitlNVl3ZjhqaCtIVTh1VytMVlhMNnhhdHc1Tm16Zi9vbk1rSXFJTURJeUlpSWlJaUlqb3UwbE9Tc0p2L2ZyaFpYUTBEaHcrbk8wOEd0K0NWQ3FGeDlTcHFGaXBFbnE2dXVvTU9hVmhaMmRuTUVqUVdMdGhBeW9hbWRUOXozMzdBQUNCQVFIbzBLbVR6bndwdDhQQ29GS3BNdVpXVWlvaGw4c2hsY2wwT2t6bGNqbjZ1cmtoOU5vMTJOblo0WS85K3hFUkhvNXFsU3Jwdk0vK3ZYdDFLZzUyN2QyTEV3RUJtRDVsQ2lhT0d3ZUhhdFhnRnhqNFRhcU5qQ2xjdURDY2UvYkVZUzh2M0w1MUMzWHExZ1dRTVd4VjVxcXFEL0h4K0xGTUdWeTlmQm0xcTFYRFQxV3JJalkyRnRWcjFOQ1o1K1hITW1YUXBtMWJCQVVHWXZ5a1NRWXJWdHBtVTUxbWxTOGZBaytkd3Jtelo3UDhuTCtWMk5oWTNMNTVFN2R1M01EMTY5ZVJrcHlNc3hjdklqNHVEa2xKU1FDQWhvMGJaOWxHQTNXQUFXUlVyejBJQzhQTGE4MERBQUFnQUVsRVFWVFpvQ0Q4NHVxS2N1WEw0NGkzTjRvVkw0NktsU3ZqMWN1WG4zVjhjcmtjWTBhTXdMV3JWL0VnTE95ekE2TjVpeFpCcHI3UE04OWRCQUE3dG02RjcvSGpDRGh6Um0rZFVxbEVlbm82eXBVcnA3ZHU4Zno1MkwxckZ4UUtCZkxsejQ4Qmd3Wmg4TkNoUm9kank2N0NLS2M4OSs0Vjdqdk41Nk9wTUFReXFtSm1USjJLOEtkUFViTldMYXpidEFrbi9meDBBcU9QSHo1ZzNJUUpHRDU0TVBidDJZUEJRNGRpZGc0RDlkejA1UEZqSERwd0FNMmRuRkF4MDNlTU5rMkZVVWtqZ1ZGQ1FnSThwa3lCWS9YcStHM3dZR0g1NmhVcjhNOC8vMkR2Z1FQQ3NpSkZpMkw1NnRVWU8zSWtsaTllakZtLy8yNnd6VjNidHlQb3I3OVFzR0JCVks5WkU5NkhEakV3SWlMNmx4Z1lFUkVSRVJFUjBYY1JGUm1KRVVPSElqSWlBbHQzN2hUQ2d1L04zTndjTStmTVFiRml4WXlHS2M0dUxuQjJjVEhhUm8rZVBRMHUvK3Y4ZVZ3UENja1lCdTNVS2JqMjZJRmxxMVlKNjIxc2JiTTlQckZZakVGRGhzQ2xWeS8wK09VWGlNVmlWSE4wUkxNV0xXQm1aZ1lURXhPZElmSVVDZ1ZTVWxKZ1oyY0gyeUpGNEJzUWdBQi9mOWpZMkh6WHNFaGp3dVRKQ0RoNUV1TkhqNGFQcnk5S2xDaUJWY3VXNGY3OSs5aTFadytLcVljWnN5MVNSQmpDNythTkd4all0eTlVS2hVZWhJV2hSZVBHMkxCbEMrclVyWXZUcDA3aHd2bnpNRE16dzI1UFQzVG8yUEd6NTJzeE5UVkZ2d0VETUcvT0hOeTZlUk4xNjlYTDlmUE9TbEJnSUo0K2VZSkhEeC9pL3IxN2VQdm1EVXhNVEZDeFVpWFVxbDBielZxMFFIUjBOQWIxNndlcFZBbzdlM3NzVzd3WXgvMzlZV3BxaWtuang4T3RUeDhoSklwOC9oeVBIejNDNDBlUEVIYi9QbTdmdW9Ya3BDU1VyMUFCUFh2MVFsQmdJSUtEZ2pCcDZsU0RnYzJ0bXpmeDU3NTlHRHQrdk1GaHY3WnYzWXJVbEJRc1hyYk1hRlZVVnFvNU9tYTVYbE9ONGxDdDJtZTE2L2JycnpoNjVBajZEUnlJMzRZTTBRc2hNMHRPVGpZNmxLSktwY0tuaEFROGo0Z1Fsc1hIeHd2cnRHbUhsSnJLRyswS281K3FWb1dOclMxbXo1dUhnWU1HNlR5SEtwVUtQb2NQWStuQ2hlai8yMi9ZOGNjZkdOaTNML3g5ZlZHaFlrVjA3ZDRkQmJUQ3A2OHBLU2tKNDBhTmdrZ2t3bXdqb1kxR3pPdlhBQXhYR0tsVUtreWJOQW14c2JIWTZ1a3BuTy9CL2Z1eFkrdFdyRml6Qm1YS2xoVzJsMGdrYU5Db0VkcTBhd2ZQSFR2UW9GRWpneUd2WEtGQVdsb2FDaFlzaUtTa0pGaFpXZjJiMHlVaUlqQXdJaUlpSWlJaW9tOHNOVFVWdXowOXNYbkRCb2pFWXV6Y3ZSc3RXN1V5dUsxQ29RQ1FVVVZncUNQN2ErbnA2aXI4djFLcEJKRDEvQ3hLcFZLdjB6aXoyTmhZekpneUJTVktsTUQrUTRkd1BUUVVVeWROUXFlMmJZVU84WWNQSHFCVXFWS3dMbGdRWXJFWVVxa1VhV2xwK0pTUWdIZHYzNkpVNmRJb2EyZUhkaDA2UUNhVFFTYVR3Y1RFQk1XTEY5ZVp2OFhRRUhrcWxTcWpZa2txUmZ1T0hYVXFtd3hKU0VpQXVabVowT0dOTDVpYkJzajRERFhYMEpDU3BVcGg3WVlOR0Q1NE1GeDc5TUR5MWFzUkdoS0MrTGc0dmZsTFpESVpmSThmeCtybHkvSERqei9DVXoxVTF2NDllMUNxVkNuTW1URURCL2J2aDNQUG5oZytjaVJjblozaDNMVXIxbTdZWUhUSU8yT2ZXemRuWjFTc1hGa1kwazR6REdGV05PY1ovdlFwL3I1MENXYm01cEJJSklpS2pNU0IvZnNCWkFTbEFJVFhLcFVLQ3ZYbjByVjdkNVFzVlFyQlFVRTRldVFJN096dDBiNWpSelJyM2h6MUd6WVU1cmp5TzNFQ1hkdTNSMkViR3h3NmNnUXZvNlBSMzkwZDY5ZXNnWnU3TzN5UEhZTlUzZW11Mlg3OW1qVW9Wcnc0V2pnNVllSGl4V2phdkRtS0ZTK09DK2ZQWTlLNGNhaGVvd2FHalJ3SkFNS3o5bG85ZDlEcGdBQ2NPSG9VQXdjTjBqbmZpR2ZQQUFDcEtTbFl0bW9WZXJtNVpYdU52a1JXOTA5V0tsU3NpTkE3ZDR6ZTY2bXBxYkN3c0lCQ29jQ3RtemR4KytaTm5Vb3NiVEs1SE1kOGZIRE14MGR2blNLTGUrT1dlcWc5VzYwd09GKytmUERLMUk1VUtnV1FNV2RWMkwxN2NLaFdEWFhxMWtYOWhnMXgxTThQazhlUHg4enAwekZuMWl3NE9EaWdjcFVxR0R0aGdzNmNTcmwxL3dFWm4rbXczMzdEcy9Cd3JGeTdGcFdyVk5FNVhxVlNDYVZTaWRUVVZOeStlUk5IdkwxUnBHaFJnME1lcmxtNUVzRkJRZWpsNWlZOFR5ZU9IY01zRHcrSVJDTDhzWE1uTnE1YmgrVGtaQ1FuSlFuWFFpUVN3ZHpjSEZNbVRNQ3A0R0Q4OE9PUE91MTZ6SnFGbnQyNm9WYnQycmg1L1RyMkhUcGs5SE1nSXFLY1lXQkVSRVJFUkVSRTM1UlVLc1c5dTNkUnVVb1ZyTis4V2FmRE16T1pUQ2JzWSt3My83ODJtYnJ6VWlhVHdkemMzUEEyY2puazZtTTE1SGxFQkliKzlodmV2MytQUFgvK2lRTFcxbWpWcGczT1g3Nk0zWjZlT0hIMEtPTGo0dEFsaTZIU3hHSXhydDI4S2J3K2Zlb1V4bzBhWlhUNzNaNmUyTzNwYVhDZHNmbGV0SjBPQ01DTWFkT0UxMFhWb2RibmttZHpiUUNnVGJ0MldMTmhBNlpObWdSM2RWalh0MzkvSWJnSXUzY1ArL2Z1UlhCUUVCUUtCWWFOR29WaEkwWUluMGV4RWlYUXVYMTdTQ1FTekZOWFpnREFuMTVlK0sxL2YvVHIwd2RUUFR3d2F1eFl2ZmZXaEpLYS8yclkyTmlnYWJObStQamhBMlo1ZU9ERGh3OEFnRUtGQ2hrOUQ2VzZqVWNQSG1EbHNtVXdOemVIaFlVRlhrWkhZL1h5NVRwdGExNHJsVW9vbEVxa3A2V2hkdDI2S0ZtcUZLWk1uNDdSNDhhaFhQbnlPdTAvQ3cvSHZObXpjZlhLRlRScDJoUWJ0bXhCa2FKRllXZHZqOStHRE1HR3RXdXhhK2RPS0pWS0ROUWE5bXZZaUJGbzd1U0VPblhyNm9TZU83ZHR3N0xGaTFHcGNtWDhzVytmTUJ4YnFkS2xVYjVDQmF4WXVoUXJsaTRGa0RGdldNMU1RODNKNVhKWVdWbmg5NFVMallaRjJ0ZjNjeXJhbmp4K0ROL2p4NkZVS25IcTVFbWo4OWhrSjZ0Z2RNMktGZGkxYzZmT01tUHo5RWdsRXZ3MlpBam16cDh2TE51NWJSdVdMRndJaVVRaUJDVktwUkxMRmk5R2ZGd2Mzc1RFNE1iMTY2alhvQUhzRFF5WnArMUdhQ2lBakVxZGxXdlhvcWVycS9CWi9WUzFLdnhQbjBaZ1FBQU83TnVIMEpBUXBLZW5vNnlkblU0YnVYWC9QWDN5Qk9OR2owYjRreWVZdjJnUlhIcjEwanZleU9mUDBlN25uNFhBMWNURXhHQVZVbkpTRWtKRFFtQnRiWTFwTTJZSXkxczRPYUZ5bFNyNHFXcFZsQzFiRmlWS2xVS3hZc1ZRVlAzSHhzWUcxdGJXZUhEL1BucDA2WUlUeDQ1aDlMaHhPbTMzZEhWRnZmcjE4VEk2R2t0WHJ0UVo5bytJaUw0TUF5TWlJaUlpSWlMNnBnb1hMb3hOMjdaQkpCSmwyNEZjdjM1OW1IMWhSM0Z1cVZpNU1ucjg4b3Rlb0tDdGN1WEt3dEJwaGlpVlN1VFBueDl6NXMxRGN5Y25ZWG1oUW9Vd1lmSmtUSmc4R2RFdlh1QkJXQmpleE1RZ0lTRUJrdlIwS0xXcVgwcVZLb1dpeFlvSnIxdTFibzNMSVNHd3NMRElVV2U2U3FXQ1FxR0FSQ0xKMFZ4UkxWcTJoSTJ0TFlvVkx3NUhSMGNNSGo0ODIzME1LVmFzR1BMbHk1ZnRkdDJkbmVGUXJScis4UFRFaC9oNGpKa3dRVmhYb1ZJbHhNZkhZOExreWVqcDZxbzNKSmVEZ3dOYXRXNk5LUjRlS0ZteXBMQzhlczJhT0huNk5IWnMyNGJCdzRZWmZOLzA5SFFBUUZwYW1zSDFOcmEyZVAzcUZXSmlZdERiM1QzTCtZOGtFZ2tBb0YySERrYUhKY3dKWS9QQUZDdGVYQWpGK2cwY3FGTjFOL3YzMzJGdWJvNWpQajRZTVhvMDZ0V3ZMNnpMbHorL3dXSDErZzRZQUxsY2p2NERCK3BVaG9qRllwdytkdzR4cjE5RG9WQkFiR2FHc2xwRGhtazRWcStPNEFzWDlDby90S1dtcGdJQTB0UFNERmFmR0ZPdWZIbDRIVGlBaElRRUZDbGFGT01uVGNyeHZqblZiK0JBbkFvSVFJa1NKVkN1UWdXMGNISkNkMmRuZzl2T25qY1BEZzRPT3NzNmQrMEtoMnJWZE81SFUxTlRGQ3BVQ09lQ2cxSFZ3UUZMVnF4QWQyZG5vOVdKR2hNbVQ4WWZucDVZdG5LbHdhRXBUVTFOMGJsclYzVHUyaFVmUDN4QWJHeXNYcHU1ZGYrVktGa1M5dmIyR0RGeXBOR2hOeXRXcWdUbm5qMWhZV21KcWc0T2FPSGtaREQ4TDJCdERTOGZIendNQzlPcEdMUXRVZ1JCNTg5bmV5elZhOWJFTVg5L3ZiQlN3ODdlUHN0Zk9pQWlvczlqb3NxdVpwNklpT2diQ3JsMkRYMWNYSERJeHdlTnNwbTRsNGlJaU9oL3llZFdXTkMzb1ZBb0lKZkxZVzV1YnJSVFB5MHRMVWZ6bzF5OWNnVlJrWkZ3N2QzYmFEVWE1ZHpiTjIrUUwzLytMS3U2NkQ5NC94RVJrU0VtMmYzV2doWldHQkVSRVJFUkVSRjlBd3lML2p2bHBOSXRKMkVSQURScDJoUk5tamJOamNNaVpBeU5Sem5IKzQrSWlQNnRiemRqS0JFUkVSRVJFUkVSRVJFUkVmMVhZbUJFUkVSRVJFUkVSRVJFUkVTVXh6RXdJaUlpSWlJaUlpSWlJaUlpeXVNWUdCRVJFUkVSRVJFUkVSRVJFZVZ4REl5SWlJaUlpSWlJaUlpSWlJanlPQVpHUkVSRVJFUkVSRVJFUkVSRWVSd0RJeUlpSWlJaUlpSWlJaUlpb2p5T2dSRVJFUkVSRVJFUkVSRVJFVkVleDhDSWlJaUlpSWlJaUlpSWlJZ29qMk5nUkVSRVJFUkVSRVJFUkVSRWxNY3hNQ0lpSWlJaUlpSWlJaUlpSXNyakdCZ1JFUkVSRVJFUkVSRVJFUkhsY1F5TWlJaUlpSWlJaUlpSWlJaUk4amdHUmtSRVJFUkVSRVJFUkVSRVJIa2NBeU1pSWlJaUlpSWlJaUlpSXFJOGpvRVJFUkVSRVJFUkVSRVJFUkZSSHNmQWlJaUlpSWlJaUlpSWlJaUlLSTlqWUVSRVJFUkVSRVJFUkVSRVJKVEhNVEFpSWlJaUlpSWlJaUlpSWlMSzR4Z1lFUkVSRVJFUkVSRVJFUkVSNVhFTWpJaUlpSWlJaUlpSWlJaUlpUEk0QmtaRVJFUkVSRVJFUkVSRVJFUjVIQU1qSWlJaUlpSWlJaUlpSWlLaVBJNkJFUkVSRVJFUkVSRVJFUkVSVVI3SHdJaUlpSWlJaUlpSWlJaUlpQ2lQWTJCRVJFUkVSRVJFUkVSRVJFU1V4ekV3SWlJaUlpSWlJaUlpSWlJaXl1TVlHQkVSRVJFUkVSRVJFUkVSRWVWeERJeUlpSWlJaUlpSWlJaUlpSWp5T0FaR1JFUkVSRVJFUkVSRVJFUkVlUndESXlJaUlpSWlJaUlpSWlJaW9qeU9nUkVSRVJFUkVSRVJFUkVSRVZFZXg4Q0lpSWlJaUlpSWlJaUlpSWdvajJOZ1JFUkVSRVJFUkVSRVJFUkVsTWN4TUNJaUlpSWlJaUlpSWlJaUlzcmpHQmdSRVJFUkVSRVJFUkVSRVJIbGNReU1pSWlJaUlpSWlJaUlpSWlJOGpnR1JrUkVSRVJFUkVSRVJFUkVSSGtjQXlNaUlpSWlJaUlpSWlJaUlxSThqb0VSRVJFUkVSRVJFUkVSRVJGUkhzZkFpSWlJaUlpSWlJaUlpSWlJS0k5allFUkVSRVJFUkVSRVJFUkVSSlRITVRBaUlpSWlJaUlpSWlJaUlpTEs0eGdZRVJFUkVSRVJFUkVSRVJFUjVYRU1qSWlJaUlpSWlJaUlpSWlJaVBJNEJrWkVSRVJFUkVSRVJFUkVSRVI1SEFNaklpSWlJaUlpSWlJaUlpS2lQSTZCRVJFUkVSRVJFUkVSRVJFUlVSN0h3SWlJaUlpSWlJaUlpSWlJaUNpUFkyQkVSRVJFUkVSRVJFUkVSRVNVeHpFd0lpSWlJaUlpSWlJaUlpSWl5dU1ZR0JFUkVSRVJFUkVSRVJFUkVlVnhESXlJaUlpSWlJaUlpSWlJaUlqeU9BWkdSRVJFUkVSRVJFUkVSRVJFZVJ3REl5SWlJaUlpSXFKc1BBc1B4L216WnlHWHk3LzNvWHczQ29VQ01hOWZJeTB0N2F1MHIxS3A4TTgvLzN5VnRuUEMyR2NiR3h2N2pZL0VzRmN2WDhMZjF4Y2ZQM3d3dUQ3aTJUUDQrL29pTlRVMXgrMFphK3Q3VTZsVVNFeE1oRlFxemJVMlkyTmo4U1ltQmdxRkl0ZmF6QzFmNDN3TlNVbE94cW1USjNPbExZVkNnYkI3OS9BaUtpcFgydnY0OGVNWDc1dVVsQVNKUkpMbE5zOGpJdUR2Ni92ZHZzUC9tNS9maElRRTNMbDlHNTgrZmNxVjlnQWcrc1dMZi9XWjVzVDcyRmdjOS9GQnpPdlh3ckxkbnA2NGZQRml0dnRlRHduQmgvajRYRG1PZDIvZjR1YjE2MGhOU1RHNFhpNlg0K2IxNjNnVEU1TXI3MGYwdFRFd0lpSWlJaUlpSXNxRzMvSGpHRHhnZ0U1bnMvZkJneWozd3c5Wi90bXhkYXRPTzlFdlh1RHBreWQ0SGhGaDhNL1RKMCsrdUZNcCtzVUxUQnczRHFIWHJobGNQM1A2ZEd6WnVCSEpTVWxmMUw0a1BSM05HalpFTDJmbno5cnY0OGVQQnM5VnFWVHFiUGZ3d1FNMHJsc1gweWRQenJLOXlPZlBqVjYvblB5UnlXUUcyejJ3YngrNnRHK1BTeGN1Q012ZXZubURsazJhWUdEZnZqbnV5TlhJN2MvajlxMWJHRGRxRk42L2YyOXcvWTNRVUl3Yk5RcHBPVHpPaGZQbXdhbEpFendMRDgvUjlzYThpWWxCa3ZvY2ZJOGZoNXVMQzFKVFVxQlNxWEFqTkZUWXp2dmdRWGdmT3BSdHh6NEFKQ2NubzJiVnFqaXdiOSsvT2padFhnY09vR21EQnJqNjk5Ly9xcDMvbGZNMVpOdm16Umc5ZkRoQ2pOeVRueU0xTlJYZE9uWENvdm56LzNWYkh6OStSUDFhdGRDM2QrOHYrbjRLOFBORHc5cTFjZGpMeStnMkw2S2lNRzdVS0wzdkhXUHl5dk9yT2JaZnVuWkYyTDE3ZXV2Qzd0MUQ0N3AxSVpGSUlKVkswYWx0VzNnZE9KQnRtMjJjbkxEYjB6Tkg3LzhpS2dyTEZpL0d3ZjM3OWRaZHZuZ1IzVHAxTWhoTXZudjdGcFBHajhmMWtCQmgyYkxGaTNINjFLa3MzeTg5UFIwVHhvNUZwN1p0RWFmMWVTUW5KVUV1bDBPbFV1bHNyMUtwSUpQSmpQNE1DRGg1RXE3T3praEtUdFpabnBDUWdIUEJ3WkRKWkhCMWRrYkF5Wk5JVEV6RTQwZVBqUDRjTkNiaTJUTjA2OWdSeDMxOGNyVDl2NlZTcVNDVlNvVVFXeTZYWThmV3JkaXpheGYyNzkyTEEvdjNDMy8rM0xjUCszYnZodWVPSGJoeStUSjhqeC9IcXVYTHNXSHRXbXhhdjE3blQyNEZ6UFIxaWIvM0FSQVJFUkVSRVJIOXR6TzNzTWo0cjdtNXNNekMwaElBY016Zkh3VUxGdFRicDQyVEV5elUrMmtzWDdJRWdRRUJXYjdYb0tGRDBhMUhEMWhaV2tJazF2OW51NTI5UGNRR2xqOExEOGVKbzBmUnFuVnJ2WFZ5dVJ6K3ZyNG9VcVFJaG8wY21lWDdHMk9WTHg5TVRFeFFxblRwejlydmlKY1hsaTVhcExmOFlYZzQ4dVhQTDd6Mk9YdzRvOVA5K25Xb1ZDcVltSmdZYks5ZHExWlEvSXNxZ2ZPWEw2TmMrZko2eS8rK2ZCblB3c09GZFFxRkFsTW5Ua1JhV2hxNmRPdUdsT1JrcEtnN0JFMU5UVkdrYU5FczN5ZTNQdy9OdldkdGJTMHNTMHRMZzVtWkdjUmlzWEF0emRUYktaVktwS2VudzlMU0VxYW11cjh2ZkM0NEdNRkJRWER0M1J1VktsZkdTVDgvUEgzOEdHYm01bnJiYW1nNlRZc1ZMNDUrQXdZSXk4YU9IQW14bVJrT2VIdmovZnYzQ0wxMkRTS3hHS0VoSWVqajRnTC8wNmZoV0wwNmZJOGZSMVJrSkZ4NjljcjJYQzNWejVhVmxaV3dyRUtaTWpucVhIMFNHYW4zM0FFWm5iY0FVS3RPbld6Yk1PWi82WHdOY1hWenc2WU5HM0RjeHdlTkdqZldXYWRRS0lRd1ZYTThXYkV3OEozNHBXN2Z2QW1GWEk2ZjI3UkJBYTM3TzZldVg3K09sSlFVTkcvUkF0RXZYbURvYjcvQisraFIyTmphQ2gzZUpVcVdCSkR4N0thbnArUE02ZE9vNXVpSUNoVXJHbXd6THp5L0dway95OVNVRkx5UGk0T1ZsUlZTVTFQeDd0MDdvZnJvOGFOSGlJK1B4L3ZZV0tTbnA2TmdvVUlvVktpUTN2dFpXRnJxM0pjS2hRS3ZYNzNDeDQ4ZjhjKzdkM2dlRVlGbno1N2g3dTNiUW9oUXBteFp1UFR1clhOUEZTOVJBZy9Ed3JCMTB5WXNYNzNhNEhGcjN6UG1GaGJDTlRSbTAvcjFlUHZtRFRadjM0Nml4WW9KeTZ2LzlGT1crelZzM0JoZUJnSWJ6WEVVVmY5TWVQWHlKWHI5OGd2ZXYzOFA2d0lGNEgzc0dJQ001L3ZPclZzWTJMZXZzTy9qNTg5MW5yZm82R2lrcDZYcC9ZeC8rZklsd3U3ZlIxUlVGSjVIUk9pc1V5Z1VrRWdrcUZDeEl2TGx5NmV6YnVXeVpkaXljV09XNTVXVm1YUG1ZT2lJRVpCS0pGaTFmRGtzTEMwaEZvbVFrSkFnL0wwbk1URVJoUXNYaGt3dVJ4OTNkMGdrRXB3TkRvYVptUmxNVEV5RVorN3RtemVvVmJzMjdNdVYrK0xqb1crRGdSRVJFUkVSRVJGUk5qVGhoWGFJb2VuUXNiZTNoNDJ0cmNIOU1nYytxOWF0dzZ5NWM5R3NZVVBzMnJzWHJkcTBBWkR4bTlLTjY5WER6dDI3VWFOV0xUU3NYZHZvc1lROWVXS3dVelg4NlZOWVdWbWhUYnQyZXV1dWg0WWlPU2tKRXlkUE5oZzI1WVNKaVFsTVRFeDBPclZ6d2xLOWZaUzZjdXJBL3YyWTdlRWhCRzRBOFBIREJ4eng4a0w3amgxeC91eFpCQVlFb0ZPWExnYmJzekEzUisrQkF6RTNVMlhEcGcwYjRPam9pQll0V3hyc05QVStlQkFlVTZjYTdPQk9UVW5CMzVjdXdhVlhMNVFwV3hZcWxRb3pwMDNERlhVMXl0U0pFM1cyNytYbXB0ZDVtVmx1ZkI3UkwxNWc3cXhaR0RKc0dFUWlFUURvYkQ5bStIQ2NQM2RPWjUrYVZhdnF2TDRjRW9JZnk1UVJYcitJaXNMVVNaTlF6ZEVSQzVjdUJRQmN1bkFCQWY3K0VJdkZ3dnVrcEtSQUtwWEN4c1lHUUVZSHRseWhnR1AxNmtLSHM0bUpDZFp0Mm9TdUhUcGd4OWF0S0ZDZ2dIQ00yN2RzUWN0V3JlQll2VHJrY2pudTM3K1BQdTd1UXZ0Wk1mUzhtWnViWThUbzBlalNyWnZCZlI2RWhXSENtREZHQTR6WWYvNUJ2dno1Y2U3TW1XemZId0RrQ2dYUzA5UFJ1MDhmbUptWi9jK2NiNEMvUDhhTUdKSGwreDMyOGpKYWpkTi80RURNWDd3NDIyUFdQR09mKzMyeWJmTm1XRnBhUXF6dVRBYUE0S0FnaU1WaWlFVWlIREJRWmFKU3FhQ1F5NUdlbm81aEkwZnFYQ2U1WEk2TGYvMkZEcDA2b1ZUcDBwQklKSGo5NmhXTyt2aGd5TEJoOERwd0FML1BuaTFzWDhuT0RsMjdkOGUxcTFkaGEyc0x2OEJBZzRGYlhuaCtOVFQ3YUQ3VCsvZnZvNCtMaTg0MjJqK1RWaTFmamxYTGx3TUFWcTVkYXpBVU5WVUhCUnB4Y1hGbzJiUXBURTFOVWJCZ1FkZ1dLWUlTSlVxZ1R0MjY2TnE5TzhxVUxZc3laY3ZxRFJsWjVhZWYwS2xMRnh3L2VoVFRac3hBb2NLRklaVklZRzVoQVJOMSs5b2hpY2pVRkthbXBobm5LNWRETHBQcC9HTEN6ZXZYc1czTEZ2emk0cUwzTTJiWnFsV3dzcktDV0N6V3VjZVVTaVZrTWhrS0dnakdnUDg4dDVycktCS0o4Tzd0VzUyZjhacnRtalp2amllUmtUamk3WTA1TTJib2hiTWIxNjVGME9uVEVJdEVPc2VndVM2N2R1ekFuM3YzNnV5alVIOVgrZmo2b25xTkdqcnJDaGN1REFBNG0ybVl2alpPVGhnMGRDamMxZUhWZ2YzN3NkdlRVOWhPYy8wMHZ4aVJMMzkraEw5NElleGY3b2NmY016ZlgyanJ6c09IT3UwdldMSkU1M1hJdFd2bzQrSWlmSmZTZnpjR1JrUkVSRVJFUkVSR3BLYWs2QVFiU3FVU1Vxa1VJcEZJNkJ5cVU3MjYwZjB6Vjhua3k1Y1BpVm5NRTJGcWFvcml4WXRqMGJKbG1ETmpCc0pmdkJBNkdCZjgvanU4RHg3VUM0c2lueitIU3FYQ3JSczNVSzE2ZFowaDdUVFZTTDdxMzNDV1NxVjZIYkxsSzFSQTR5Wk5zcm9NQWswbjB1Y3cxbUd1dlh6RHVuV1FTQ1NZTW4wNmJHeHRzWHpKRXZ6Y3VyWEJjTXBRZTFjdVg4YnE1Y3ZScGwwN2xDbGJWbWRka2FKRmhVNHpRRC9FQTRDVC92NUlUMC9IZ045K2cxd3VoOGVVS1RoNjVBZ0dEeDJLR1hQbUNPKzU5NDgvc0dMcFVreWVQdDNvK2VibTV4RVpHWWxMRnk1ZzFKZ3hCdWVPbWpsM0xxYk5uQW14V0l5L3pwL0g0dm56NFJzUWdQd0ZDZ2dWQ3NWTGxCQzJmLzNxRmZxN3UwT2xWR0ticDZmUVViNWl6UnFzV0xOR3ArMkpZOGZpeExGanVQM2dnZEZ6alkrTHc2ZFBuekJuL254VWRYQkFVR0FnQUNBcU1oSjE2dFpGcWRLbEVmSHNHUklURTVHU25JeTI3ZHZyN0s5U3FhQlVLdi9UeVoyY3JQTzhBUm1CZ0ZRaWdabVpHWW9XSzJhMElrUXpuNHV4eXJTM2I5NGdQUzBOMDZkTU1YbysyaFFLQlJRS0JicjE2Q0YwY3Y0dm5LOXdyeDQ0b05kNWZPWHZ2eUVXaTlHd1VTT0Q1eXVSU1BTZXVaVGtaQ2dNVkRwcGh1MVNLQlJJVEV3MGVJd1dGaFo2WWN5cUZTc3lBaU9SU0FnVVBuNzhDR3RyYTZ6UGRBOXFhTUtPOVBSMERCNDJUQ2QwT1JjY2pBL3g4ZWpwNmlxOFo2UEdqWEhFeXd0RGhnMUR4ODZkVWE5QkE3eDc5dzZEKy9kSDBQbnp1SEw1TXZ4OWZiRnA2MWE5NDh0THo2OWNMdGNMdk9SeU9lcldxNGRuMGRFUWlVUjQvZW9WaGd3Y2lLRHo1d0VBOVd2VndvelpzL0dMaXd2a2Nybk8vWmVtcm96UmJsTnpQMnNxcXhZc1dZSmYrL1V6ZWt5RzlISnpROWk5ZTRpS2lrSktjckpPaFE0QTlIVnowM205MjlOVEdBN3YvOWk3Njdnbzh2K0I0eS9ZSlZVVUVVUkZNYkhPYmxIczdsYk9EaXpFczdGYnNjWHVRajI3dTg0NHU4VXpNQkVUQXdHRlpkbjQvY0h1M0JiaG5mZjczajM4UEI4UEgrZk96c3pPN01SNm4vZTgzKyt5NWNxeGZjOGVJS21QMllDK2ZYRjNkMmY4NU1sbW45T3VRNGR2MnE3Zno1N0ZXaWJqMlpNbkFGdzRmeDVIUjBmY2RkbHNNZEhSdkkrTXhOWE5UVnBHclZZVEV4MHRaYXVhbWoxL1ByTXRUSC95K0RHMXExVmoxTGh4My9UOTZRUEtwdmNSbVV5R2k0dUxORDJ6N3FHWDVPNDMzMHRhQXVqQy81NElHQW1DSUFpQ0lBaUNJQWhDTXFwNWV4djFPTWluZTlKN3daSWwwbUJuU2lYcC9pcG5aMmUwV2kyZm82S2tram12WDczQ3d5UVlBbEMvVmkyanZqeUduM3ZqN2wyc3JLdzRzRzhma0ZRU3oxUTdYOTgwQll3VUNnV1E5T1Q2OTNUenhnMUMxcTJqVlpzMjVDOVFnRUZEaDNKZzN6NUdqUmpCM09CZ3N3RngwK3loejU4L1MwR0FFOGVPY2NJZ2cwUW1sM1A0K0hHamdKR2w3S04xcTFjRGtOL0xpODYrdnB3L2R3NkExU3RYc25ybFNyUDVEWisyRC9uMVY2cjQrRWl2ditmeGVIRHZIcEQwZFBmRGh3K0JwT0RFMnpkdktGaTRzTkhnM2ozZEU5NjU4K2ExZUQ1R2ZmcEU4OGFOK2Z6NU0rdENRc2poNGNHNjFhdjV1WFBudi96VTk0bGp4d2djTnN4c2VwM3ExYVcvVjZoVWlYTGx5aVh0VzZ0V1p2TjI2OWxUeWhhclhxV0swZlVXT0d3WWdjT0dVYmhJRVdReUdSL2V2emNyeDZUM1NqZXduMXc1dzVjUkVUUnEwb1FGUzVha2VmOU1COVQvQy91ckg1RE5tQ21UV2Vianp1M2J1WEh0R2lmUG5qVXF4WldTVnMyYThmREJnMlRmUDNUZ0FJY09ITEQ0WHU5Ky9RZ2NQZHBvMnVQd2NLUFg1ODZjWWNndnYzRG13b1Z2emw0RXBENXhob0hpSnMyYThlYk5HMVFxRmE1dWJyaTZ1VW5CRmErQ0JaazBiaHdWSzFXaWdrbFpQdml4cnQrTzdkc2I5V2hxbyt0UE4zSEtGSHc3ZGVMRCsvZlkyOXV6Y2NzVzNrZEdBbkJJZDMvVnZ6WU1oZ3daT05DbzVPck02ZE9aT1gwNnpzN09YTFhRSHltdEtubDdjL0xjT1dReUdTL0N3NWt3ZVRJWk0yWWtQRHljK1hQbU1HVEVDUExseXdmQXNNR0RLVisrUEMzYnRFRmxrQldrVXFubyt2UFBSRVZGc1gzM2JweWNuRGgyNUFpMTY5Wk50b3hmYWdLSERTUHU2MWVVdXZQRnYwOGZTcGNwd3hSZDV0ZWdnQUFBSGhtYzg0Y1BISkNtbTVvMGZueXFmWi9HQkFZeUpqQXcyZmM3ZE96SU5GMzJGNEE4bVhQRE1IQ2RWdm9zWFQzRGF5TlBqaHdBREI4NWtyNysvdCswWHVIZlJ3U01CRUVRQkVFUUJFRVFCQ0VaZXc4ZXhNYkdoblZyMXJCazRVS3UzYjZOVXFuRXljbUpFOGVQQTVBdGUzYXA3SStwbEhydDlEQXBDMlRJeGNVRmdQZnYzMHNEdTgrZVByWFllOGZPM3A2T1hib1lsV2hidVd3WjB5WlB4czdPam1XTEZ4TVhGOGZtN2R2TkFrUFZ2YjNUM1AvazdaczNBSHo2K0RGTjg1dlNEM3diRHBDL2ZmdVdmbjUrcEUrZm5tRzZRVEEzTnpmR1Q1ckVzRUdEc0xXeFlVcFFrTkdBcU9IZ25sS3BwRy9QbnJ4NitaSysvdjRNSHprU1NHclUzcUpwVS9yMjcwOEJMeStqN1RBTkpSdzlmSmo3dW9GZGEydHJCZzBkaW5lVktzeWNQcDFaOCtaUnJYcDF0UG5LUTI4QUFDQUFTVVJCVkVDOUdqVm8vL1BQZE8vWkU0Q3dzREE2dG11SGcwblBpTzk1UEc3ZHZBbEEwd1lOcEduNklJUnBxYXJVT0dmT3pHQmRZSzJLanc4SDl1MWo0cmh4UEhuOFdDcHQ5YTFhdEc1TmsrYk5VYWxVZEd6Zm52Qm56NGlKaWVIazJiTzhDQStuYXJWcWFMVmFhbGF0U3YyR0RSbXF5OHdLZS9pUWZuNStCQzllVEZsZGNBVmc5Lzc5Mk5qYVltVmxSWVZTcFJnellRS05telpGbzFiVHFHNWQ1cytady94VVNnRXFsVXF6YzFxaFVQRCsvWHR5ZUhoODAvNlpabC84Ri9iWHNMelk3VnUzc0xlM1I2YnJPWEx1ekJrNmQrdEdkSFMwMUpOR1Q2MVNrWkNRUUxFU0pZeW02L3UzWGRHZGk0YktseXBGZzBhTm1HalNveXo4K1hQYXRHaVJhbjhqcFZMSmxJa1Q4UThJUUtOV285Rm92bW53L3N4dnYzSGorblhwZFh4OFBIWjJkclRRbFZOVEtwVWtKaVlhM1Q5dTM3ckYrZDkvWi92dTNVbFpQUEh4UmlYTGZxVHJkL2pJa1RnNE9IRG93QUVXQlFjekp6aVlYSjZldUxxNWNmK1BQMmphc0dHcTYzZ1VIaTVkSjhOSGppUmcwQ0J1MzdwRjROQ2g5T2pWaXpidDI1T1ltQ2lkbHlrRlBKcTFhTUg4Ull1azEvcU1KY1BqbDh2VGt5N2R1d05JSlVOcjFhNU40U0pGQUJnOVlnUzU4K1kxSytVb2w4dXBVYXNXL2dNSFVxeEVDZmJ2M1V0QXYzNzRWSy9PbWcwYi9sTG15KytYTHdOL2xsbTlFUm9LL1BsYnVYRHBVbnlxVnplNmp6UnUxb3lhZGVxd2ZldFdwa3lZWUhHOXB1WGpsRW9seDQ0Y29VSERoaFl6WlBVczlVMjBSS1ZTb2RWcXZ6blFxTzhOZGZUVUtlclZyTW42VFp2UWFEUU03TitmWGZ2M1U3dGF0VlQ3UnduL0RTSmdKQWlDSUFpQ0lBaUNJQWpKeUs1N2FsYi81THUrbmo5QVFrSUNBSlhLbEVsMmVmMDhsa3dKQ3BJYXozOTQvNTcyQmowajNMTm5CK0RkMjdjVUxsSUVwVkxKMHlkUGFOQ29rZGw2NUNrTWRMMTUvWnBWeTVkVHhjZkhZaGFSV3ExT2N3K1NNTjBUOG8vQ3dsQXFsZC9jN040MDQrcGxSQVJkZnY2WnQyL2VNSHprU0xSYXJWUm1xMGJObXRSdjJKQnRXN1p3NjlZdFFuNzlGVGVESjlraGFSQ3RpNjh2TjIvY3dEOGdnTVVMRjVJeFkwWWFOMjFLNzU0OThmSHg0WmNoUTFMY3ByaTRPS1pObm95Ym14dVJ1aWZteTVRdFM0NGNPWmc1ZlRweXVSdzdlM3Z1L2ZFSG56OS9wbXExYWxJSk1WdUR2amFHdnRmeDBHZzBYTDE4bVQ3OSt6TmkxQ2lPSFRsQzd4NDl1SEx6SnE1dWJodytlSkNxRmtxTG1mWkFBVGg5L2p5ZXVYUGpxeXRsRkJjWHgreWdJREpseWtUL2dRTlQvSTVTWW10cnk1czNiK2p2NTRldHJTMzlCZ3dnYU9wVURoMDR3T0lGQzlpd2VUTmFyWmFJRnkrb1c2K2VsRkh4NXZWckFJcVhLQ0ZkWTRBMGdLNHZlNWcrWFRxeVpzMktSbGNTYlVwUWtGRTVwb0o1OGpBME1KQmV2WHVudUowdm5qOUhxOVYrYzhEb3Y3cS9rQlE0YXRta0NmWU9Ec2hsTW1Kalk3RzJ0bWJQenAzczJiblRhRjZ0Vm90S0Y3RDVJeXpNNkQzOStleHFjdjNwMmRuWm1iMm5MMUdYMHIzbDRvVUxoS3hiQjRCdnAwNFU4UFJNZFo5MjdkOVBxZEtsZ2FUclkrYjA2WGprek1uTGlBZ0EyclZzU2VpZE93Q2N2M0tGSTRjT01kbGtVTDY1N2g2cXo2YUJQL3Vyd1k5MS9aYlcvWFl0bkQ4ZmdGeTVja2tCelRCZENUM0Q3OGFRdmtTYTRUSE9uU2NQQUVjT0hRS1NmaThMRmlvRUlKM1RuYnQyWmNPNmRTeFlzb1FpUllzQ1NROE9kR3pYanVJbXdVclRqS1VMVjYrU1RmZmJDSkNneTNxMWxKRmxpZjZoaEMreHNVeWJOQWxIUjBjbVRwbUNUQ1pqN3F4WldGbFptZlV2TXFUUmFFaElTS0JaOCtaNDZmYkxFbjI1UmtkSFI3TnRrOHZsT0RrNW1mVXVNbVJhRm03OG1ERnNXTHVXNk9ob0taQVpHeHRMZkh5ODJlOWlvbEtaN0hyMW9qOS9Ca2h4R3l6Ukgyc1AzWDAwZjRFQ3hNZkhJNVBKcEcxTzZmcUJwTjV3d3IrZkNCZ0pnaUFJZ2lBSWdpQUl3amZRUHdYZnVFa1RLbnQ3cHpodlJvTlNhS2F5WmNzbURiS2tNM2pDSFNCSGpoeEovU05ldmdUZzlzMmJxRlFxU2hxVVF0TkxibkFMa3BxaGE3VmF4azZZd0pmWVdMUCtSNnJFeERRSGZxNWZ1d1lrWld1Y09IYk1yR0Y0YXZRRGovcW5zVVB2M09IRCsvZU1HamVPYVpNbU1kUENVL0lCZ3dhUm1KaG9OaWdHU1lQMzdUcDBvR2Z2M3RTcVV3Zm56Sm1aUEdFQzgrZk1vVXpac2l4WnVUTFZwOGFuVEp6SXk0Z0k1c3lmYjFRbVNCL29HelJnZ05IOFAxdG83bTdhbStSN0hZK0lGeTlRcVZRVys4MEFWS3hVaVgySEQyTm5aMmUybjdXclZlT1hJVU5vMkxneGl2aDQzTE5sTTNvL2FNb1V3c1BEV2JKaWhkUnZvM3lwVW5oWHFjSzhoUXVONWczVmxaTFNhTFVrS3BWa3k1NmRIQjRlYUxWYUZpOWN5SklGQ3loYnZqeExWNnhneTYrL0F0RER6NCs3b2FGTW56S0ZyTHIxUDdoL1gxcm5temR2c0xLeU10c3VVd3FGZ29YejUvTmFGM0F4NWVEZ1lEVG9xZS9ENDJpUzlmWHMyVE1nNmRna1YrTE5rdlFaTXBCVjEwUG12N1Mva0RTNHF5K0Y5ZVR4WXhyVXJzMk0yYk5wM3FvVnNiR3hGdnNMV2ZKWHkzV2x0dXoyclZzNWZQQWcyM2J0UWk2WE0yUE9IQndjSE15Q1RKY3ZYV0w5bWpWa2NYVTF1ZytjT25HQ2UzLzh3WUlsU3dqbzF3K0FjUk1uRXZIaUJZTUhEc1FsU3hicTFLdEhtWExsY0hSMHhOcmFta1hCd1J3NmNJRFY2OWVUTFh0MmxFcWxXY2JrajNMOTZuMzk4b1hUdXY1RU42NWZKL2JMRjJyVXJDbGxzdVF4Q0hDbWxiNWtYMlJrSkhObXpHRHc4T0ZTVUxSMDJiSWNQSENBOTVHUjVHdldESUJ3M1hsYXVteFpvL1g0ZHV4SXA2NWRPWExvRUJ2V3JpVmpwa3hFUlVXQkxqdEdYeGJQMXRhV09JTlNxYXJFUkw3RXhxTFNYUjh1TGk1RzU5WE02ZE41Ky9ZdDR5Wk9sSUpjR3pkc0lERXhFYmxNWm5RT1JFVkZZV2RuaDZPakkycTFHcVZTU2NsU3BTd0dqQjZGaGZIYnlaTlM3ekxUTEdKTDJWV0dEMSs0dTd0TG1WSjZDK2ZQSjJUZE9xTlNid3FGQXI5dTNRZ05EU1Z3OUdnNmR1NmN0QTlidGhqMXZFck9peGN2QU5JMHJ5SDk5YXgvdU1MSnljbnM5ODlhSnVQWjA2ZlVyRnJWNGpyMFFUN2gzMDBFakFSQkVBUkJFQVJCRUFRaGpjNmZPOGVHZGV1WUdoVEVtemR2TEE3MkdYcnoralhQRXhMSW16Y3Y2ZEtuVC9QbnlPVnk4aFVvd08yYk4rbll1VE5IRHgvR3hzYUc4aFVxV0p4ZnE5VktBM0x3NTlQY3ZwMDYwYUJSSTU0OGVVTGJGaTFZdG5xMWxOVUVvUHlHZ05IWjA2ZkpteThmR1RObVpQV0tGZDhjTURMVm9GRWpxdFdvZ2FPakk2M2J0aVZqeG96U2dKUldxK1hONjlkRzJSaVdOTmVWZDdwNDRRSW5qaDFEcGl0ZkZCWVd4cHFWSzJuWnVuV0tnL1JkdTNmSDNkM2RyQXhYTGs5UEhqeDl5c3VJQ01hTkdzV0Y4K2Rac1dZTlBnYTlhcTVjdWtUNWloVXRsdlg1SHNmRE0zZHVMdCs4YWZIOGlveU1KSFBtekJRclhqelpmY3ZpNm1wV2pnK1MrdGlFckY4UFlKU3hGaDhmYjdUTmVxWmxxVWFOSFV1dlBuMndzcktpV3JWcXFGVXErZ2NFOE9IREIxNDhmODZ3d0VEa2NqbHpnNE81ZnUwYVhYNyttY0pGaW5EbjltMHAyUG95SWdMM2JObVNmY0k5UmxjdWJmTEVpZVRNbVpPSlU2WndZTjgraXdPdTQwYU5ZdHlvVWRKclQwOVBUbCs0WURUUFUxMVQrcFI2ZjFoaTJHL292N0svK3Y0NytzL1NhcldNRGd5a1hQbnl0R2pkbXJpdlh5bFJ1TEJSQ2NlVXBCUkErYXZtekpqQjdoMDdBQ2ludTZlMWJkL2VhQjZ0VnN1bWtCQzJiTnBFclRwMW1EbG5EcGwxcFRvQmF0U3FSZitBQUpvMGF5WUZqTXFXTHkvMWJiS3pzeU5ucmx6a3pKVUxyVmJMN0JrejJMTnJGK01tVGpUcU9XYkpqM0Q5NnUzWnZWc2E5RDk2K0RDclY2emd4Tm16VXBhTXBWS0U4R2ZaUVZOblQ1L215ZVBIeUdReWJseS96cDFidDhpWFB6ODFhdGNHSUVPR0RGU29XSkhUdi8xRzkxNjlBTGh4N1JycDBxZm5wMkxGak5hbFAwN1hyMTRGa2dLbVEzLzV4U2pyQ0pLQ1pZWkMxcStYdmlOSUt2R21mempqNVBIamJOeXdBVUFxYlFkSTVlUk01Y21SQTk5T25ZeEtGQnI2RWhzclpiWFZyVkdEYWpWcTBMVkhEN095Y3ZvZ29LVlNlWHArZmZ2aTE3Y3ZrSlRST3lzb2lITm56ckJ3NlZMcU5XaUFTcVhpZldRay9YdjN4c2JXbHJuQndkU29WVXRhM2p1WklJMHBmWSsrb2ovOWxPSjhwaVVpOWZlQysvZnVrVDVEQnRKbnlNQzdkKzlRS0JUU1F4YlcxdFpTUnZiRXFWUHhybExGYUozWlVnbWFDLzhPSW1Ba0NJSWdDSUlnQ0lJZ0NDbDQrL1l0Zjl5OUMwRFBybDNwNGVmSHNTTkhtRGh1bkJRd3NyS3lRcUZRRUI4ZmI5VFBTSjhCc0hIclZxUGVKWkJ5RHlPQUtsV3JzbnZuVHVLK2ZtWFh6cDFKd1JXVFRDUzlkYXRYczI3MWFvdnZ1V2ZMaHAyZEhZbUppY3liUFp1dEJ1V29MUFY3c2VUaGd3Yzh1SCtmL2dFQjVNeVprOEJod3poNytyUlJBT1d2ZVAvK1BSZk9uYU5EeDQ0RXo1M0xyeHMzY3VuR0RheXNyQmpRdHk4dVdiS3dZczBhaTh2ZXYzZVBMWnMzYy9yVUtWNkVoMVBaMjV2VjY5WlJ2R1JKRnM2Zno4TDU4NWtWRklSWG9VSTBiOUdDekxxQlpFTmVCUXZpVmJDZ1dkWko2TzNiYkFvSllmZk9uVlNvVkltY3VYS3hkdFVxcXRlc2lVS2hZT3pJa2V6ZHZaczV3Y0cwTkNnbHFQZTlqb2QrNE0zUXhISGpPSDcwS050MjcwWW1rMkZ2YjI5eFVQL0QrL2VFUFh5SUlqNmU0aVZMQW5EdXpCbEdEaHVHWEM0M0cxeTJrY3N0bGhBN2Qra1NBR3FOaGtTbDB1ajh6dS9saFZlaFFsaGJXM1BxK0hGQzFxOW54OTY5Mk5qWVlHTmpRd1luSjZyWHFFRy9nQURhTkcvTzNUdDNLRjZ5SkE4ZlBNQ3JZRUd6ejFJcWxXejk5VmZtelpvRlFNdFdyWmdTRklTdHJTMEpDb1ZSR1VlQWxrMmEwTDFYTDJrUVZxVlNvYlJRa3FtdnYvODNOV0ovY1A4K0RXclhscklQL2t2N0d4OFhCeVNWdzlKb05NeWVNWU5yVjYreWZ0TW1Ya1pFU01FUFpVS0NWTXBOWDJvclQ5NjhadWVBZnY3a01yTmlZMlBOM292UVpURG9ndzU2S3BXS01ZR0JiUDMxVjdKbHp5NlY2ck1rYU9wVVZpeGRhaGJnMEpQSlpGS1BxSlRFZmYxS1VZUEF5NlR4NDVrMGZqeVExS05PZjIwWStsR3UzOFRFUkZZdVhTb2RpLzRCQVF3T0NHRDZsQ2wwN2RiTjR2NmIwbXExMHZacnRWcm16cHBGMVdyVnVIWGpCdlViTkVDalZqTi96aHhLNmJLSG5ETm54cWQ2ZGNZRUJoSWRIVTNHakJrNWQvWXNsU3BYVHJVOHFwV1ZGZDE3OWFKNXk1YkliV3hZczNJbER4ODhZUGE4ZWRJOC9uMzdVdG5ibTNhK3ZtalVhaFFLaFpRbGVQL2VQWDRaTUFCcmEydlVhdlhmeXA3N0VodkxMd01HY1A3Y09SUzZySm5WNjlkVHMzWnROQm9ON3U3dU9PZ3kyL1N5dUxxYWxadXpKUFQyYmFOQW43L0IrVis5WmsxR2poa2pCVnIxMTJkYXFWUXFkbXpiUnNGQ2hZeksrMW5TcVgxN1NwY3R5NURodzRFL0EwWjdkKyttbk83Zk14a3paaVFoSVlFS3VxQ2RsWldWRkNSMWQzZFAwLzRLL3o0aVlDUUlnaUFJZ2lBSWdpQUlGcndJRHllZ1h6OUM3OXlSbmhvL2Qra1NXVnhkZ2FUc0ZudDdlMmxBYUZGd01ITm16dVNHTHJpVW1wUjZHQUUwYTk2Y05TdFgwcWRYTDZJK2ZaTEt6bGpTdW0xYi9BMTZXV3o5OVZlV0dqUVBkODZjbWJZZE9yQnU5V3F1WGJsQzJmTGxnYVR5TUhacDZHT3dkTkVpWkRJWjdYMTljWFZ6WTg2c1dVeWRQQm52cWxWVExmdW1IelMyVk5wbzNlclZyRit6aGliTm1wRTFhMWJldlh2SHh3OGZ5T3ppd3FPd01DcWJQSjFzeUNOblRzNmNPa1haY3VXWXQzQWhObkk1elJzM3hxZDZkWDd1MUFuL2dBRDI3TnJGL3IxN3FlVHR6VU9ERW1FcDJSd1N3dWpBUU55elpXUFd2SG5relp1WG5sMjdjdlhLRlhwMDZjTDllL2Y0SEJYRjNPQmdXbGdJRnNIM094NEtoWUxyMTY1eDZzUUpEaDA0QUVCMGREVFRkUUdHSnZYcko3c2Y4K2ZNWWY2Y09jaGtNaDYvZU1Ielo4L3c2OTRkejl5NUtWT3VIRnMzYjA3VDk2SHZzMlBKMkpFajJibDl1OUcwVmdaUDBNdmtjcTdmdVlPVGt4T3VibTRjT1h5WW40b1g1OHJseTNReUNaZ21KaVpTeThlSGx4RVJWUEh4NGZlelp5bFR0aXkydHJaOGlZMGxNVEdSZ29VS0dRMUF5bVN5TkEvQ2ZndDlTYmljdVhMOTUvYjNxeTVnbERGVEpxSStmV0xGc21Xb1ZTbzZ0bXRuTk4vcWxTdFp2WEtsMFRSOWZ4MURhbDNQRWRNZVpIb25qeC9uNVBIakZ0OHpER3FvVkNvNnRXL1BwWXNYNmRLOU8va0xGR0NzTHNOSmY0ODFEQmpvQTE4MWE5Zm15ZVBIYUxWYTFHbzFpWW1KWnBrb3lRa1BEMmVvN2pwY0d4SmlkRHhyRy9Rak0vV2pYTCtMRnl6ZzdkdTNUSnd5aGNCaHczQnljcUpiejU3Y3VINmRtTmhZd0R4N3g1UmgzNllkMjdaeCs5WXR0dS9aUTNkZHY2VmhnWUU0T2pyeVdsZVNOR3ZXck9UTmw0L3hvMGV6Yjg4ZWZLcFg1ODZ0Vzh3TkRrN1QvaGcrZURGbnhneUtGU3RHdFJvMXBHazJjams1UER5b2FaQjVBMGs5OHpyNyttSWpsOU9pWTBlakRLUy9JbjJHREh6ODhJRVdyVnZqNE9EQW1wVXJxYW5Mb29wODk0NUtKdVgxd0x3a1hldTJiWmxsRU96U0sxYWlCTHNQSE1EVjFaV25UNTd3KzdsenlHUXltalp2VGlHREhsZW5UcHhnek1pUmRPM2VuUjUrZnFuK0ZnT3NXN09HOE9mUG1XeGFBbFlYREhvWkVZRkh6cHlFaDRkeitkSWxsTHFNeGFSWmt1YkprQ0VEMVhUM3ZTeXVydXc1Y0lBM2I5N1F1MGVQVkQ5ZitHOFFBU05CRUFSQkVBUkJFQVJCc0NDWHB5YzVjK1ZpNEpBaC9CRWF5cHlaTTZWZ0VjRGhnd2VaTm5reXE5ZXZOK3N0cEM5cHBGYXJreTFEbFZ3UG82aW9LT1J5T2NWTGxxUmNoUXFjTzNPR1VxVkxHdzJLbWNyZzVJUm43dHpTYThPbnlQVTZkKzNLdXRXcldibDhPV1hMbDVjR1h4MVNDUmpkdUg2ZGZYdjIwS1pkTzJudzBYL2dRTWFQSHMyQ2VmTVlOSFJvaXN2ckIzNzNIem1DZzRNREIvYnRZLzZjT1FCVXIxR0RkYXRYYy92MmJVcm92c00vN3Q0bGg0Y0hzYkd4MUd2UUlQbDl6cERCcUJSWGRIUTBvOGVOWSszcTFmVHExbzJlZm42TUhqOWVLbnVVMW9DUmI2ZE9PS1pMUjcwR0RkaStkU3Z0V3JXaVI2OWV1THE1TVg3TUdMcjE3TW42Tld0U0hMVC9Ic2REcFZKUnYxWXR3cDgvSjJldVhKUXNWWW9qYjk0d056Z1lWemMzMUdvMTl4NC94dGJXMW15Z01FK09IRXdKQ3FLOXI2L1VNeUozbmp3MGJ0cVVmZ01HL08zQlVyM0EwYU1aTW53NE42NWZ4NzlQSHpadTNVb1JYUStPNW8wYms3OUFBVEptekpqMHVrVUx0bTNaUXRseTVZajY5TW5zZkxheHNhRkN4WXEwYWRlT2ZnTUdVTURUVTNydjdkdTMwdmVvNzFzQ1NkZlpsOWhZbzJtWlhWeWs3eVA4K1hOZXZYcGw4VHN5cFZhcFVDZ1VWUEh4a1RKZmNwZ0VPZi90K3d2d1BqS1NqQmt6WW1OamcwdVdMR3phc2dXUG5Ebko3T0lpQmJjTDVjM0x3TUdEcGF3cmpVYURRcUdRdHQyUXZ0U1V2Z2Vab1R3NWN0QzhaVXV6dmpsUEhqK21kclZxUnRsUGNybWNFYU5IYytYU0pmejY5bVZUU0lqMFh2dFdyWWpUM1NkTW1RYXFuSjJkMHhTVVY2bFU5T25SUXlxM2xqTlhMck5yTnJsejRrZTRmbCsvZXNYSzVjc1o4TXN2ZUJwazB2WFg5WEpMVEV6azhZc1gwcloxK2ZsbnZLdFVrVXFtZ1hIcHZzaklTQ2FPRzBmOWhnMk5nanI2TE5RTmE5ZmltQzRkMmJKbng4cktpbFp0MnJCK3pScWVQSDVNWmhjWEdueGppZFBYcjE1eC85NDltbGtvaTJlSnE1c2JucDZlREFzTTVPcVZLOS8wV2NuWnRuczNOalkyUnVjeUpBVlJUcHc1dzVqQVFONjllOGZLdFd1TjNwOHdkaXhYTGwwaVlOQWdzM1grZnZZc0IvYnY1OG1qUjl5N2Q0KzRyMS94S2xnUUp5Y256dnoyRzNGeGNjVEh4UkVmSDA5Y1hCd3FsWXJwVTZadzVOQWhGaTFibG1JWjEvUG56akZqNmxRS0ZTNU1lMTlmby9keTY4NzNxaVk5dHd4TFJlb2YvakFOY2hVclVjS3NyS3Z3M3lZQ1JvSWdDSUlnQ0lJZ0NJS1FqSVZMbHdMd2g0WCtCcytlUGlVMkpvYUNKczJ2RFROcERIdWdKQ2Z1NjFkdTNyZ0J3TmhSbzNqNzVnMmJ0bTJqWXFWS2VPVE15ZFhMbDhtVE4rL2YzUlh5NU0xTHpWcTFwQ2JzQ3QxQWFnWW5wMlNYK1JJYnkrQUJBOGlZTWFOUithZWZPM1ZpKzVZdExGNndnTExseWxFMW1ld0RnSmN2WDVJcFV5WXBLOEF3NkZhbWJGbXNyYTI1Y3VrU0EzNzVCVHM3TzI3ZnVzV2JOMjl3YzNOTHRjZUMzdEhEaDdsNzV3NzFHamFrYzdkdUhOeS9uMUtsUzZkcFdWTWFqUVpuWjJjNnRHN04weWRQbUJNY1RLSENoYVVTZ3JsejU2WlduVHBNbnpLRnpkdTMvK1VlTDZrZEQ3bGN6dWh4NDFDcFZOUnIwSUFUeDQ1eDVOQWhhWG1aVEpaVTdtbjJiSXI4OUpOUlB4UERlUXpMR0ZwNm12M3YwQi9MZGYzN1U2Um9VWW9WTDQ2VGt4UEhqeDdsUlhnNE0zV0JRWURPM2JxeFp2VnFCdnI3NDVrN3Q4WGpNeVVvQ0h0N2U3TnlXMCtmUEVFbWw1UFp4WVhTSnVkRTBOU3BCRTJkS3IwK2QrbVNGTmpjdlhNbndYUG5mdE0rUFh2MVNzcUc4UER3K0UvdEw4Q3JseStObXRsWE1DaHBaMGd1bDZkYVBnMWczYVpOSkZvbzg1Y1N6OXk1T1hmcGt0bTlwV1NwVW1iQmRZQ05XN2RLR1ViNnEybnpwazJzWDdPR295ZFBBcUFsS1lpaHozaEtqVnd1WjhHU0pkalkyRkNqU2hXTEdWSi9wei9UZi8zNnpaNGpCN3YzN3lkdnZueGMwL1VJMG0vMzRZTUg2ZWZuWjdiTTJkT25tVDVsaXRuMFo2OWU0ZWJtUnZNV0xhU0FrNm5mejUyajZFOC9TZDk1WDM5L3RtM1p3dE1uVHhnNWRteXlEMVlrWjluaXhWaGJXOU9vU1JPajZhWmxFUFhzN096WXNuTW5jcm44dXdXTUxQV3ZBMTBQd3Z6NTZkeXRHLzM4L0hnWkVTRUZqSThjT3NUdlo4OHlZdFFvc3d4R1NNcGV1M0xwRXZueTU2ZTlyeTlac21RaFhmcjAyTWpsakJveGdzWk5tekpnNEVDY01tVWlmYnAwMkRzNEVQNzhPZjM4L0hqMThtV3lBYU80dURqbXpaNU4rdlRwV2JKaWhWbjV2MFpObXVEZzRDQUZxNjJ0ck1pZE55K1ZLbGVXNWtrcFc5aDBIdUcvVFFTTUJFRVFCRUVRQkVFUUJPRXZPSHY2TkZuZDNhVnlkWG8zUWtQUmFyVW9FeE94TTNsUHBWTHg5T2xUQUZZdFg4NnNvQ0FlaFlYaDZPZ0lRTFVhTldqZHRpM0ZTNVRnNk9IRDdONnhBNitDQmRtMVl3Y1ZLMWVtalVsWnFXKzFhdjE2YWNBdVZsZHlLRU9HREJiblRVeE1wRSt2WHJ4NDhZSWxLMVlZbGFxU3lXUXNXTEtFeHZYcjQ5ZTlPNnZXclV1MjRmYk5HemNvYUZCR3gxRDZEQm5JWDZBQWx5OWRZcEJjenFpeFl5bFZ1alFoNjlmajdlT1Q1Z0hkTzdkdnMyNzFhaFl0V0VBdVQwK2FObXRtY1dBNkxYWnMyOGFJSVVPb1hiY3V5MWF0NHNybHl6UnQySkFLRlN1U1BrTUdIajU0d0loUm82aGZxeFl6cGswamNQVG92L1E1a1ByeHFGT3ZYb3JMT3pnNmN2alFJVTZlT0dGeHdQbi93NmVQSC9ISW1aTUw1ODVScW1oUkNoVXVUR1JrSk1XS0Y1ZjZiRUJTYWF6YWRlcHc5UEJoQmc0ZWJQSFlKamRvSEhybkRwNmVubElHakdFVGV6MTlWb3RoNEtOVm16WlU4ZkdSZW8ybFJLMVdTNFArTHlNaXlKUXBrOFdlWWYvbS9kVlA5OHlkbTN0Ly9JRzF0WFZTRU1iQ1ozLzY5TW1vOTVBK1c4VEJ3Y0VvdXlhclFmQXByZVJ5ZVlxbDBFeFpDcVpseVpJRkFDK1RnSHhhalI4emhsY3ZYMG85MEN5VnBQdTcvdXZYcjZXK1dnQSsxYXB4K3NLRnBPdkcycHJ6di8vT29BRURzTEt5b29DWEY2dlhyOGZXem82NHIxOEpmLzVjV201S1VKREY5VVZIUi9QNzJiUDBNd2dtWlhCeUlvdXJLMi9mdkNHUFNhK3cxT3pkdlp1Tkd6YlF1bTFiY3BnRWRlUGo0NU1OS3FiV0krbDdxOWVnQVlXTEZHSDhtREVjT25hTSsvZnZNemdnZ0JvMWF4cGxhaGtxK3ROUG5EcDNqc3NYTDNMeXhBbDY5ZWtqYmZlb0VTTndkWFBEcTFBaHRGb3RxNVl2NSthTkc0eWRNSUhESjA2azJKUEowZEdSWDNmczRNbmp4eFlmUUxHeXNxSlduVG9wN284K0dIVGw1azJMNzVjdlZTckZua29LaFFJYkd4dWplL0hTUll1a2pPTWpKMDkrbDRkamhML3ZyM2YzRWdSQkVBUkJFQVJCRUlRZlZPanQyNFRldWNQTGlBZ0c5TzFMVEV5TTlKNXo1c3hrZG5IQjNkMGQ1OHlaalpZYjJMOC9QN2R0aTVXVkZTcTFtdGJ0Mm5IazVFbU82SjZpcjEybkRxWExsT0ZSV0JoREJ3M0NxMkJCOWg0NlJNM2F0UWtjT3RSaUkzYXRWa3YwNTg4OGVmeFkrdlB4NDBmcFBVT0dBOGNmUG53QUxHY1lmZjc4bVU0ZE9uRCszRG1HamhoQmZZTUczSHA1OHVabDZZb1ZxRlFxdW5Uc3lPSUZDOHdHaTE2RWgzUDN6cDBVZ3pjalJvMWlzSzZzWGVkdTNTaFdvZ1RYcjEyamdzSGd1eUZMZzRIREFnTzVIaHJLb21YTHlKMG5ENHNYTG1TOVNSa2dQWTJGSjZBTnY2ZTI3ZHR6OU5RcFJvMGR5NWlSSXhrMFlBQmR1M2RueFpvMU9EczdFNjlRa0M5L2ZzWk9tTUR5SlV2bzUrZkhGOTFnc1g1ZDMvdDRKTWZhMnBwT3VyNUsxNjlkUy9OeTMxTm1GeGZtTFZqQTVaczMyYnByRitIaDRjVEZ4WEUzTkJTZlNwVzRjZjA2a1BSay9lbFRwN0N4c1dIdHFsVzhqSWhJODJkY3ZuU0owbVhLcEtsSnZlRThPWFBsb215NWNoUXJYcHdpUll1bStNY3c0UFA4K2ZOa245VC9OKzl2WW1JaTkvNzRnM3o1ODlPdlZ5OWFOV3RHNjJiTmFOTzh1ZEVmZ0MyYk5wbE5iOVdzR2ZObXowN3pkdjRiWGRObGoremR0WXVHalJ0TDE1eStKSjMrRDFqT2h2alJybDlMMHFWUGo2ZW5KKzd1N2lpVlNtWUZCVkdzUkFrV0wxOU8yTU9IakIwMUNpY25KM0xueVpOc3FWVEQrK3ppQlF0SVNFaWdhYk5tUUZMUXRZdXZMNHI0ZUNwVXFrVC8zcjNadldPSHhmVThmdlNJd3djUEF1RGZwdzhQSHp4Z3c5cTFaSFYzWitUWXNXYnpLNVZLcVl6aS81cTF0VFh6Rmk3a2ZXUWtIZHUzcDdPdkwwV0tGbVhSOHVYSlh0c2FqWVpWSzFiUXNYMTdMcDQvbit4OVE2MVdvMUtwT0hYaUJMV3JWMmZOcWxVV2Z4c05wOW5ZMkJqMVFQcFcrdC8zZE9uU1dmd0RvRWtoQS9EaGd3YzBhOWlRcTVjdkcyMmZVcWxFcVZTbUdHd1MvbitKRENOQkVBUkJFQVJCRUFSQlNFWDA1OC9TM3hNVEV4azdhaFRwMHFkbjBOQ2h6Sm8rbmFvVktwRFYzUjFJNnNIajR1S0N0VXhHZkh3OEg5Ni9KM3YyN0dUTG5wMVd1aWVpTzNYcFl2UzArNnVYTDRHa0FabExGeS9TdDJkUHJJQWxLMVpnYjIvUHdpVkxhTittRFJQSGplUDg3Nzh6WS9ac01ydTRKRzJQU3NXdUhUdllaV0hBVFcxUzZzclFkVjBab3N3bVFhMlR4NDh6ZXNRSTNyMTd4OUFSSStnM1lFQ3k2L0NwWHAyVmE5ZlN2M2R2WnMrWXdhRURCeGd5ZkxqVS9IdFRTQWhhclpiYWRldnkrdFVyd2g0K2xBYUw0dVBqc2JHeGtlYlZpNHFLNHVtVEo1UXFVMGJLK2tpWFByMzB2dUdBcnFsQ2hRc3pidUpFSWw2OElHT21URWJ6dkgvL1BtbDVDNE5TK3BKZ0dvMkdpQmN2bUR0ckZpZU9IY01qWjA2cFBLQldxK1hKNDhjVUtGQUFTQXB1eGNiR2tzWFZsZlFHV1FYZiszZ1k3cmNsVFZ1MElMK1hsNVNsWVZyZXpCTDl3RnpZdzRmOGZ2WXNOcmEySkNRazhPenBVNmtmeHpOZEpweit0VmFyUmExU29WUXFhZEtzR2U3WnNrbnJTMHhNWk8vdTNjeVpNWU1jSGg2czBnWHJRdGF0STF1MmJJd2RPWkpOSVNHMGFOV0szbjM3MHFaRkMxbzBhY0s4QlF1bzR1Tmp0bjM2M2pkVzF0YThlZjJhYTFldUdQWGNpSGp4d213WlM5UCtpaWVQSC9Qd0dCUEVNZ0FBSUFCSlJFRlUvdjBVZTRiOVcvZjM3T25USkNRa1VLSmt5UlF6My9Ma3lFRy9BUVB3SHpndytTOGlGZnJ6TEswbDR2N3ErbE9UbUpnSS9IbDk1TTZUaDdMbHk3Tnc2VkxjM2QybDlWaktLTkl2YXpUdEI3eCtMVkdwVk96WnRZdHBreWVUSVVNR2xxNVlRUTRQRDBhUEg4L1VpUk5wMmFRSlUyZk1TTGIwcDBLaFFLM1JjT0g4ZVZhdldFR0xWcTNJNWVtWlZJNXQ2RkFVQ2dVYnQyN0ZxMkJCQmdjRU1IamdRTTZlT2NPb3NXTnhkWE5EcTlXeWZzMGFncVpPSlh1T0hIVHIyWlBqUjQvU29IWnRLbFNzU0lOR2pYajQ0QUh1N3U1a3pKUUpKeWNuWkRJWk8vZnR3OG5KaWVqb2FENUhSUkg1N2gzdTJiSVovZDZtTlRDUldubTF1TGc0dm56NVl2RzNTUDhkUnI1N1IrNDhlYVN5czVXOHZZbUppWkd5aWczZHVubVR5ZVBIYy9QR0RYcjE2Y093d0VDc3JhMTU5KzRkRWVIaFFGS3BPRWpLbHVycjcwL0R4bzM1eGQrZnFSTW5zbXY3ZHVZdlhHaVVsYWZ2SVpqY05xWkVyVktSb0ZSU3JIaHg0TTlnVUZFdnIyU1hVYW5WeUhXbCtoNCtlRUNkZXZXa3dPcnZaOC95eDkyN29temRmNEFJR0FtQ0lBaUNJQWlDSUFoQ01xNWR2VXI3MXExUnExUjQ1czdONTgrZitjWGZuOXUzYmpFM09KZ1dyVnRUdlVZTlpzK1l3ZkdqUndGb2JGS0dTQ2FUY1ZIMzlIak5XcldvV2F1VzJlZm9CMTBURXhNNWN1Z1FTcVdTdFNFaDBwUHdqdW5Tc1hITEZ2eTZkeWQ5K3ZRNEdUU25WeVlrbVBWS1dybHNHZE1tVHlZaElVRUt0bWcwR29LbVR1WGpodys4ZnZXS3ExZXVVTFo4ZVhJYmxBT2FNVzBheXhZdnh0SFJrVVhMbHBuMWg3Q2tlczJhN0R0OG1FRURCaEI2NXc3SGpoeWhadTNhZlB6d2dRMXIxMUtvY0dIS2xpdkh4dzhmOE92ZW5jVEVSTXFXSzRkLzc5NmMwbVZXV1ZLdlprM3A3ODkwUFdVZ2FSQXV1UUhkdExBMFNCeXZLMFdtMGgxbkZ4Y1hoZ1VHMHJWSEQySmpZdGk0WVFNbmp4L24xY3VYMURBNGZwYjZkWHpQNDJGSWY0NllEdEE3T3p2alhhVUtVWjgrTVRvd2tFK2ZQZ0ZJNWN3czBRLzgzYnQ3bDFsQlFkamEybUpuWjhlTDhIRG16SmhodEc3OWE0MUdnMXFqUVJFZlQ2a3laWERQbG8zUTI3Y0pXYitlNDBlUG9sYXI4ZXZYRDc4K2ZhUXlqYTVaczlLb1hqMFNFaEtZTUhreW5idDFBMkRqbGkxMDY5eVpUaDA2TUN3d1VBcEtxbFFxWms2YnhxTkhqNENrc21TTGdvT1J5V1RVckYxYkd1anQxcWxUc3Z2MlYremR2WnZwa3llalVxdUordlFKalVaajhkei90Ky92bXBVcmtjdmxWSzVTNVc5L0o2bEpVQ2dBeTlkVFdxaDB5NmxVS3FOU1lmTm16eWIwOW0ydVhyMHFCY1ZUWW5qdFFsTFBwbTI3ZGttRDFQcnBsa3JTZmYzeXhXeDlQOUwxcTZjL0Zva3FGVEV4TWN5Wk1ZTWpodzd4OGVOSDJuYm93SWhSbzZUdDZlbm5oN3U3TzZOSGpLQmxreVpVOXZabTByUnBSaVVUcGVCVVFnTEhqeDVONm9FWEdNakEvdjNadDJjUEJRc1ZZdlAyN1hoNmVnSVF2SGd4ZWZQbFkxRndNUEh4OFN4YnRRcWxVc25KRXljb1U3WXN5MWV2Sm4yR0RJd2FPNWJqUjQ5eTZNQUI5dXpjeWRwVnE1TDlqZ3p0UDNJRXd3S0ppY21jZTNvM2I5emd5cVZMUkVaR0FuOEdhVXlkUFgyYXZyMTZBVWlsMUo0OGZzeUd0V3NKZS9pUTBOQlF2bjc1UXVreVpaZ1RITXk1TTJkWXVuZ3hpNEtEeVpZOU83bHo1OFl0YTFiR2pCOVBGbGRYUG4zNnhPZlBuOW0wYlp2VU8waXIxZExGMTVlSER4NEFVTVNrcDVsbjd0eHMzN09IR1ZPbjh2NzllM0xxdmxNOWZmYnpYeTNCNk96c3pJMjdkNEdrOHdPUS9qMWpxbExac3FnU0U4bVVLUlA1OHVkbjdxeFp6SjAxeTJpZUVpVkxVbDdYOXd2QWYrQkFPbmJwUXFtaVJaTU50Z3IvLzBUQVNCQUVRUkFFUVJBRVFSQ1NVYkpVS1NwN2UxUEF5NHQyN2R0amJXMU4rdlRwR1QxK1BDMWF0d1lnWC83OExGMjVrcGlZR082R2h2TGgvWHNTRXhQUmFEUm9OQnFjbkp5TSt2OVlvbFFxc2JXMVJhMVdNMkh5WlB6NjlERXJpZVhrNU1TbXJWdlJhclZHZzF4akpreWdTSkVpUnZNMmF0S0VJa1dMR21XK1dGdGJrekZqUms0ZVAwN2hJa1dZTm5NbXpWcTBNQ3FyRkRCb0VGKy9mS0ZYbno0V0czSW5KMS8rL093NWVKQUQrL1pKdlRoY3NtUmgrNTQ5VXZhRVM1WXNUSnM1RTVjc1dhanE0OE9sQ3hkbzNxcFZpbjBsVkNxVk5DQXNmVmVKaVdZRHVtbXhkZk5tQW9jTnN6akFMWmZKOEtsZUhaVktoYTJ0TFZNTkJsMXRYRnpZc0hZdFVWRlJUSnN4STlsZVRYcmY4M2dZVXVnRzZFMi9EejNuekpsNUdSSEJxMWV2YU9mcm0yTC9GSDNKcHJyMTY5TzhWYXNVOXljbCtRb1U0T1BIai93eVpBaXQyclF4MmorQUlrV0tVTE5XTFlZR0J1S3V5OEFES0ZhaUJBZU9IR0hGc21YMDhQT1Rwc3ZsY203ZnZrM1lnd2UwOC9YRnAzcDFNbVRJZ0Z2V3JHVEtsSWs0M2RQeUtmWDBTV3RtaXFHR2pSdXpjdGt5TWprN1U4RExpenIxNmxIWjIvcy90YjlmWW1OSlNFaWdWcDA2S1FZYjlOZmozeTNiRmZ2bEN6azhQSEQ2aGhKc2h2VG5zU0krM3VoN3pPTHFTbWhvS0tYTGxLRlg3OTZwcmlkQm9hQkNwVXBHOXhIRGEwaWowVkNoVWlXOENoWTB1cWRPbkRKRnlnbzE5Q05kdjNxdWJtNTA3dHFWTEZteTRPVGtSS2t5WmJDeXRxWnoxNjdrelpmUGJQN0dUWnZpWGFVS2ExYXV4TUhSMGV6Y0JPaldzeWNsU3Bha1ZwMDY5UFgzeDgzTmpZQkJnOGpxN3M3Z1ljT00rbmRaVzFzemFPaFFLbGF1ekUvRmlnRmdaMmZIMGhVcmtOdllTUFBLNVhJYU5Hb2svY2E4ZnZXS2h3OGY4ajR5a3M5UlVYejkraFdWU29WS3BVS3RVcUVsS2VCUzBLUVBsdjRhVUNZa1dQejk4Zkx5b291dkw3R3hzYmk3dTFNL21mNVNOV3JWb3FlZkh5VktsYUs2TGlNeFQ5NjgzQTBOUlc1alE5LysvYW5Yb0FINWRWbXBMVnUzWnN6NDhSdzdjb1JyVjYveTRQNTlzdWZJUVJaWFZ5RHBnWklhTldzYW5VTldWbFlNSHpXS2p4OCtVS3AwYVdsZGh1UnlPYVBIajdlNGpjTUNBeGtXR0dqeHZaUm90ZHFrY25FRzk0a3NycTU0VjZtU2JIYmFpVE5ueU96aWdwV1ZGWHNPSENBc0xNeW9SSjJOcmEzRmtuZ2g2OVpScmtJRnN4Syt3ditPbFZia2dRbUNJQWovSXBjdVhxUkQ2OWI4dW1NSEZTdFYrbDl2amlBSWdpQUlndkF2Yy9qZ1FYTG55VU5oazBIZDFFUkhSL1B1elJ0eTU4MHJaWVNrVmRTblQyVE1sQ2xOUFdYK0tmcWVGYmEydHNrT1NzZkh4K1BnNEpEcXVpNmNQOCt6cDA5cDA2N2ROMzhYLzdTWW1CZ3laTWhnY1I5VktoVzNidHpncCtMRmpRYWNJU2xyNEVWNE9KNjVjLysvTjdmL083NzMva1pGUmVIczdKenM1NmxVS3M2Zk8wZk9YTGtzQmdPRWY4YVBjdjMrRjRROWVNRHo1OCtwV2J0MnN2ZUswTnUzeVpncEU3bE1NbmFFNyt0RmVEaTl1blZqK2VyVnlXYm5DZCtIVlhJM0hrdnppb0NSSUFpQzhHOGlBa2FDSUFpQ0lBaUNJQWlDSUFpQzhIMThTOERvZi9kb2pDQUlnaUFJZ2lBSWdpQUlnaUFJZ2lBSWd2Q3ZJQUpHZ2lBSWdpQUlnaUFJZ2lBSWdpQUlnaUFJUHpnUk1CSUVRUkFFUVJBRVFSQUVRUkFFUVJBRVFmakJpWUNSSUFpQ0lBaUNJQWlDSUFpQ0lBaUNJQWpDRDA0RWpBUkJFQVJCRUFSQkVBUkJFQVJCRUFSQkVINXdJbUFrQ0lJZ0NJSWdDSUlnQ0lJZ0NJSWdDSUx3Z3hNQkkwRVFCRUVRQkVFUUJFRVFCRUVRQkVFUWhCK2NDQmdKZ2lBSWdpQUlnaUFJZ2lBSWdpQUlnaUQ4NEVUQVNCQUVRUkFFUVJBRVFSQUVRUkFFUVJBRTRRY25Ba2FDSUFpQ0lBaUNJQWlDSUFpQ0lBaUNJQWcvT0JFd0VnUkJFQVJCRUFSQkVBUkJFQVJCRUFSQitNR0pnSkVnQ0lJZ0NJSWdDSUlnZkFPVlNvVkNvVUNqMGZ5dk4rWC9YZmp6NS8vclRValI1WXNYU1VoSStPYmxJaU1qZVJrUjhWMjNSYVZTa1ppWWFQRTlyVmI3WFQvcmUxR3IxYWhVcXIrMDdMMC8vdURVaVJOL2VYbFR5WDEzMzl1VHg0Ly8wbklhallidzU4K0pqbzcremx2MHovdGV4K2l2RXRkYjZwNC9lOGExSzFmKzU4ZEtTUEwyelJ2Q0hqejRmN3N2cFNZNk9wcVhFUkgvazMrSEtKWEtGTjhQdlgyYmh3OGUvRDl0amZCUGtQK3ZOMEFRQkVFUUJFRVFCRUVRL3EwU0V4T1pQV01HbnA2ZStIYnFCTUR4bzBmcDUrZVg2cktsU3BkbTIrN2R5T1htLytzZEh4K1BnNE5EcXV2NCtPRURZMGVOb3BLM041MjZkTEU0ejlYTGw5bThjU05CczJkaloyZG45Qm12WDcyeXVFeWV2SG14dHY2MlowaFhMbC9PaktsVDJieHRHK1VyVnZ5bVpmOC92SXlJNE9mMjdjbVZLeGRIVHA3RTF0WTJUY3NsSkNUUXJFRURNamc1c2VmQUFSelRwZVAxcTFkOC9QZ1JPMXRickdVeXJLeXNrbDAraDRjSDl2YjJadFBQblQxTDRKQWhEQjQyakhhK3ZrYnZEUjQ0a0pQSGpoR3laUXNsU3BiOHRoMzlCeldxVzVlSER4N3d4Nk5IT0RvNkdyMlhtSmlJalkxTnNzdHVXTGVPclpzM2MrL3hZNHZuL0xjYU8zSWtMOExEV2J4aUJjN096a0RTd1AveG8wZko0dXBLNlRKbGdLUnI1TmRObTZqaTQwUEpVcVcrNlRQNjl1ckYwY09IT1hMaUJGNkZDbjNUc3ZGeGNWVDM5bWJVMkxIMDZ0Tkhtdjd1M1R0c2JXMlJ5V1FXbDNOMGREVDdmcjduL2VEamh3K28xR3F5WnMxcThmM3BVNllROXZBaEs5YXNTZkY0L2xOK3RPc3RQRHdjVWdoWXBVK2ZIcGNzV2N5bXIxeTJqTTBiTjNML3lST0wxMU5STHkrNjllakIwQkVqdnV2MnBwVldxNVdDSjdhMnRxaFVLdGFzWEpsMDdzdmxScjh2V3EwV2pWcU5NakdSd29VTDgrSERCeDZGaFdGcmEydjJPOVM0YVZOeTU4bGo5bmt4TVRGTW56S0Y0U05INHV6c1RGUlVGSjgrZmt4eEcxM2QzSEJ5Y3BKZXYzcjVFbHRiMjJUdlQycTFtdmo0ZUhMbXltWDJYdkM4ZVd6WnRJbXJ0MjZSeGRYVjdQM3c1OCtaUDNjdTdUdDBvRUtsU21idmp4b3hBZzhQRHpwMzdVcjZEQmxTM082VHg0K3pkL2R1K3ZyN1U3aElFWXZ6TEZtNGtCVkxsM0wzNFVQU3BVK2Y0dnFHRFJyRWptM2JVcHpIMUl3NWMyamJ2cjNGOTlxM2FvVzl2VDBiZnYzVjdMdFVxOVVNK2VVWEhvV0ZzU1lraEJvMWEzN1Q1K3A5ZVArZXVqVnEwSGZBQUhyMTd2MlgxaUg4ZFNKZ0pBaUNJQWlDSUFpQ0lBakprTWxrWFBqOWR6YUZoRkN6ZG0zY3MyV2pXdlhxbkw5eVJSb1V2aHNhU3RHZmZzTEt5b3BQbno3UnVsa3p0Rm90d1lzWFd4eVlPblh5SkNPSERtWGRwazNKRGdicHlXMXNPSHp3SUM0dUxzbk9FeDRlenI0OWUvanc0UU9yMTYrWEFpVTNiOXpnNTdadExTNXo3L0hqTkExUUcyclJzaVdMNXM5bjVQRGhIRDExNnJzRUJiNm5hWk1ubzFhcCtQejVNMUZSVWNrT21KdXlzN05qM0tSSjlQUHpZOXpvMGN5ZVA1OU5JU0dzV3I0Y1d6czdaTmJXeVFiWG9xS2kySHZ3SU1VdERFSWZPWGlReU1oSWN1ZkpRM3g4dkhFUVFhc2xOamFXQWdVS1NQTnJOQnFVU2lWeXVmd2YvMjYzYk5wRTZKMDdUSjB4dzJpNi9wd3dIWkNQZVBHQzlxMWJNM3JjT0JvMmJteHhuYmE2NElOaEVHTGFwRW1zWEw0OHhXMFpNbnc0L2dNSG1rMC9lK1lNYm01dVVyQUlrZ1lqWndVRllTMlRjZkRvVWVSeU9VcWxramt6WjVLZ1VGZ01HS25WYWhJVUNvdWZYYnR1WFk0Y09zVGFOV3NZTzM2OE5GMmowWkNZbUloS3BjTFZ6YzNpc25hNjc4ak81THRxM3JBaGI5KytUWFovdCs3Y2FSUncvWjczZzlqWVdKbzJiRWdXVjFlMjc5NXRNV2hhc1hKbDFxNWF4Y0QrL1ZtNGRHbXlnYTEveW85MnZkV3JVU1BGck1kMkhUb1FOSHUyMlhRYjNiRkxLZkJ0ZU93VUNnV3ZYcjVNZFh0TUh4YVlGUlRFa29VTFUxMHVPZnFBcVRJaGdka3pabUJuYjQ5Y0p1UHo1ODlTc0NZbUpvWk1tVEtScUZMUndkZVhoSVFFVGh3L2pvMk5EVlpXVmxoYlc2TlFLSGp6K2pVbFM1VXlDeGhwdFZxR0RSckVzU05IS0ZteUpPMThmZG14YlJ2VEprMUtjZHRNZ3g1TjZ0Y25LaW9xMVgxNlp1RkJDLzF4eUpncGs4VmxIb1dGc1dmblRtcldxbVgybmtxbFl2L2V2Ymk0dU9EWHQyK3FuNzkzOTI3Mjc5MUxxelp0a3IwbjZCOE9NYjMvcERUdmlUTm5qS2EzYk5LRTJuWHIwbS9BQUdsYXhJc1hkT3ZVeWVqaEUxT3ZYcjZrV28wYUZxK2J6UnMzOHZqUkl5cFVxc1NZd0VDMjd0eUpSODZjeWE0ck1UR1JkMi9mNHV6c2JCVDRzcld6Uy9aWXhYMzlpbzJ0N2Y4azRQMmorSGY5NjA0UUJFRVFCRUVRQkVFUS9rV3NyYTBaTzJFQzdWcTFZc3pJa2F4YXR3N0hkT2x3VEpjT1NDckQ1ZGU5TzAyYU5TTm85bXdDaHcwak5qYVdkUnMzV254S0daSUdiejUrK2tSQXYzNGNPSG8weFlFWmZaYUhQSVdCa2RadDI2Sldxd2tjT3BTQWZ2MVlzbUlGMXRiV0pPckt4dXcrY0VBYVNKODBmanhyVjYxSzhUTWpJeU9KallteCtKNXZwMDY0dXJxbVdKcnVyMlF2L1YwSDl1M2o4TUdETkc3YWxQUG56dEd2Vnk4MmI5K2U0bjRhYXRDb0VhM2F0T0hwa3lmRWZmM0tzTUJBaGdVR0FuRGwwaVhzN2UzSmx6OC9LNVl0bzN6RmluaFhxUUpBbmh3NUxBN1l4WDM5eXNFREI2amk0NE96c3pORjh1ZTMrTGxGdmJ6TXBtM2Z2WnV5NWN1bmRkZS9tVktwWkZOSUNIZERReWxVcEloUnBvcCtBTkR3K0drMEdrWU1HY0xyVjY5NEVSNmU3SHF0ZFlQWGhvUFkrdS9HZEtBUzRPdVhMelJyMU1qaU1RcTlmWnMzcjE4VDhNc3ZRTktBcXpJaEFjZDA2Umc5Ymh6ZE9uVmk0L3IxZE8zUlF4cklkY3FZMGVKMlhiMXloUTZ0V3llNzNaQVVRTnV5YVpQWmRIZDNkeTVldnk2OWpvMk41ZGVORzdHM3Q4ZEs5eDFkdjNvVlNNcWNhZEN3SVVkLyt3MDdPenZHamh6SnBZc1hPWFh1SEFENzkreGg4TUNCWkRJSWdNSDN2UjlreUpDQmZnTUdNQ1l3a1BGanhqQjk1a3l6ZVdyVXJNbThoUXNKNk5lUDgrZk80Vk85ZWdyZnpEL2pSN3JlN096c3lPSGh3ZEZUcDh6ZUsrRHBhYlEvQmZQa29XYnQyaXhkdVZLNkJwTzdsOHBsTXFNQit5ZVBIOU80WHIxVXQ4YzBlekNUTGdCaWVvM1dybGFON3IxNjRkdXhJd0NiUWtKWXUycVZOSjlHbzBHbFVrblpVWTdwMGhGbThMdVFKMGNPZHUzZkw2M3I1aDkvR0sxLzByUnBScTh2WGJ4SWg5YXRMUVlCSm8wZno3RWpSK2pWcDQrVVBhYS9UaXdGZDJKaVlpaFJ1TEJac0czZXdvWEk1WEprY2prYjE2OG5QaTZPWGdZQkhMVktSWHg4UEFBM3JsL24vcjE3TkcvUmduVHAwMHYzdGVTQ0ZHRVBIK0xnNEVEdHVuWE4zcnR5K1RKZlltTVpOR1JJcXNISmQrL2VjZlR3WVpxM2FrVzFHaldrNlhGZnYySnJaeWN0ci8rdjRmMVdwVktoaUk4M3kyQ1M2ZWJOWjNKZHlHUXlNbWJLWkRiZGNQMkdRbS9mUnF2VlNvSFpzSWNQU1ZBb0tGeTBLSEs1bkdkUG56Sjk4bVFDQmczQ2YrQkF1bmJzU0p2bXpWbXhkaTNGaWhlM3VMOVBIaittUWUzYVpzRTl1ZjczeE9UOGo0dUxvNmlYRjMzOS9SaytjcVRGZFFwL253Z1lDWUlnQ0lJZ0NJSWdDRUlLeWxlc1NOVnExZmo2NVFzSkNRbEdBN29Gdkx5bzdPM045cTFiQ1h2NGtOdTNiakZ4NmxTcStQZ2t1ejd2S2xVWU9HZ1FjMmZOWW5aUUVLUEhqK2R1YUtqRk1sYjYzaHN4MGRFOENnc2pNVEdSVEpreWtUMUhEcVA1Mm5Yb3dNc1hMM2p5NUFrS2hRSkhSMGZldkg0TllKU2hvWmRTUUdmK25Ebjh1bkZqaXQvSjVBa1RrbjN2L3BNbkZrdEcvVk1laFlVeFl1aFE4dVROeTR6WnM3bHcvangrM2J2VHYzZHZscTVjbWVhbmtLY0VCVmtza1hUKzk5OUpTRWlnVisvZXJGdTltcjI3ZDNQc3Q5K2t3VWhMR1JxL2J0N00xeTlmOE92VGg1eWVudXc3ZkJnN096dHAza0VCQWJ4OTg0WmZ0MitYbGxHcjFTaVZTdkpZS01mMFBkbmEyckp5N1ZxYU5HakE1UEhqS1ZPMkxFV0tGazEyL3ZsejVuRHh3Z1dhdDJwRm4vNzlqZDZMaTR0REpwTmhZMk1qZlc5V1ZsWkpBUjVkOWdhWUQxUkMwcUF1V0I2WTNMVnpKd0NObWpZRllPMnFWVXliUEptN0R4OVN2V1pOS2xXdXpJSjU4MmpWdGkyMnFUeHByMS8vOHRXcnBRSFkySmdZdm43OWlsdldyRWJIKzkzYnQzejgrSkVDQlFxZzFtaFFtZlFyaVltT1psWlFFUFlPRHRKQTV2R2pSL250NUVrU0VoSW9VclNvRk55NGR2VXF4WW9YbHo1ZlB4Q2QzcVI4MVBlK0gvemNxUk4zUTBQWnNta1ROV3JXcEc3OStvVGV2bzJkdmIyMHZrS0ZDN05neVJKeWVIaElQWnpVS2hYeENzWC9XOG0ySCtWNjAyK0RYQzVQS2xkb1kwTUdKeWVMQS80T0RnN0pCZ3kxV2kxdlhyL0czdDRlbVZ5T2xaVVZ5b1FFb2o1OUlpRWhRVG8zZnQyeGc0cVZLckVwSklReGdZRlNRR1ZSY0RCelpzNDBDNkxvWDFzS0pyaTR1RWpUTTJmT2JIRys3ODAwQURKaHpCZzJoWVRRcWswYlJvNFpZelpmSHBQZnd1VFdCVWpYdjFLcFpHQy9mcngvLzU3dXZYcmhYYlVxTVRFeFJ1WHJmanQ1a2tYQndUUnQzanpGN1gzNjVBbGFyWmJyVjY5U3RGZ3hvekt3bnJsekk1ZkwyYnRybC9TNW0wSkNqSmJQbXk4ZmxTcFhsbDZ2V0xvVXVWd3U3ZXVaMzM3RHUycFZHdGFwazFUZTBFUmVEdyt6YWFaQk5QMzM4RDR5MG1pNlZxc2xQajdlYUhyVXAwK0E1WDhqTkczWVVQcjdyS0FnWmdVRkFYRGw1azNTcFV0SC85NjlxVlduRGdNSEQ4Ykt5b29WcTFmVG8wc1hXalpwUXAvKy9lbmJ2Ny8wc0kyZS90OEthZjAzZzM2K2I4MlFGcjZOQ0JnSmdpQUlnaUFJZ2lBSVFpckdqQnVIWjU0ODJOblpFUk1UWXpUQThzdlFvZHk1YzRmYnQyN2hVNzA2M2xXcVNJT3d5ZlhiNk92dno1bmZmc05aTndqWHJtVkw0dUxpa3YzOFhUdDJzR3ZIRGdENjlPL1BpRkdqek9ZWlBIdzRnTlQvNDlhdFc2UkxuejdGY2pDVzZBY1FMVDI1blpLMFpDOTlieS9DdytuczY0dTF0VFhMVnEzQ01WMDZhdGV0eTdEQVFHWk9uMDdYbjM5bThZb1YwbFAwcHE1ZnUwYnJaczFZdkh3NVZYeDhrTWxrWmszRVBYUG41dG5UcDJUTWxJbWcyYk54eTVxVmhJUUVhUkRPdE45SzNOZXZMRjIwQ0lBcVBqNVlXVm1aUFYydGlJL0h6YzN0SHg5OFRZNTd0bXhNRFFxaWQ0OGVEQnMwaUFOSGoxcnNHN045NjFZV3pwOVBpWklsQ1pvMXkrejlYL3o5T1g3MHFORTAvUUN1VjhHQ05HbldMTlZ0TVIzVWpZK1BaN2Z1WE0rZ2UxSmVId3l5MXcwU0RobzZsTFl0V3hLeWJoM2RldmEwdUI3VDlkdmEya3JuNXNJMWExaThZQUVQbmo0MU9sKzNiZG5DNGdVTHVQL2tDZWt0WExjNVBEeDRaREJvbXlkSERrYVBIOC9QdXY1bWVyK2RPc1d6cDAvcEh4QWdUZnVxdTc0ekdBeEs2MzN2KzhIWUNSTklWQ29wNE9XRlNxV2lSZE9tMk5yWUpBVWFTQm9NMWgvdnIxKy9rcGlZaUpPVEUzRnhjVWI3OTczOXFOZWIzdXlnSUhaczI4YStRNGNvVnFLRTJmdUd4OFZVZkZ3YzNpYVpVSXNXTEdEUmdnVUF6Sm8zTDAzYllIcWRKSmV0cHRGb3ZybGM0ZGJObXdrY05reDZYYnRhTmVudit2dkM4SkVqNmV2dm42YjEzYnB4Z3kyYk45TzRhVk5tekpuRHNzV0xxVnUvUHZueTU1Y0NaQ2xsTHlabjhZSUZSRVpHTW1uYU5MeXJWbVg3MXEyTUh6MmFsZXZXU1FGZi9ZTUc2VXdDSEticTE2b2w5WEl5M2VjYmQrOWlaV1hGZ1gzN0FKaGhrbFVGME03WFZ3b1lQUW9MWThQYXRmZ1BISWlibXhzdkl5TG8wYVVMbGF0VVlmUDI3Y2h0YkpEcmVueXRXckdDSlFzWGNpTTBWRnFYeWlCRHlwRCtHaXR2b1dSbmN0bVZXZ3Q5dDU2OWVzV2lCUXZZc0hZdGw2NWZSNlBSb0lpUHg4cktpaDVkdWlDM3NlSEF2bjNTL3VwVnExR0RSY0hCYk5xd2dRNGRPOUt0UncrcEQ1VCtmRStwYjVraHd3Y1RoSCtPQ0JnSmdpQUlnaUFJZ2lBSVFpcThDaFdTL241by8zNUc2b0l6cHM2ZVBtMDBZSlJjdncyNVhNNzJQWHVrUVkrcnQyNWg3K0JnOGFuZVBEbHkwSzFuVDBhUEcyYzBNS1ZTcVloODl5NnBQSlp1UFU0Wk15S1R5YVIrQ2kzYnRMRTQ2SGZ0NmxVOFBEeUlqWTNGMmRuWnFJbTNvNk1qT1R3OHBLZldMV1VCNkdtMVd0UnFOWXI0ZURKbXpFZ09EdzhVQ3NYL3k5Ty8xNjlkbzcrZkg5SFIwYXdKQ1NGM25qek1uek9IUEhuejB0ZmZuN2l2WDFtMFlBRU42OVJoeHV6WlZEVTRMbnI2N0N0N0J3ZEtGQzZjNHVjdENnNDJlbjM2L0htTDg4MmZPNWVQSHo0QWZ3NXFmZnI0a1RJV1N2SVlQaDBmT0hvMHZmdjFTM0VidnFlNjlldlRiOEFBbXJkc21lemdtMC8xNnRSdjJKQkpVNmRhREFRR0RCcUVmMEFBZHZiMk5HdllrSVNFQkk2ZlBvMUNvVUNwVkhMaDk5OEJwQUNxb2E5ZnZsajh6TzFidGhBZEhXMDBUWDhPNi85YnJrSUZac3laUTVObXpmNGNRRXhsZjdYQW5WdTNzTGUzNTR2dXMxOUdSQmpObzUvK0lqd2NyVmFMTWlIQmFHQmZvVkJnWldXVlZOYks0THJTOXp4U3ExVEV4TVF3ZXNRSU1ydTRTUDJlMUdvMWQrL2NRU2FUV1J5QS9oNzNBME9Pam83TW5qOWZldjA0UEp6UG56K1RrSkJnMXR1clhxMWFPTmpicytmZ3dXUy91Ky9sUjc3ZTRNOWdmRTVQejI5ZTFzSFJrUnQzNytMZzRJQk1KcU5DcVZKMDdkRUR2NzU5VVNnVXZFdWhiNWFodEF5MHExUXF0RnJ0Ti9lSTBmZGRPbnJxRlBWcTFtVDlwazFvTkJvRzl1L1BydjM3cVYydG1qUlBXcFF0WDU3VjY5ZFR4Y2VIUDBKRG1UMWpCbnQyN2VMd2lST29WYXBVbDdjMHo5blRwMW15Y0NFOWV2V1N5bkg2VksrT2c2TmpVbG5JSTBmSWxqMTdxaVVCOWV6czdlbllwUXZqSms2VXBxMWN0b3hwa3lkaloyZkhzc1dMaVl1TFkvUDI3VWFaUkFEVnZiMmwrK3JYTDE4STZOY1A1OHlaNmR5dEd6RXhNUVRQbll0Y0xtZjB1SEZtV2NYNjMxaDlrRGtsV2wzQTZQYjkrMGJUcTFXcVJLTW1UUmh1RUhCKy92UXB6Um8xTWd2azZsMitlQkdmYXRXdzF2VWErL3o1TTMxNjl1VHQyN2ZzUDN6WVlxQTdsNmNuRzlldkoyanFWSTRmUFdxeFo1M3c3eUlDUm9JZ0NJSWdDSUlnQ0lLUWpFMGhJY2hsTW1SeU9UVnIxU0t6aTRzMDRHV1lnV05hL2djczk5dUlqbzdHd2NGQmF2YXQ1NWd1SFMvQ3c3bCs5U290a3VtM0lwUEpqQWFwWDcxOFNYVnZiNk41emw2OFNOU25UL2gxNzQ1SHpwd0VqaDV0OUw2Ym14c0FiUXpLN0pqMkRoZytjaVREUjQ2VVNoaWwxWTNRVUFZT0hwem0rZitxK1BoNEZpOVl3UElsUzNCMGRHVHR4bzFVckZRSnRWcE44Tnk1TkdqVWlHWXRXakJreEFqYzNOMlpORzRjblgxOXFWbXJGbjM5L1kzNmxlZ0hSR1hXMXB5K2NJSDA2ZEtaRFJEZXUzZVBqdTNhY2UzMmJheXRyWk9lcWxZb3lPcnViclp0Zjl5OXk1cFZxNURKWktqVmFtbTZQak1tWU5BZ09uYnViTFpjK1ZLbGNERG9LL0pQZXZ6b0VScU5CaHNiRyttNDYzdFNKU1FrR0wyR3BJSDF1TGc0d3A4L3g4SFJVVHFIQUg0cVZneEk2dVdsWHpaL2dRTFMrL3FBVVcwTHdUcExGQW9GU3hjdlR0TzgrbTFYS0JUQW4zMDZUT2tIUHBVSkNiUnExZ3g3QndlcDFGd2JrM0pUK25XMWE5a1NsVnFOVnF2bDdzT0gwdnVUeDQ5bnMwbTV4akdCZ1l6UjlkL0o1ZW1KSWo2ZXlNaEk1aTFZZ0lPREE0TUNBaml3ZHk4cWxZcnlGU3NhblYvZjgzNlFFcTFXUzg4dVhRZ1BEMmV4cmk4UXdQTm56d2g3OE1CaXh1SS80VWU4M2d6cHk5QmxNT2t4a3haV1ZsWm01VVd0cmEyeHQ3ZkgzdDVlQ3BwOUQ5R2ZQd05wTHhPbXA5OC9EMTJadFB3RkNoQWZINDlNSnBPeXUrU3BuTE1xZytNSVNka3BYNzk4SWFCL2Yrd2RIRmk0WkFuVzF0YlN0WnJTdlVVL2o5Nms4ZU9kMHl1REFBQWdBRWxFUVZRSldiZU92UG55VWNYSGg0UDc5eE1iRTBOTVRBeGVYbDVjdW5pUnZyMTZzVzMzN3JUdmN3cjc4K2IxYTFicHN1bE1nMFdRRkVqV2YyY0hEeHpnZ1M2Z1UvcW5uNlI1eGt5WVFNRkNoWkx1UmFHaDJOdmJZMjF0elNkZDZUaDlNRjZqMGFCVUtzbVpLNWRSYVQxSUNnQUNadE90ckt5d3RiTXptcDVPVnpKVDlYL3MzWFY0Rk5mWHdQRnZkamNLUVVKd2FJQmd4UW9VZDNkM3R5REZOUkNrUUhFTDdoQUk3bGE4U0NsU1hJcExBZ1JMSUVBQ3hOYmZQN0k3WFkwZ1ArakwvVHhQbnlhenM3T3pPN0xobm52T3NSRnNpNDZLNHZ6WnMweWNPcFZHZGV2aTYrZkh3UU1IdUhQN050UDkvYzJDUlNsU3BDQlQ1c3pTNyswNmRxUkkwYUk0S2hSbUUwcU05K2UzYjk2WUJmQ05tVktSa1pGV2dYM1Q1d2xmaGdnWUNZSWdDSUlnQ0lJZ0NJSWRVeVpPUkt2Um9GUXErZjNnd2ZpQWtXSFEwelJyNG5WNHVOVXlzQzcvMDdkblQ4NFlCdEVoZnRCN3VyOC9BUDErK1lWN2QrOVN0bng1czRFV2U5Sm55RURBMnJVNE96dno1OUdqQkt4WWdZdUxDem05dmFuZnFCRTlldld5R2lEcTNxc1hCUXNWa2pJcEFBcVlERTZacWxxOU90bXlaVVBoNkNpOWorMWJ0bkQ4MkRFV0wxOE94QS9hYUxYYStMNUpOakluM3I5L2o3T2hVWGR5eXh0cHRWbzBHZzBhdFpvVUtWTVNGeGZIaG5YcldMbDBLV0ZoWWVUSm01Y2xLMVpJQTVGeXVSdzNOemV6V2ZFZE8zZW1jSkVpREJzMGlPUEhqbkg4MkRHS0Zpdkd0dDI3VVJqNmdFaWZwNmNub2FHaFp2dmdrUzRkT1hMa0FPSm4rQThkT0pDOCtmTFJ0WHQzcTk0NzBWRlJET3piRjJkblp4bzFhV0pXNXNmNDNwVktwZFM3eDFKeVA1K1BOV1RBQUc1Y3Y1N2dPcGFCU0tPYXRXdXpmTlVxcStVbmpoK1hmcjUrN1JvNWN1VXlPL2NTYWt4dmF0bml4WVNGaGxLK1FnV3o2eVFoeGl3YkozdWx0UXdEMEduU3BKSEtyUzJZTzVmWk0yZHk1ZVpOczNXTlFkS3J0MjdaM05ZUVgxLzZEaGlBbytHYTJMRnRHMU1tVHVUeTlldW8xR3IwT2gwRCsvV2plYXRXTkduZUhJQ2F0V29SOHVnUkZTdFhwa3UzYm1iYis1ejNBNEJ4bzBlek5qQlErcjFuNzk2TUhETUdCd2NISmt5WlFzOXUzV2pmdWpXVHBrNmxkYnQyckYrekJwbE1SdU9tVFcxdTczTmV2OEIzZWIyWmtobUNmSi96dFZVcUZidDM3dVRuRWlVKzJ6YWZQSGtDUUFhTGJMVEVHSU4vcnd3bFcxT2xTbVZWSWswbWwvUG80VU9xVmF4b2N4dEtpeUNQUnFOaFlMOStoRHgrekpJVks4aWJQejh4TVRINDlPeVpZSWFZTWV0UHBWSkptVjFuejV4Qm85RncvOTQ5dWhyS1NDb1VDakpteWtTV3JGbkpuU2NQLzF5N3hvNnRXNVA4bmhQSzJEcDU0Z1I2dlo1Zng0OG42c01IVWxvRUNqVnF0YlJ2MVd2VVlJaXZMM255NWlWanBrd002Tk9IVEprejA5WEhCNGcvem8zcTFyVjZEY3VBV2VENjlWS3ZKaU9WU2dYWTd2ZTBldVZLVnE5Y2FiWGMrQnhUZnh3NmhKT3pNelZxMXNSdjJEQ1VTaVdUcDAyamNPSEMrQTRlYkxadW5YcjFXTHg4T2JFeE1UZzVPN05uMXk1R0RCM0tyZnYzemRZekJ2WEcvL29yNDMvOTFlbzFGOHlkeXdLVGJFbWpoRXAyQ3A5T0JJd0VRUkFFUVJBRVFSQUV3WTRiZCs4aWs4bmlzNFVNcFdPTUEwUzJaalpiTHJNY1RKb3daUXBxdFJxNVhFN05LbFdrbWZBUTN3dkpwMU1uRnM2Ynh5UkRNK21FdUxtNVVhMTZkU0ErVXdEaUI3L2MzZDA1c0hjdnExYXNTUEQ1dmZ2MVkvaklrWFlmTDFpb0VBVXRna2tYTDF3QW9HNEMvU0ZNSlZaMktpbCtMRkNBQTBlT29GQW91SGJsQ3VHdlg5T2pWeStHREI5dU5RUGVWdm04b3NXS2NmRG9VZGFzWHMzU1JZdm8xS1dMMWVBenhHYzJXR2FjckF3TXBITFZxc2psY2w2SGgzUDg2Rkh1M0w1dDFwdkdLRFkyRnBsTXh0ang0d2szQkJBdExWdThtR1dMRnlmM0kvaXNKaytmamthalNYWVFvSDZ0V25ZekRuN2Z2VnY2ZVVEZnZxVFBrSUYxbXpZbGU5OGVQMzVNaFVxVktGMm1USklEUmxFZlBnRC96b3kzWkJ6NGRESXBxV2VjUFc4WjREWE8ydGRxdFRZL20zU2VubWEvRzRPa0h1blNTY3VXcjFyRm05ZXZwVzNueTU5ZjZpL3o5dTFiVXJxN1MwSE56M2svQU9qUXVUTk5XN1RBemRXVjJ0V3I0MmFTUlZPZ1lFSDI3TjlQajY1ZDhmUDFKZWpCQXphc1cwZU5XclhJbkNXTHplMTl6dXZYMHZkeXZabUtpNHRMZHBtM2hKdzljNFp0VzdidzVzMGIxbTdjQ01UM2RIci8vcjAwRUc4TW1Ga0dZaEp5NXRRcEFLdjd2eVdkVG1kMnZ6ViszOTI1Zlp1VTd1NmtkSGZuNWN1WHhNWEZTUm1JTXBsTXlqRDViZkprcVdlUVVXYVQ0S2hhcldib3dJRWNNNXcvcFEyWmNUMjdkazN5L2VIWDhlUHAxcU1IQUtOKy9SVm5aMmN5WjhsQ21yUnBLWkkvUHcwYU5XTE9nZ1VBUEF3TzVtRndNRFZxMWJJcWlaZ1F2VjV2bHBGanpINXAxN0VqZGV2WEp6ZzRtRlpObTdJMElJQXlaY3RLNjZsTUFrYnBQRDNwUDJnUUFHdFdyZUoxZURock4yNlVQbDluWjJkdTNydUhpNkVrb1NXdFZvdGFyYmI1M2VZN2NpUy85TzFydGJ4Wnc0YlVxRldMUHYzN1d6MlczaVNURk9Mdm8wc1dMYUpZOGVLY1AzY09pTy81OWpvOG5IS0dZMmpzemRXeld6ZWNuSnlJZVB1V240c1VZZHlFQ2RLOTB6THJPditQUDNMMzRVT3IxNCtKaWFGNG9VS00rdlZYT25YdGF2WDQxd2o0Zms5RXdFZ1FCRUVRQkVFUUJFRVE3REFkRERNT1VCaVhKYVVrbmFWYzN0NW12NXNPZWxTclhwMDhlZk95YmNzV0JnOGJaalU0blJ5YmQrNGtNQ0NBdGF0WHMzdi9mck9CNCtsVHBuRHN5QkZhdDIyYjREYkN3c0lZNmV0THJ6NTl6QWE1a3NQZDNSMW5GeGNVY2preVE3UHVwTkRyOWVpMFdqUmFyUlFJVUNnVXpKd3poNEZEaHBpVlBUTmxiL3VPam81MDc5bVRqcDA3U3dOMGx0S2tTUVA4ZTF4elpzM0tEMTVlS0JRS2N1VE15ZUZEaDFDcFZQVHEzZHZtTmp6VHAyZjduajJrU3BYSzdtRGpxRjkvcGNjdnYxZ3R0M1d1ZkNtRmJmUjJTU3BiZzNRWHo1L24zdDI3Wk1xY21iRFFVQll1WFVxYkZpMFlPWHc0M2hibmUySm16WmxEK0t0WGJFOWtodis5dTNmSlorZ3I5dnpaTXdBODdQVHlNTTVFTnkwRGxsZzVLNldkakRtQTlXdlhvbGFwYUc5UzZzeVl6UUFRR3hPVFlKbXNVK2ZPa1MxN2R1RHozdy95NU0xcmQzc1FQeWk5Y2RzMmV2bjRzTktRSmRpN1h6KzcyL3VjMTYrbDcrVjYwK3YxMHMvdjM3MnpLb1ZuK25oUzNMaCtuWTNyMS9QKy9YdnUzYnVIVDQ4ZXRPL1VpWEJEVm8rUG9TK1BrV1hRejE0dzFFaWowYkI5NjFieTVjOXZONUJvMUxGTkc0cVhLTUZRUTA4LzQvbXhaOWN1U3BZc0NVRHExS2xSS3BXVUxsWk1Xc2Y0K3BreVpaSXlSRzN0Ujd0V3JiaDA0UUtWcTFibHJ6Ly9sQjd6bno4L3ZwZVlqWE15TWpLU2FoVXJNdDNmbjBwVnFwaDk5OW5xWTJjcWw3ZTMxVFdaRklFQkFRUUdCTmg4TEZQbXpEZzdPNk5XcTVremF4WmJkdXlRSGxPcFZGYTk0ZTdldWNQVVNaTVlPbnc0T1hQbE1udk0zclVFdGt0VW5qdDdGbWRuWjFLNHVka3QyV2xQV0dnb0lZOGY0KzN0alZ1S0ZOeThjWU1IOSsvejRQNTlMaGdDUmkrZVAwZW4wMG12Kyt6Wk05eFNwQ0FtT3BvVUtWSklBWEMzRkNta1FKYnBQcXJWYW5adTIwYitBZ1g0eWFMWG83SC9sRnd1dC9xTUl0Nis1ZUtGQ3hRcVhOaXF0NVB3ZVlpQWtTQUlnaUFJZ2lBSWdpQWtnekZnbEpTU2RNblZkOEFBNHVMaVNHUFJxeUs1dkx5ODZOeTFLMnRXcmVMUnc0YzBNc3prZi8vK1BYK2ZPVU9OV3JYd01wUitzdWZTaFF1Y09INmNlZzBhV0FXTS9qaDB5T3gzdFZwTm1yUnByV2FMWDc5Nzk1UGVoeVVYRnhlN3dhS2tzQng0TW1VY2VEUTloc1pqWGJKMGFaWXZXVUpLZDNjYU4ydG1keHVXSlFBdFRaazRrU2tUSnlabmx6ODduVTdIamV2WGNYWjJSaTZYSjlyVVBUSHpaczhtclljSDFXdlVZTU82ZFJRcVhKaUpreWV6ZTljdXNoZ0duSk02UUMrWHl4TXR2N1psNDBiR2pSbkQza09IeUpNM0wxZXZYZ1d3MmVNRy9zMndTSk1tRFdGaFljVEd4TkN4YzJlcDFKTzk1OGdWQ3B2bnk1NWR1M2p4L0RsZHUzZVhsbmtiQWtBRGh3eWhzMkUyL1B6Rmkybll1TEcwenNIOSsrblRzMmVDNTZDbHozVS9NT1hpNHNLUEJRcHc4c1FKSUQ2Ym9mRGN1VGFEQ0ovNytqWDF2Vnh2YXBQTWs0ZkJ3V1MwS1BObTdLZVZtRGV2WDlPbVJRdUNIandnVTZaTXlPVnl1blRySmdYOGpBR2pKU3RXMkN4UHQycmxTcFl1V3BSb3dDaHcxU3BDSGo5bTR0U3A1ZzhZanRlenAwL0psajA3SVNFaG5EOTNEcFhKL2h1UHFidTdPNVViTlFMaUEzdTc5KzBqTkRTVVhnbGNjNVlVQ2dVbFNwWWtYNzU4bEs5WVVRb1lSVWRGNGVIaFlWVlMxSks3dXp1ZW5wNW1tVlZCRHg2WTlRMEMrUERoQThGQlFlajFldFJxTlJreVpFajJaSTBXclZyUmIrQkE2ZmN0bXpheFpPRkM2ZmUwSGg2MGF0dVd3SUFBTGwyNElQWFJVOGJGbVdYY1hMdDZsVjk4ZkVpYk5pMVpzbVpsNmFKRlBINzBpQUtGQ3RHcFN4ZW1UWjZjYU1iYzdhQWdLWU5yM09qUjNEZnB3V2JMenUzYjJibDl1LzNIOSs2bFdQSGlGUC81WjVZRkJGRGtwNTlJNitGQi9seTVHT0xyUzdVYU5hUWVRMzE2OXBTZTE2UlpNNnRKTnJiNCtmb3lZUEJncTRCUlFwNCtlVUl2SHg4V0xGa2lBa1pmaUFnWUNZSWdDSUlnQ0lJZ0NFSXlHSnVySjZVa1hYTFo2eVdTSEpHUmthUkprNFljT1hOU3JVWU5GaTlZUUwwR0RWQW9GQ3hkdElpWTZHaXp3UzE3RHV6YmgxdUtGRFF3RFB5WnNqWHdWNjE2ZGF1QTBYL0oyemR2QU52SHNHS2xTbXplc0lHZXZYdWJ6VmhQcmw1OSt0Q3lkV3VyNVo5NjNpUkhYR3dzVFpKWVVqQXhmeHc2eEpuVHB4azBkQ2p2M3IyVGxqZHQwWUxHelpxeDJGRHE2ZWhmZjFrOU56b3Fpc2JKM0kvalI0OHlldVJJbXJkb0lXWFRITnEvSDdsY2JqY2I0bVZZR0U1T1RuaWtTOGVvNGNQWnNtbVROTkJzcXp5WVNxVWlhN1pzL0hIOE9OZ0k3cngvOTg2cVZOZkNwVXRSS1pYa3laY1BXU0tsa215VmpMTG5jOXdQVEdrMEdxWk1uTWpxbFN2cDR1UER5N0F3ZHUvY0NZRC92SG1mSER4TWp1L2xlc3VZTVNOWnMyVWpPaXFLb0FjUGFHcm9iUVh4NVRKTkE1MWFyVllxWjJZcG5hY25XYk5sbzI3OSt2VHUxNC95aGd3ZVMyblNwclVxSndhUU4yOWVTcGN0aTBhanNadGxlZWJVS2FaUG5reitIMytrVGJ0MlpvOFplMHRWTkpTRk0yclZwbzMwc3pGYnlsaUMwYWp3VHo5UitLZWZiTDVtUWdZTkhZcGNMdWZJNGNQU3Npb1ZLa2dUTkJKaURGN0k1WEtDREQyWnhvd2N5Zm16WjgzV08zYmtpRlR5RG1EYXpKbTB0bmp2aVhGUGxjcHNBa1phR3dIZVRsMjZFQmdRd0lwbHl5aFJxcFJVUXM3VkVEQlNxVlMwYjlWS3lvanMzN3MzR1RObUpMdVhGOVZyMWdTUUFrRzI3cWNiMXExajljcVZaZ0hwZFpzMzQrYnFpcXVibXhTOE9YLzJMTzNidEdIWThPRXNYN0tFSnMyYm85UHBPTFIvUHdlUEhaUDJYYTFXOHk0eUVuZVRvR3l0T25VQXBQS0Nsa3hMMGlXRjhmNmIzREtOeGlDYnZmTlkrSFFpWUNRSWdpQUlnaUFJZ2lBSXlXQWNGRXVvSkoxT3A1T3lEajZGY2VhdVBJa0R1UkVSRWZUeThXRlpRQUM1dkwwWjd1ZEh2ZHExbVQ1NU1uVWJOR0Q1MHFXMDY5QWgwYkprcjhQRE9mckhIeFFvV0ZBYXBETDFJQ1RFN0hlVlNvWE9FRWo3cnlwWnVyVFpNZFZvTk5Lcy9mZUdZSWp4Y3d0OThTTFJjazIyT0RvNmtzSk9xYlAvRldjWEY1YXZXb1dMaXdzeUcyV003R25ib29YVnNoVkxsNUxPMDVQdVBYdmlQM09tMldPbXdRZGJaYWVNbVQ5SllSeEU3OTJqQjFXcVZtWEtqQmxBZkJiY2xjdVhBUmcvWm96TlhqOVBRa0xJbGowN01wbU1TZE9tTVhYbVRIYnQySUhmc0dGczJyNmQ0ai8vTEszclAyTUdTeFl1eEgvdVhMc2w2WjQ5ZllxVGt4UFJVVkhTc3ZvTkcwby9SMFpHSnZoZXRKOXduU1QzZm1EcTlxMWJqQjR4Z210WHI5SzlaMDlHalIyTFZxdWxWN2R1N042NUU1bE14cXk1YzVOY2R1NVRmUy9YMjdHVEp3SFl0bVVMR28yR0dyVnFFZkgyTGFsU3AyYlh2bjFtNjZyVmFxbTBvUzByQXdPVEZYQTAxYlJGQzVyYXVJYU5ZbUppbUROckZpbFRwbVR4OHVWV3IxTy9ZVU5jWFYwSkN3c0RRT2JnUUk1Y3VTaGJycHkwanZHN01hR013dVNVNExPVmpiZHI3MTRjblp4d2NIQWc2TUVEZnJRb3VXZGFrcTVxdFdwUytVbUl6L3BMbVNJRnppNHV5T1Z5Y21iTlNwTm16Wml6WUFGYXJaYW9xQ2pwMmpMMkpFb3NJeXVwY3ViS1JiWHExYVUrVEhHeHNRQlNRTWJKeVluK2d3WWhWeWo0dVVRSjh1WExaMVdDenJnZnR1Nm54cEtjcHZmZERCYUJ3K3ZYcnRITHg0ZWlSWXZTdlZjdmxpOVpBa0RmL3YzWnRYMDczVHQzSm5EREJ0d05mZFk4MDZkUDhEMGRQM3FVYzJmUDBxbExGOEM2Sk4yWDhyKzVRMzNmUk1CSUVBUkJFQVJCRUFSQkVKSWhvUUU5Z0wvUG5HSHQ2dFdBL1o0NnNZYkJJbnVEWi9ObXoyYmp1blZTMW9aWHpweEoycmR1blRyeDdPbFRIajE4U0M1dmIvTG16OCtnb1VQeG56NmREZXZXa1N0WExrYU5IWnZvZHBZdldZSmFyZWJHOWV0TUdqK2UwZVBHbWIwWHk4SEVqeDNFL0ZhOGVQNmNRd2NPOERBNG1QdjM3bkh2N2wyQ2c0SW9XYW9VNHlaTVlPTDQ4V1RLbElreGZuNUVSMFV4WmVKRUZpMWJsdXpYV1RodlhyS2FxUU1zV2JpUXVmNytBQnc2ZHN5cXIwVnl5ZVZ5YXRhdS9VbmJNSm8yYXhZUGc0TVQ3SzN4T1Z5L2RnMkFJai85eE1LbFM1SEw1U2lWU240ZE5RcVBkT2xvMExBaGF3TUR5WkF4SXdNR0R6Wjc3cldyVjZWK1I4Ynp0Rm1MRnZ4eDZCQzlmSHpZdUhVcmVmTG1aY3ZHalN5Y040L3hFeWRTMms3UHJrY1BIeElURThQang0OXAxcWdSSlEybHBVd1paOThQNk5PSEFYMzYySDNjMUplNkgwRDh3UGVBUG4wNGRPQUFhZEttWmVIU3BWS0FTNkZRc0hEWk10cTJhTUhPN2RzcFhxSUU3VHQyVFBLMlA5YjNkTDFCZkRCbS9wdzVaTW1hbFRMbHl0RzZXVFBTcEVuRFFrUEExYWp2Z0FFSmxncjkxUHVzV3EyMlc0YlN6YzJOVGR1M0V4d1VaUE05T3pnNFNKa3U5aGpQM3d1R01wR1dTaFVyWmplREN1Sjdpems2T2lZWW9ESDIveG8zWmd4N2R1N2s4SjkvV3BYNWcvaVNkSmFaVnBZQkZGTnl1WnpVcVZPYjdRc2szTThzdVZhdVdTTjlqMzc0OEVIYVQ2TmYrdmI5TEs5alNhUFJzR3JGQ21iUG5FbldiTmxZRmhCZ2RpNmx6NUNCK1lzWDA2TnJWeHJVcnMyNGlST3BWcjI2MlRiQ1g3MWl4ZEtsM0x0M2o1czNiZ0J3WVA5K3N5eEl5NUowd24vWGYvc3ZPa0VRQkVFUUJFRVFCRUg0d293empkZXNXc1hJWDM5RnJWSWx1SDdxMUtrNWZQQWd1Ynk5cGNFdFV5K2VQNmU3WVVidWxvMGJ5WjBuRDIzYXRUTWJKQ3Rmc1NMTGx5NGxaNjVjVkt4YzJhenNqeTJSRVJFQVBILzJqQVZMbHBnTjdPWFBueCs1WEU1c2JDeEZmdm9wMFV5Z083ZHZzem9nZ05KbHk5SzVhMWY2OStuRDgrZlBtV3dqZStPL3pqaDRlZkhpUlhadDM0Njd1enRGaXhlblJxMWFEQnN4Z25TZW5uVHUwSUdzMmJLeE1qQ1FwZzBiNHVmclM0WU1HU2hXdkhpeVgyL1lpQkUyZStjVU5KUlhzMFdyMWFJeW5ITUpEYlltVlV4ME5BcEhSeFFLeFNlWElQUE9uZHR1MDNwSTJ2N2FXc2N5Y05LclR4OGVQMzdNeXNCQVhGeGMwT2wwK0EwYnh2MTc5MWk1WmcxVnFsYmwrZlBuekprMWk1eTVja205ZzU0L2U4YTl1M2RwMjc2OTFXdjR6NTFMbXhZdGFONm9FUTBiTjJiVGhnME04ZldsY3dMbGxQNCtjd2FaVE1ibTdkdnAwYlVyRzlhdEF5RHF3d2RTR2daKzA2VkxaN05rbEZFR2k4SHR6MzAvVUtsVXJERUVyRGR0MkVDVmF0Vm8yNzQ5cVZLbFlzVG8wVmJsc2x4ZFhWbXhlalZyQXdOcDE2R0QzZTErRHQvajlhYlJhQmcyYUJEUG5qNWw5cng1cEVxVmlwYXRXek5sNGtRYTFLbkQ4b0FBcVZ4YjN3RURQdm4xRXNyZ09YSDhPTE9tVDJmcXpKbFNacDFweHB1am95UDVMVEoya3NQNGVTV1VYWkxROTgrOXUzY1pQV0lFNHlaTW9HVHAwdEp5VysrcFcvZnViTnU4bVpIRGhySEtjQjBDVXErbHBOTHI5WVNGaFJIeTZCR1BIajdrNGNPSDFLcFRCNy9Sby9FYlBUcEp6MzhYR1duV2krdU5vZHlpNVg2YlRycDQvZm8xOEcrR2tVNm40LzM3OTd3T0QrZnAwNmM4REE0bU9DaUk0S0FnTW1YS3hMeEZpNlRuMnVxVitQYnRXNnRsTVRFeDdOMnpoOFVMRnZBa0pJU3ExYW94ZThFQzBxUkpZN1Z1NWFwVldiOTVNd1A3OXNXblV5Znk1TTFMNDZaTmFkQ29FVjQ1Y3BETzA1T0RCdzdnNHVKQzY3WnRXYkp3SWJQbXpESHJZV1Jaa2s1citOdkozblgwS2RtV3dwY2xBa2FDSUFpQ0lBaUNJQWlDWU1lVGtCQUc5T21EWi9yMDdOKzNqLzM3OWxIODU1OXAyYm8xd1VGQlpNaVlFVGMzTjZwV3E4Ykt3RUEwR2cwNWMrVmk3c0tGL0ZTMEtQZnUzc1hWMVpYY2VmSUFjT1A2ZFh3NmQwYXRVakZ4NmxRdVg3eklHRDgvbGl4Y1NNUEdqU2xWcGd5NXZMM0puejgvVnd5emVMVWFEZEZSVWJ5TWlpSXlNcEtYWVdGVXJsclZyTzcvZ1gzN2tNbGt6Rm13Z0xxR3ZqQ1hMbDVrNmFKRkhEOTZsS2JObTVQVDI1c2xDeFp3NVBCaEdqWnVUTlhxMVNsWXVEQ2VucDdTYk9QWDRlSDA4dkZCTHBjemVkbzB2SFBuWnUzR2pRem8wNGVLWmN0S1pXOU9uenlKUjdwMHVCaEsrNmpWYXVMaTRuajM3aDB4MGRHZkxZTWx1UkxxQVdLTE1WdXNlbzBhdE92UWdlSS8veXdGVWZSNlBVTUdEdVJsV0JpL2poL1BEMTVlN05xN2wzV0JnVFJyMlZJYS9MT1ZSV2JjaHc4ZlB2RDB5Uk96V2VXaG9hRTI5K1YxZURqMzc5N0Z5ZG1aSE1uSUlFbXVicDA3Vy9YeCtCeU1nMyttSlp5TXl4SXFVYVcxY2J5TXo5UHBkTWhrTW5MbnljTzJYYnVBK0puL0k0WU81ZmZkdXhrL2NTSlZxMVVEWVBiOCtkU3JXWk1SUTRkU29HQkJ2SFBuWnRPR0RUZzRPTmc4SDJOaVlxaFl1VEkzYjl4ZzQvcjFaTXFVaVJ3NWMvTG05V3ViVGUvMWVqM3IxNnloY0pFaUZDeFVpRzI3ZHRITHg0ZGJOMjlTdmxRcEdqVnBRb1ZLbGNpWFB6K1pNbVdTc3E2MFdpMXhzYkc4Zi8rZU4yL2VjT0w0Y1VxVUtrWGF0R2svKy8zZzNObXpqQm8rbkhmdjNqRjg1RWp1M0w1TjQzcjFxRlduRHJYcjF1WHRtemM0T3puaGF1Z0xwTlZxVVNtVnlHUXltclZvd1pYTGwxR3IxWlN4azJIMXFiNjM2KzNSdzRlTUdEYU1pK2ZQMDdKMWE2a2tYTGNlUGNpUkt4ZjlldldpZGZQbUhEeDJEQzh2TDdQbm1wWThORExlWTRQdTMrZmR1M2RtM3dIRzBxRm5UcDJpVk9uU1ZsazZVUjgrc0duOWVoNEdCNU01YzJacGVheWhaNDZ0SUVSaXRCb05TcFZLS2gxb0RBWWxGSkRUYUxVb0RQdDk3KzVkYXRhdUxSMnYweWRQY3V2bVRhdEFpM0hTaHZIL0FGNDVjdEN6ZDIvT256MUxkRlFVRGc0T3ZIbnpocjlPbkFDc3M3RkNYN3hnKzlhdFJFWkdFdjdxRmFFdlhnQ3daOWN1OWhqdUxSRGZjOHBXNzdEWTJGaWI1NTVhbzJIbjl1M3MzTDdkNXVkanorV0xGNEYvUzhrZE9YeVlYN3AzbHg1M2RIUWtSODZjZU9mT1RlV3FWZU8zbDBEL1JDTzlYaS90Wnk4ZkgwNmZQRWs2VDA5bXpwbERpMWF0elBkUHF6VUwycFFxVTRhamYvM0Y0b1VMQ1Z5MWlsblRwMU8rWWtXOGN1UkFKcE94OC9mZlNaOGhBekV4TVN4WnVGQzY3dXdGS1kyWmt6SFIwV2FaVkViR3dLei9qQm40RzhxTVdwbzRmandUeDQrMyszNkZMME1FakFSQkVBVGhNOUxwZEd6WnVKR3RtemR6Ly81OVlxS2p2L1l1Q1lJZ0NJSmRiaWxTa0RkdlhscTFhVVByZHUzK3B3M1Avd3NlUDNwRW83cDE4VWlYamo5UG5jTFZ6WTFEQnc2d2FjTUdUaHcvenJZdFc1SzBuYVVyVjVJN1R4NlVTaVVEK3ZUaFhXUWttM2Zzb0ZqeDRuVG8xSWtXclZzelkrcFVsaTVheEZLVFdjVDJsQ2hWaWhxMWFwa3QrMjN5Wk02ZlBVdkZ5cFdaTkg0OGZ4NC96c1BnWU1xVUxjdk92WHNwV3F3WUFHM2F0bVYxUUFCYk5tMlNzaU1hTjIzSzNJVUxpZnJ3Z1RZdFd2RDB5Uk9tVEo4dVpZNlVLMStlUDArZlpzWFNwZEtnV01lMmJlM3VYK2R1M2I1YXdFaWowU1JhTXRDVThXKzFsQ2xUVXNLaWlieURnd056NXMrbmIvLytVc0R2Qnk4dnlsZXN5TmpSbzRsNCt4YVpUR2F6ejROeFlQUE9yVnQwYXRjT1oyZG4wcVpOeTlaTm05aTZhWlBWK21uVHBwVWFvbGV0Vm8wRmh0NFNBUDBHRHFSRDU4NFVLMWhRR2x6OEZEMTc5NlpOMjdZb0VpbjlaS2xQejU1bUE3YVdqSis3UnFPUnRtdGNaaXZqSmpvcWlzYjE2OXZNMkRQZGxtbGo4MXMzYitJN2VEQjM3OXhoN0crL21XVURwVXFWaXBsejVyQms0VUxjVTZVaTZzTUgxcTVlVGJueTVjbVFNU05ILy9pRFZ5OWZjdS9lUFM1ZnZNanRXN2RJa3lZTlhYeDh5SjgvUDN0MjdXSncvLzVvdFZveVpNakFEemx5a0RselpqSm55Y0x3a1NPNWZmTW1qeDg5a2tvNlpzMldqZDM3OTdOOXl4YldyVm5EK3JWcldiOTJiYUtmbzNmdTNCdzVjZUt6M3crMFdpMXovZjJKaTR0ajUrKy9TNlhOV3JScXhaeFpzeGpjdjMraTJ3SVlOWGJzRndzWWZVL1htMGFqWWNLNGNWdzhmNTVXYmRwSWZiZU1xbFd2enBvTkc3aHgvYnBac09qV3padjA4dkVoTERUVXF0VGp3K0JnNmh2dS9hbFNwWklDQ1FCWnNtYWxWcDA2TEpvL24wWHo1OXZjSjVsTWh0L28wV2I5b0l5OXhCSUtRaVFrYmRxMFhMbDVFNGdQbmdDY3ZYVEo1cnBsUzVSQW8xYVRKazBhdkhQblp2Yk1tY3kyNkgzMlU5R2lsREwwK1RFeUJoWXM3KzIvOU8zTGdNR0RrY2xrbkRsMWlnNkd6RHQzZDNmcE84L0lMVVVLNXN5YWhWNnZ4OW5abWR4NTh0Q2tXVE84YytjbWw3YzNPWFBsd2l0SER0d013VlNJRHppdVhMYU1xS2dvRHV6ZFMxb2I1NE5LcWFScjkrNk0vZTAzYWRtS3BVdVpNbkVpU3FWU09vWTZuWTVwa3lmejV2VnJYangvenNVTEZ5aFJxcFFVckt4V293WStQWHBRcEdoUkNoVXVqRmVPSEZiM1orUG5ZTnI3eTJqaHZIbjR6NWlCUnFPUkFvbURoZzZsZEpreWRQWHhzVmsyMU5iM1pZcVVLZkgxODZOWG56NGNQM3JVN0hNMGx2Z3pCcGxzQmZLMmJOckVyWnMzS1ZXbURPazhQYmtUSE15dG16Zlp0WDI3V1lBVDRudFVKWlNOYWMvalI0L28zcVZMZ3Q5SHdxY1JBU05CRUFSQitFekN3c0lZM0s4ZjU3N0FqRTFCRUFSQitCSmlvcU81ZHZVcTE2NWU1ZmZkdTVtemNDR1pNbVg2MnJ2MXpjaVJNeWQ5Qnd6Z3AyTEZwSEpUOVJzMnBIN0RoaWlWU2g3Y3Y4K3pwMCtKZVB1VzZKZ1lWRW9sR28wR25VNG56ZktWeVdTVU1UUUZkM1oyWnYzbXpady9kODZzdkZMNUNoWFlzMzgvd1VGQi9IUHRHcTlldmlRNk9ocGxYQnhhdzdaTVZhaFkwV3BmUzVRc0tRM0FldVhNU2ZrS0ZaZ3pmejVGaWhZMVc4OHpmWHA4L2Z3WTR1dkx1Yi8vNXZTcFUxSVpxcFR1N3ZqUG04ZnBreWRwYTFHYXl0M2RuU0crdmd6eDllWFowNmNFQndYeCt2WHIrUDFVS3RGcU5HaTFXdlI2dmRRZjVXdFFLcFUyZThUWW85UHJ5V3VqdWJncDQrQzFVY1hLbGZHZk1ZTWZmdmlCZ1VPR2tNcFFVc2lVbTVzYlhsNWVGQ3hVaUxzUEh5YjlEZGl4TGpDUWtxVkwyeHl3VEM3TDNoUko1ZVRrbEdBSklTOHZMOHBYcUJBL3E5N1FyRDVidG15VXIxREJadG02dUxnNE9uWHB3bzhGQ2xnOWxpNWRPZ29YS1lKR3JYUzlXbXNBQUNBQVNVUkJWRFlMR0wwTUN5UGk3VnNXTFZzbVpkS1pLbHV1SEdYS2xwVm0yRy9lc1FPMVdvMUNvZURFOGVQczNiT0gvQVVLVUxGeVpVYU5IVXVwMHFXbFRJVFc3ZG9SR1JuSmhYUG51SGIxS25kdTMrYnFsU3ZrLy9GSDVISTVoWC82aVFOSGpwZ0ZMQlFLQlczYXQ2ZE4rL2FFaFlaeTZlSkZRaDQvSmp3OG5OaVlHRlJxTlE0T0RzaGxNdVJ5T1k2T2pwUXBWdzRIQjRmUGZqK1F5K1VzWExLRXlNaElzejQ0bGFwVW9WS1ZLcndPRCtmMnJWdThlUDZjaUlnSVltSmlVS3ZWNkF4WmVYcmlNd1hxMXF0bjl4aC9xdS9wZWxNb0ZLeFl2Wm9qaHcvYlBGY0JTcFl1YlZaNkRTRC9qeitpVnFrb1dxeVlWVCtwQWdVTE1tM1dMTHh5NUtCWThlSTRHNjR6bzJVQkFZUytlRUdNSVd2SWxJT0RBMms5UEt4S0V2cjYrZUhyNTVmczk2Zlg2NlVNTlNQUDlPa3BYNkVDbVV3eW1Fd2QvZXN2UE5LbHc4SEJnZDM3OW5ILy9uMnpFbldPVGs0MlMrTGx6cE9ISHIxNlNWbFVSaTR1THRMUFpjcVZvM1c3ZGhRcFVvVGFkZXRhWlFtbVRwMmEyZlBta2I5QUFmTGt6WnVrWUxtN3V6dkhqaHpoMXMyYnBFNmRtcjQyZ3E1anhvK25nTVU5ckg3RGhoUW9XRkQ2dXdIaWczV3BVNmZtMkpFai9GaWdBRk5tektCeDA2YlN2Y3JSMFpFeGlXVFNGQzFXaks0bVdVaW1xbFNyUmxvUEQ3TXNxSjlMbE9EbkVpWHNicTkydlhvVUtsVEk1bU9wVXFXeTI0Y296cEE1WlB5dTFlbDA1UEwyeHRuRkJaMVdTeTV2YituY2RYWjJ4bi82ZEo0OWU0YnZ5SkZtMjVISlpBbVdOTFVuVmFwVWRPM2VuV3pac2lYN3VVTFNPT2dUS200cENJSWdDUDlqNTg2ZXBXMkxGbXphdnYyTHpXejdFblE2SGUxYXRmb2k1VDBFUVJBRTRYK2xUTm15Yk5pNlZXUWFDY0kzNUVsSUNEMjZkbVZaUU1BWExWWDNYNkZVS3EwR3lwUEN0RlNlSU5nanJqZkIxSzJiTjFFb0ZPVEptMWY4YmZTUk5CcU5WWWxBNFgvUHdWWk5SVHZFMFJJRVFSQ0V6MkRMeG8waVdDUUlnaUQ4NTUwN2U1WXRHemRhWlpjSWd2RDEvT0RseGVIang3LzJibnd6UGlaWUJJaGdrWkFrNG5vVFRCVzBrNEVqSkowSUZ2MzNpTkNvSUFpQ0lId0dXemR2L3RxN0lBaUNJQWlmaGZoT0V3UkJFQVJCRUlUdmt3Z1lDWUlnQ01KbmNQLysvYSs5QzRJZ0NJTHdXWWp2TkVFUUJFRVFCRUg0UG9tQWtTQUlnaUI4QmpIUjBWOTdGd1JCRUFUaHN4RGZhWUlnQ0lJZ0NJTHdmUklCSTBFUUJFRVFCRUVRQkVFUUJFRVFCRUVRaE8rY0NCZ0pnaUFJZ2lBSWdpQUlnaUFJZ2lBSWdpQjg1MFRBU0JBRVFSQUVRUkFFUVJBRVFSQUVRUkFFNFRzbkFrYUNJQWlDSUFpQ0lBaUNJQWlDSUFpQ0lBamZPUkV3RWdSQkVBUkJFQVJCRUFSQkVBUkJFQVJCK002SmdKRWdDSUlnQ0lJZ0NJSWdDSUlnQ0lJZ0NNSjNUZ1NNQkVFUUJFRVFCRUVRQkVFUUJFRVFCRUVRdm5NaVlDUUlnaUFJZ2lBSWdpQUlnaUFJZ2lBSWd2Q2RFd0VqUVJBRVFSQUVRUkFFUWZnR2FMVmFuajk3Um14czdCZlp2bDZ2NStYTGwwbGE5LzY5ZTN6NDhPR0w3TWZuOU9qaFE3dVBSVVpHRWhZYWlrNm4reC91VWRLY09YVUtsVXFWN09kcHRWcWJ5NVZLSmMrZVBpVW1KaVpKMi9tdkhOOHY2VnU2M2dDZVBubkMzajE3aUhqNzF1YmpRUThlc0hmUG5pUWY0NmRQbnRqZDFzZDQ5ZW9WTDU0L3Qzc09mdS9DUWtPNWYvY3Vhclg2cTd5K09KK1RMakl5a3F0WHJ2RHUzYnZQc2oyQWtNZVBpWWlJK0d6YnN5WDgxU3QyYmQvTzgyZlBwR1dyVjY3azFGOS9KZnJjQytmTzhmYk5teSs1ZXgvdCtyVnJiTm0weWU3bnA5ZnIyYlpsQzh1WExQa2Y3OW4zU3dTTUJFRVFCRUVRQkVFUUJPRWJvSXlMbzBMcDByUnEyalJaejR1SWlDQTRLTWpxUDh0QXlhMmJOeW43ODgrTUdEbzB3ZTJGdm5oQjg4YU42ZHVybDluZzhLV0xGN2wwNFVLQy8yazBHcXZ0M2J4eGd3M3IxdG45NzNWNHVNMzlXTEYwS1FYejVPSE42OWRXaituMWV2cjI2a1d0cWxVNWYvYXN6ZWNmM0xlUHNpVks4RElzTE1IM2EvVHExU3VibjZPOS94SUxSQVVIQmRHaGRXdE9IRDl1dHZ5ZmE5Zm8wS1lOWGRxM1Q5SittZXJaclJ2VHAweXhHcFMrY2YwNkZjdVU0ZmpSbzRsdTQ3OXdmQ0YrQUhid2dBRjJqKytvRVNOWXZHQUJVUjhaK1BwV3JqZWpLNWN2TTZCUEg4THRmRjRYejU5blFKOCt4Q1p4Z0gzaStQRlVMbGVPQi9mdkoybjl4R3plc0lIeXBVcng5K25UbjdTZG1PaG9ZbU5qYlo1TG4rTDkrL2VNSEQ1Y0duUzJkNXhNLzN2Ly9yM1pOcDQvZTBiNHExZEV2SDFyODcvWDRlRThmZkxFNXV2UG16T0gydFdyOHk0eTB1Ymo0bncyOXpYUDV5dVhMOU9zWVVOdS9QT1AxV00zL3ZtSHNqLy9qRktwUktWU1VhOW1UVFp2MkpEb05tdFVyc3pxbFN1VDlQcVBIejFpMnVUSmJGeTN6dXF4VTMvOVJhTjY5WGo4NkpIVlkyR2hvUXdaT0pBTDU4NUp5NlpObnN5aEF3Y1NmTDI0dURnRzllOVB2Wm8xemU3SFVSOCtvTkZvME92MVp1dnI5WHJVYXJYTllONnFGU3Z3NmRUSmJtQ3llS0ZDRE9qVEo4SDlzWFQrM0RuOGhnM2o5cTFiZHRmNTY4OC9tVHBwRWdmMjdVdld0b1dQby9qYU95QUlnaUFJZ2lBSWdpQUlBcmk2dWVIZzRFRG1MRm1TOWJ4dG16Y3pkZElrcStXMzd0L0hMVVVLNmZmdFc3ZWkxK3U1ZU9FQ2VyMGVCd2NIbTl2TG5DVUxqWnMwWWNPNmRjeWNOZzIvMGFNQmFOZXlaYUt6NTIvZHY0OUNZVDdVY1BiTUdhWk1uR2ozT1VXTEZjTXpmWHJyQnh3Y2lJbUp3ZG5aMmNaRERveWZPSkhnb0NENjllN05nVC8rSUgyR0RHYnJ5QTM3NGVybXhzWjE2MGpyNFVIZCt2WHQ3c2ZzbVRQWnNuRmpRbS9Qek8yZ0lGeGRYZTArcnRWb09IUDZOQzNidERGYlBtWGlSR1F5R2QxNjlDQTRLTWpxZVNsU3BDQlQ1c3hXeTdkczNNanhvMGZKbGowN2pvNk9abzhaUHlOYm41V2wvOEx4Qlhody96NjdkK3lnV3ZYcVZvOXBOQnIyN3RsRHVuVHA2Tm03ZDRMN2JNKzNjcjBaT1RrNUFlRHU3aTR0aTQyTnhkSFJFWVZDSVczYjBiQ2VUcWNqTGk0T0Z4Y1haREx6K2VESGpoemh5T0hEdEd6ZG1qeDU4N0x2OTkrNWQrY09qazVPVnVzYUdRZUowMmZJUU1mT25hMGVqelFFUW9vV0w1N2crMGhNejI3ZE9QTVJRYWZxTld1eU1qRFE1bU42dlI3ZndZUDU0OUFoaWhZdFN1dDI3ZGkrZFN0VEpreEljSnZUL2YxcFpYSjlOcXhUSjBsWklvK2VQN2RhWmp4K3FkT2tzZmtjY1Q1L08rZXo4WjVqM01lWTZHakNYNy9HMWRXVm1KZ1l3c0xDcE95ak83ZHY4K2JORzhKZnZTSXVMbzVVcVZPVE9uVnFxOWR6ZG5FeHU1ZHB0VnFlUFgxS1JFUUVMOFBDQ0E0SzRzR0RCMXk3Y2tVS0JtWC80UWRhdEc0dDdRZEFob3dadVhYakJrc1dMbVM2djcvTi9VNXA4cGs2T1R0TG42RTlDK2ZOSS9URkN4WXRXMloyTHk2Y1AzK0N6eXRkdGl5YnQyODNXL1l3T0pqang0NVpmUThZS1ZXcVpHY2gzcjF6aDVUdTdwUXVVOFpzZWRTSEQ3aTR1cUpRS0pqaDcwOXNUQXhwMHFZRjRxOFpaVndjRGc0T1p1ZXA4SG1JZ0pFZ0NJSWdDSUlnQ0lJZ2ZBTWNIQnh3Y0hCSU1BaGhpNHRoZmVNZzVvWjE2eGpqNTRlemk0dTBUc1RidDJ6YnZKbmFkZXR5L09oUkR1N2ZUNzBHRGV4dWMvUzRjWnc1ZlpxVnk1ZlR1V3RYTW1mSmdwT3pNNTdwMHpONy9ueXI5UmZPbThlWlU2ZHNEbHdaQjViK3VYT0hWS2xTU2NzUDd0OVBuNTQ5elFiTDh1YklRZk5XclpnNll3Wnl3MENnNllEZzB5ZFBjSEZ4UWFGUW9GQW9XTEJrQ1F2bXprV2xVdkgyelJ0VWhvQkhwa3laa012bEFEZzVPcko5NjFhQ0hqeWdjSkVpWk11ZTNlWjdOZzdHMlJvTU5qVmgzRGhXcjF4cE05RHg2T0ZEWEZ4Y3lKd2xpeFN3TWczdUJBWUVTTFBEZTNUdGFuUDcwMmJPcEhXN2RtYkxMbDI0d05qUm82bFVwUXJqRElQZy8xeTdock96TTNLNW5CZUdmVFptU2FuVmFqNjhmMC9tTEZsc3Z0OXY5ZmlhdW4vdkhxNnVydFNvVmN2cXNRdm56eFAxNFFPRGh3NjFPM0NabUcvaGVndDUvSml4bzBmVHZXZFA2WHcxZlQvOWV2WGkrTEZqWnMvNTZjY2Z6WDQvZGU2YzJURisvT2dSdmtPR1VMQlFJU1pPblFyQXlSTW4yTDkzTHdxRlFucWQ2T2hvVkNvVmFRMERzRHFkRG8xV1M2SENoVzBHakY2OWZJbGJpaFFjKytPUEpIMU9HcTJXdUxnNFdyZHRhM1lOdEdyYmxzclZxdUhrNkloTUxyZDcvRTJOOGZOTDhEaE5HRGVPUHc0ZG9zY3Z2MGpYVGtMWDgvdjM3L25weHgvTnprMkFPUXNXeEg5R0NnWHIxNndoTmlhR0hpWUJISzFHSTJWV1hMbDhtVHUzYjlPa2FWTlNwRXdwZmE2V3dWd2pjVDUvTytlejhUbkdjKy82OWV1MGJkSENiSjNTeFlwSlA4K2FQcDFaMDZjRE1IUE9IRnEwYW1YMTNtVU9EbWJuOHV2WHI2bFN2and5bVl4VXFWTGhrUzRkR1RObXBQalBQOU93Y1dPeS8vQUQyWC80d1NxNGtpOS9mdW8xYU1DdUhUc1lQbklrcWRPa1FhVlU0dVRzaklOaCsyNXVidisrRjVrTW1Vd1cvMzQxR2pScXRWa0E1ZEtGQ3l4ZHZKaG1MVnBZSGJOcHMyYmhhZ2pJbUFZQWRUb2RhcldhVkRZQ1l3ckQrVzN2UEZYSTVUYXZBV05Hb2Vueit2VHNTZWV1WGJsdy9qd0ZDaFlrNVBGanRCb05TcVdTM0huejJneG9XWjQvTld2WFp2bXFWVGIzUmZoNEltQWtDSUlnQ0lJZ0NJSWdDTjhJNDZCUGNoZ0h2eEphUG4vdVhKUktKY05HakNDdGh3ZlRwMHloYXZYcWRnY1hYVjFkbVRaekptRmhZZEtNZFpsaE1MSk0yYkpXNnhzemMyenRpNzM5TXpJZFpITjFkVTB3UzZhU2pkY0cyTHRuai9SemlaSWwyYlo3dDFSU3lkbkZoWmx6NWxDdlprMEc5dTNMMWwyN0V0elBuRm16SnJpL3R2WWI0SFY0T0kzcjFTTkhybHhzMjdWTFdtNGNpRHU0ZnorVEpreWdlczJhckZpOTJteUE3dFdyVjFTcldKR2NPWFBTb25WcnMrM2V2SEVEbjg2ZHlaSTFLL01YTDBZbWs2SFJhR2plcUpFVU1ES2FObmt5amdwRi9PeDZqWVpodzRmVHhjZkhhdCsvMWVNTDhUUFk5WG85bHk5ZXBHRGh3bEl3RE1BclJ3NFVDZ1Y3ZHU0RVFLVlNzY0dpckZNdWIyL0tsaXVYNEdzWWZlM3I3ZUhEaDV3OGNZSSsvZnJaTFBFMGF1eFlobzhhaFVLaDRNL2p4NW44MjIvczJiK2ZGQ2xUU2hrWkdUSm1sTlovOXZRcG5kcTFRNi9Uc2RRa3FEbGo5bXhteko1dHR1M0IvZnV6ZStkT3J0eThtYVQzSGZyaUJYR3hzWXdZTml4SjYydTFXclJhTFkyYU5ERWJRRzdVcEVtU25tOXFqSitmelFGcWpVYkQrREZqMkxCdUhjMWJ0bVRrbURIU1kwbTVuaTJQWmVXcVZZSDQ4MnFnb1p4YXR4NDlLRit4SXUvZnZ6Y0xpUDU1N0JnTDU4MUw5UDJJOC9sZlgvdDgxbWcwVnVlUlJxUGg1eElsZUJBU2dsd3U1OW5UcDNUdjBvWERobEtpSllzV1plU1lNVFJyMFFLTlJtTjIzNDZOalpVbUw1aHVUNlZVU3BsVkU2Wk1vWDNIam5iM3laWldiZHB3NDU5L2VQVG9FZEZSVVhUcDBNSHM4UTRXV2F1clY2NlV5dUVadi84Zy9udWxmKy9lWk1xVWlYRTJza0JidDIyYnJQMkNmKy9uOWpMTTVISzUxV1BSVVZFTTZOT0h6Rm15TUduYU5HbjVzU05IK092RUNXS2lvM2tYR1VuelJvM1FhTFdvbEVyMkhEakFvbVhMeUo0OXU1UTlaMHFuMC9IKy9YczBYNmxuMlA5M0ltQWtDSUlnQ01ML0c1MjdkYU5ZOGVJY1AzcVVmNjVkNDBsSWlGVk41dTlGK2d3WkNILzFLa25yZXFSTFI3bnk1VG13Yjk4MzJSaGNTRHE1WFA3Tk42TnUxS1FKaHc4ZVJLbFVmdTFkK2Vya0NnWHBUVXFEdkgzekJwVks5UlgzU1BqYTR1TGlnUGlaMHAvVDFTdFhXQmNZU1BPV0xjbWRKdytEaHcxajMrKy9NMnJFQ0diUG0yZDM0S2UwUmVBZ3NjQUEyTTRXU2M1M3NUeVJqSU1iZCs5S0pXb3NtYzZ3QnRBWjdvZHl1Unp2M0xucDNxc1hMaTR1NkhRNm0rL0YrQjE0TkpFRzRvc1hMR0RuOXUxV1paazgwNmVuYzlldUxKdy9uN0dqUnBtVmxqcDg4Q0Q5ZS9lbVVPSEN6RiswaUhWcjFwQXVYVHJxTjJ5SVZxdGwyS0JCYU5ScVpzNlpZN1p2LzF5N1J1ZDI3WEIwY2lKdy9YcVVTaVhyMTY2bFE2ZE9CSm4wVXJsOTZ4YjFhOVZpM3NLRlZLdFJJOEg5Ti9vV2p5OUFuZXJWelVyajFhaGNXZnI1eXMyYk9EZzRzTy8zM3dHWVBtV0sxZk5idDJ1WHBBSDJiK0Y2dTN2N05nQnVLVkp3Nzk0OUlENUxMU3cwbEh3Ly9vaDM3dHpTdXNiK0hqbHk1VElMWEJoRnZIMUxrd1lOaUl5TUpIRGRPckpteTBaZ1FBRHRPM1d5bS9XU0hNK2VQcVYrdzRiTVg3dzR5Yyt4TlVEL09WMjdjb1hOR3pmU29GRWpwdnY3czNUUkltclZxWU4zN3R6U2VXbnJlbzZPaXFKeEF1VXBGODJmejZ0WHI1Z3daUXJsSzFaazI1WXRqQnM5bWhXQmdaU3ZVQUg0TjVNb1JTTGxzTVQ1L08yY3p4M2F0REhySWRYUzBPL3B0MG1UYU5leEk2L0R3M0Z4Y1dIOTVzM1N2Nk1PR0RMcWpMK2JsajRkT25BZ0IvZnZsMzZmTVhVcU02Wk9KVzNhdEZ5MDBSOHBxY3FXTDgreFU2ZVF5K1U4Q1FsaC9NU0pwRTZkbXBDUUVPYjYrek4weEFpOHZiMEI4QjB5aEZLbFN0R3NaVXMwSmxsQkdvMkdMdTNiRXhFUndiWmR1MGlWS2hWL0hEcEVqVnExa3BUVjk3bGNQSDhlMzhHRENRa0pJVS9ldklTRmhaRXBVeVlBN2oxNnhPcVZLNWt4ZFNwbkwxMGlSY3FVWnMvOXNVQUJJRDdyclY2REJsTDIySW5qeDNGeWRxWmMrZkwvcy9meHZSRUJJMEVRQkVFUUtGK2hBck1YTE9ETjY5ZThmZnVXcTVjdjR6OWp4dGZlcldTclY3OCtwY3FVb2JIaGozK2Z6cDJUMVB6NS94czNOemRPbnovUCtiTm4yYnA1TTM4Y09wVGdJSFNYYnQzb1AyZ1FRM3g5V2JONk5YdjM3T0h0bXpmL3d6MytOcVR6OUVTcFZLS01pMHUwaDRNdGNrTUpCaGNYRnh4a01pTGV2aVd0aHdmNTh1VWpOallXbFVxRlNxVkNvMWFqVFVKZ0xpdzBOTm16UktmTm1rV1ZxbFY1OHVRSllhR2grTStZd2NQZzRHUy9seTlCcmxBd1l0UW9ldlRxeFlGOSsrajN5eS9mYlVEWEtHUEdqSnk1Y0VINnZXWFRwbHd5K1YzNC9vU0ZoZ0o4OUQzWTJBL0h0S2wxV0ZnWWZYcjJKR1hLbFBqNitRR1FJVU1HeGsyWWdPL2d3VGc1T2pKcDJqUWNIUjE1OSs0ZHo1ODl3OG5KU1JvRXpKa3JWNkl6aWhOakRHUnYyN0lGRjVNeVI3Y01NOEdURStoTzZlNHV6ZGkzSld1MmJEeDc5Z3k5WGs5WVdCanc3K2RpbkNFZUZocEs5aDkrc0hxdU1jQmtPcWhwaTdGSGlWYXJ0Um9NSCt6cnkrVkxsOWk2ZWJQWlRQbnFOV3N5Zk9SSVdyZHJoNU96TTMrZlBzM1JQLzRnT2pxYUU4ZVBjK2JVS2VZc1dFQitpL0pNTXBrTVZ6YzNWZ1lHNHBVakI0TUhER0Qzamgza3pKVkxHcmhPcXYvQzhZWDRqTEFPblRzejlyZmZwR1VybGk1bHlzU0pPRHM3czNUUkltSmlZdGk0Ylp2VlFIcVY4dVdUMU1jSnZ2NzFCbkR0NmxVQUd0V3RLMjJqZGZQbWdIVnByc1NrOWZCZ2lDSDdwMEtsU3V6Ny9YZCtHenVXNEtBZ3FaVFh4NHFMaXlNOFBKeXMyYklsNjNuMmdrWEdBRW1EUm8wK2FiOUtsQ3BGd0pvMVZLaFVpVnMzYmpCcituUjI3OXpKd2FOSDBTYmhieWhiNjV3OGNZTEZDeGJnMDZPSFZNcXNVcFVxdUxxNU1hQlBIL1lkT2tUbUxGbWs2eWF4d1hkeFBuODc1L1B3a1NOeGRYWGx3TDU5TEp3M0QvOTU4L2pCeTR2MEdUSnc1OVl0R3RXcmwrZzJIb1NFU09mMThKRWpHVEI0TVA5Y3U0YmZzR0g0OU9oQnl6WnRVS3ZWVWdCK2pKOGZZd3lmbmFYR1Rac3lkK0ZDNlhkanhwSnBRT3dITHk4NmQrc0dJUFgrcWw2amhoUk1HVDFpQkRseTViSzZsaFFLQlZXclY2ZmZ3SUVVL3Vrbjl1N1p3NEErZmFoVXBRcXIxcTVOMGdTQnBORHI5VkkvSWRPQVQwaElDSE5ueldMM3pwMms5ZkJnd3BRcHRHM2YzdXFlc0gvdlh1clVyOCtXVFp2WXZuVXIyM2J0TXR2T3NzV0xtVFo1TXBFUkVmUWRNSUM0dURqbStQdHo5L1p0bHF4WWtlUUpFa0x5aUlDUklBaUNJQWdvbFVveVpNaEFCc09NcVRldlgzL3gxNXp1NzUva1AxU25UcHFVNkQ1bHlweVpFcVZLU2I5cnRWck9tY3dnK3hnelpzLytuODdBc21mYTVNbG0vM2hMVE1uU3BYRnljcUppNWNwVXJGeVpkKy9lMGJoZVBVSWVQN1phTjJQR2pQajA2QUhFRHhxTi9lMDM5RG9kYSswMEZmNy9iTWZ2ditQbDVTWDlydEZvME9sMDBuK1dIQXkxeXVWeXVWWDVoVE9uVDlPaGRXdUtGUzlPd0pvMUg3VS9WY3FYdDNuTUVwSWlSUW84MDZmSE0zMTZOQm9OdzRjTy9halgvaEptelo1TkU4T2dRYjBHRGZEMTgyUEdKdzVnZlU1ZU9YSnc0TWlSVDlwRzNSbzFlQklTa3VUMW82T2l6SDZQK3ZEaGsxNWYrTys3YjVpUi9lRCtmVlFxbFZWL2pjU1l6bHlIK0l5QXp1M2JFeFlheXZDUkk5SHI5VVM4ZlF0QTFXclZxRk92SGxzM2IrYmF0V3VzMjdTSm05ZXY0MlBSNitIbXZYdlM0TTNIQm5tTk05OG5qUjl2ODNHbDRmR2txbCtyRmc0T0RtYkJDWUNJaUFoK1AzQ0F5Uk1ubXMwaXQveGNXcmR0eTdSWnMrenVaMUpMMGluajRsQll6SWlXeVdUTW5ET0hQcjE2VWV6bm42WGxDb1hDTE9Obzl2ejUxSzFSZ3hGRGgrTGk0c0w4eFl1cDM3Q2gxV3NVTGxLRTQ2ZE80ZXJxeXRFLy9tRDNqaDAwYnRvVVQwOVA3dHkralVLaFFDYVQ4ZXpwVXdCQ1EwT2xnVitJUDJheHNiSGt5WnVYeXhjdi9pZU9yeUtCdnc5RFg3eGc1YkpsVktoVXlXYldoYTBnbmoxZiszcno5UFRrNHZuei9OSzNMeU5HamVLUFE0Zm81ZVBEaGF0WFNaOGhBd2YzNzZlaVJSTjRzTzc1QW5EaXpCbThjdVNnbmFIMFZVeE1ETE9tVFNOTm1qVDBIVGd3V2UvTGxpZVBINlBYNjVNZE1MSm55SUFCT0RvNmZuTEFDT0xMeUVWSFJUR2diMTljWEYxWllDamJhRHd2TFkrVHFUaUxjM1BDdUhHc0N3d2tsN2MzRlNwVll2L2V2WHg0LzU3Mzc5K1ROMjllenAwOVMrOGVQZGhxVW5JeU1lSjgvbmJPNStLR2UvS0N1WE1CK09HSEh5aFJzaVFBOXcwbDlPejFzQXNPQ3FKRzVjcG14eU5IenB3QUhEcHdBSWlmZkpiUDBIZkgrRytIVGwyNnNEWXdrUG1MRjFPZ1lFRWdQaERYb1hWcml2ejBrOWxyV0dZcy9YM3hvbFF5RlA2OWw5ckt5TExGR09TTCt2Q0JLUk1tNE9ibXhtK1RKaUdYeTVrOWN5WU9EZzVXL1l0TTZYUTZsRW9salpzMElhOUZQeUZiMzVOWGJ0d0E0SzhUSjlqNysrKzR1cm95WVBCZ2V2N3lpMVgyRU1DZDI3ZTVmT2tTZnFOSGMrcmtTZTdjdm0zV08ydlBybDFNbnpLRkZxMWEwWGZBQUFCY1hGeFl1M0VqclpvMTQ1ZnUzVm04ZkxuTnZtRENweEVCSTBFUUJFRVFpSW1KTWZzOXVZUFVINk5CdzRabURUa1RNc3VrMXJFOUxWcTJOQXZ1eU9WeW1qVnZ6dnExYXo5Nkh4czNiWnJzZjJ4OUNYTnNER29seEhMRzhhSDkrKzBlMDdFVEpwZ2RoOUYrZm16ZXNDSForL2ovMFpjc29aSVVzUmJYWlZKNGVIaElQOSs1ZGNzcUlQRTFMWncvbitxMWFrazEzWHYzNjhlOXUzZlpZMlBRWmRLMGFjbXU5NTZRYWhVcjh1amh3d1RYaVlxS01tc2kvREdTV3diR2NxQktsT2tUTGwrNkJNU2ZHMGYvK01ObVUvR0VXRFl0djNIOU9xL0R3eGsxZGl4VEpreXdHYVFkTUhnd2FyV2FEQmt5VUtsS0ZlNEVCK1BrNU1TazMzNWo5Y3FWWm9NM1NTbGJxdFBwckNaYjlPbmZuejc5K3dQUXNra1RpcGNvWWRackpMbWNuWjNwM3FzWC9Td0dEbk5tellxTHF5dXIxcTdGeWNtSndGV3I4SjgrblRzbW1aYkd2aXEyRFBQem8xZWZQa25lRDFjNzk0eXMyYkt4ZTk4K3F3elA1OCtlY2YyZmYvajc5R2tPSFR6STYvQndTcFl1emRqZmZ1UHdnUU1vRkFwcW04ek1sMTdIMVpYUUZ5OFlQbVFJWGw1ZVRKaytuVFl0V25ENzltMWNYRnh3TXN4R1Q1czJMZjdUcDZOVXFZaUpqaVpWcWxUbzlIcmlZbU01ZlB6NGYrYjRKcFRwZFBMRUNmUjZQYitPSDAvVWh3K2tOSHluR0duVTZpVC83ZmExcjdlUXg0L1JhRFNVdGpHSURsQ21iRmwrUDNqUXFrOFZ4QS91RHhvNmxIb05HaEFYRzB1bXpKbk5IcDgyYVJJaElTRXNYcjVjS3Y5VXFsZ3h5bGVvd0p3RkM4eld2V0VvbmFYVDYxR3JWR1RPa3NVcU1QVG8wU01nL3RpWUJpUVRrOUxkbll3bW1YWkd6aTR1T0VDeXRtWHYvTlJvTkF6czE0K1F4NDlac21JRmVmUG5KeVltQnArZVBSTzhublU2SFdxMTJpeTRjdmJNR1RRYURmZnYzYU9yNGU4UWhVSkJ4a3laeUpJMUs3bno1T0dmYTlmWXNYVnJrdmRibk0veHZwWHpPVG9xaWhPRy9rUlhMbC9tUTFRVVZhdFZRMjc0dXorcEV3Wk1HVFBtWHIxNmhmLzA2UXdaUGx5cUVsQzhSQW4yNzl0SCtLdFhlRGR1RE1SbjN4Z2ZNOVd1UXdjNmR1bkNvUU1IV0x0Nk5hblRwQ0VpSWdMMGVod2RIYVd5ZUU1T1RzU1kvTTJwVWF1Sit2QUJqVmFMVXFra1hicDBaditPbVRGMUttRmhZWXo5N1RjcHlMVis3VnJVYWpVS2kwbHZFUkVST0RzNzQrYm1obGFyUmFWU1ViUllNYXVBMGREaHcrTS9aME1wMkxpNHVIKy9UL1I2Qmc4ZFNxZXVYYVcvK3kzcGREb21UNWhBL2g5L3BFU3BVcHo5KzIvZzMzOS9CVDE0d0xCQmd5aFhvUUpUWjg0MGU2Njd1enVyMTY2bFlkMjZYTGw4V1FTTXZnQVJNQklFUVJBRXdXcVFNNm05Yno1RlRFeE1rZ05HdHBxbW1uSjBkS1M5eFl4WmdDNCtQbXhZdCs2alo4eXFQMkoyM3BlUTNKNG0xV3ZXbEg2T2k0dkQzK0tQYktObUxWcVkvV055eDdadFh6Ulk5RlBSb3N5ZVAvK0xiZDhlbVV5R1FxSEF4Y1dGRkNsVE1ueklFT2tmZHFZMGFqWHYzcjJMTHgrblZFb1pSbW5TcE1IVDBHZkdPSHN6VStiTTB1eStCL2Z2NCtEZ2dLT2pJNDZPanJpNnVVbjlNNktpb3JqeHp6OG9sVXBVYWpWYWpRYU5Wb3RPcTBXdjE1dGxMem03dUZDMVdqVnBmejRtZUpETzAxUDYrY2IxNjhsKy9wY1VIQlNFNytEQkxEVTA1WVg0VE1ON2QrOXk5ODRkczNVdGc5aWZLaW5CdDhUdU0wbVIzR05tV1hJd3VTVUloZjkvVHA0NFFTNXZiMUtuVGszQTh1WEpIdkN6VkxkK2ZTcFhyWXFibXhzdFdyVWlkZXJVMG1DL1hxOG45TVVMc3BnTWpsazI3ell1TXpLVzA3UjFyaHEvYTdWYWJZTFp1WGZ1M0xFYURFeXVoTDdYSFJ3Y3BPQnZaRVFFNlR3OWFkbWtDUTBiTjZaVDE2NVNWcWhSWEZ4Yy9LQ3Nzek1lSGg1bWdmZkVHR2RmSzVWSzBoaksxSm51eHkyTDV1dDdkdTFpNXJScHVMbTVVYXRPSGRxMmIwK3BNbVhRYURRMHJGT0hUbDI3Mmd3WXhjVEUwTXZIaDRpSUNKbzBiNDViaWhSczJiblRxdUc4MGZhdFcvRWRQSmpEeDQ5YmZkYi9oZU5yZkQzVC9UQitWN2JyMkpHNjllc1RIQnhNcTZaTldSb1FRQm1UWGt5cVpBeXdmKzNyelN0SERzNWZ2V296NC83VnExZDRlSGhRdUVnUnU2L25tVDQ5ZWZMbXRWcStZOXMyMWhteW0rdWE5T21KalkyMWVXd3R5M0NOK3ZWWGV2enlpOWt5WS9EVFhta3RlN3AyNzI1V2lzM0lVYUVnSWlJaXdld2ZTN2JLQmF2VmFvWU9ITWd4UTRhd01WalJzMnRYcVh4WFluNGRQNTV1aG16N1ViLytpck96TTVtelpDRk4yclFVeVorZkJvMGFTVUdKaDhIQlBBd09wa2F0V2l5Y055L0oreTdPNTIvbmZONjlhNWYwTjkvaGd3Y0pXTDZjb3lkUFN2ZTRDNGF5ZXBaQ0hqK1dlaDZaT25uaUJNRkJRY2psY3E1Y3ZzejFhOWZ3enAyYnFvWlNhZTd1N3BRdVU0WVRmLzRwbldkWERQMTZDaFV1YkxhdENwVXFBWEQ1NGtVZ2ZyTEFzRUdEekxLT0lENVlabXJkbWpYU1p3VHhmYnVNcFZXUEhUa2lUYUEwbHJhRGY3T0JMT1hNTkcxcEhBQUFJQUJKUkVGVW1wVjJIVHZhdkc1TldVN1lNRlc1YWxVcEk4aWU4UEJ3L2o1OUdyMWVieGFrTS82OGZ2Tm1scTllemV2d2NKbzNic3lXSFR0d2NYSGg1Y3VYMUt0Wmt6YnQybkhzNUVtcjcxN2g4eEFCSTBFUUJFRVFpTE1ZS1AzY3pWSnRNUjJjclZpbWpGUkt4ZWpXZ3dmU2dFOWlnN0JObXplWFpwdnBkRHIrUG4yYUNwVXE0WjA3TncwYk4rYjMzYnMvYWg5VktoWEdrRmFYRGgzNDY4OC9FMzFPdHV6WkNYM3hJdG4xK2kyM2NlcmN1WC8zSXhtRDBMbno1Q0dYb1FrcXdOWk5tMndHQUFzVkxzd2tpOHl0NWkxYjByeGx5d1MzcjFRcXFWU21ESzgrSXFpb1ZDck45dTFyc1RmVDA5NmdSZTkrL1JnK2NpUUF0UTBCblZsejUwcWZWYTJxVmUyKzFvVno1NUpVRHgzaWcxQm5EYk5Ed2ZiQVNHSk0rMlZZQm1HK0JZY1BIaVF3SUlBdVBqNUFmSmJBa2hVcnFGKzd0dGxNU1hVeWc2U0pVU1poZXhxTHo3dHNpUkpTUHdCN0xJOVpjcTVWc083cjhiMzNkUHJlR1lPbmZRY01JSHYyN1BqNStuTHl4QWtxVmFueVNkc05Edy9uNzFPbmFOdWhBL05tejJiVCt2V2N1M0lGQndjSCt2ZnVUVHBQVDVhdldwV2tiYW1VU2g0R0I1UEhwSHluSmJWS1pkWi80Y2podzd4NC9oeUZZWmxlcHlNOFBKd042OWFaUGE5bTdkcFNhZHpFS0pWSy9HZk1zTmx2MFRSekwvVEZDekpuenN6dDI3Y3BaNmZmejdyQVFLWk1uSmlrMTdYSHljbUplNFlNREtNbklTR01HejFhK3YzdG16Zmt6WmVQTGo0K1ZLeGNHVGMzTjNSNnZWbjUzUEJYci9qN3pCbVVTaVdseTVUQnpjME5sVXBGN3g0OWVQem9rVmt2azVkaFlmRXo5UlVLTEwvVlByeC9EOEJyUXpsZnBVcGxWbkxWbm0vbCtBSUVCZ1FRR0JCZzg3Rk1tVFBqN095TVdxMW16cXhaYk5teDQ5LzNvRklscWVmTHQzSzkyUXI2L1RaMkxFY09IMmJycmwzSTVmTDQzb2cyL25aNUhSN08vWHYzaUl1TnBValJvZ0NjK3VzdlJ2cjZvbEFvckFiVEhXMEVoQUhwYjA2dFRvZGFwWklheTV2cTNhOGZ2ZnYxUy9MbmNQZk9IZXJXcUNGbE05aVN5OXViWXlkUEptbDd0YXRWdzlOa1VnekVCemJidFdyRnBRc1hxRnkxcXRuZjZmN3o1OGVYMjdMSW5nQ0lqSXlrV3NXS1RQZjNwMUtWS21iWnhSVVRDV0RsOHZiK3FMOWx4Zm44Ylp6UGFyV2FGVXVXa0RsTEZrSmZ2S0R2Z0FFTUdUQ0FxWk1tMGFWcjF5UjlKbnE5WHRwL3ZWN1A3Smt6cVZpNU10ZXVYS0ZPM2Jyb3RGcm0rdnRUekpBOWxOYkRnMHBWcWpER3o0OTM3OTZST25WcVRwMDhTZGx5NVJLdFp1RGc0RUMzSGoxbzBxd1pDa2RIVnExWXdiMjdkNWsxWjQ2MFRyL2V2U2xYdmp5dDI3VkRwOVVTRnhjblpmWGR1WDJiUWYzN0k1UEpFZzMyLzY5bHpKaVJqZHUya1RGalJsS2tUTW1hVmF0WXZHQ0JGTWh5VDVVS2hVTEI3cDA3dVg3dEd1ZlBucVZ5MWFwY3ZYeVp0Mi9lNE9ycUtvSkZYNUFJR0FtQ0lBaUNZUFZIKytlWWFaK1lwSlE5TVVwbzFyMUNvVENid1hUazhHRldMRjBxemRBYU1udzRCL2J0KzZpWiswa1paRFlsazhsWXMyRURDb1dDTmF0WHMydkhEcW5XOTZkSVR1REFkRGFoWHE5bnRZMS9uR2JMbnAwVnExZmJuWm1ja0cxYnRueFVzQWo0TEovRjl5UzU1NnlMaTR0WlRYUExVa2lmeXNIQkFabGNqa0l1eDhuSkNWZFhWMlF5bWRSVVBxbW1UWjVNdVFvVnlKc3ZIeEJmLzMzZzRNRk1uVFJKV3NmeW5MZFY4ejRocmRxMG9mK2dRWGEzWjh2bnlPNnh0WTM3ang5TGc2dGovUHlzQmxFRndXakp3b1hJNVhMYXRHdEgrZ3daOEo4NWs4a1RKMUsrWXNWRWUvNFpnNDIyU3VrRUJnU3dadFVxR2padVRNYU1HWG41OGlWdlhyL0dJMTA2SHR5L2J6ZVFZc3VSdi82Q1JBS2JMaGJmTGJ0MjdMQ2FIWDMrN0ZtekhrTUF4WW9YVDNKQTRjQ1JJOUo3ZnZya0NWMDdkdVRvWDM4UjhmWXR1ZlBra2RZTENnb2liOTY4UExoLzMrN0FYSnYyN1duWXBJbFVKdW5WeTVkbXdmY1ZTNWF3Y1A1OC9yRVJoTmZwZEdnMUdxdUpMVzlldjZacng0NW15Ky9jdmswUHc0Q2t2WUhqZy92M1M1K1ZzWWRIajY1ZE9mZjMzNnpidElsZnVuZVgxcTFmcTFhaTJaZ042OVFCNGt2VlhiSElkckxsV3ptK0FDMWF0VEtid2I1bDB5YVdtRFNIVCt2aFFhdTJiUWtNQ09EU2hRdFNIMHVsYVZta0JId3IxMXRjWEJ5WEwxM2krTkdqSE5pM0Q0QjM3OTVKSlppTXg5Q1d1ZjcrekRYMEJBMTY4b1RIang3UnMxczN2SExrNE9lU0pkbXljV09pbndQRS8xMzR1YjE0OFFLQTdELzg4Rm0yZDloUVFzeVVRcUdnUk1tUzVNdVhqL0lWSzBvQm8raW9LRHc4UEJMc3pRTHhtUitlbnA1bVBiYUNIanl3Nmh2MDRjTUhnb09DME92MVV2bTFkQmJCcThTSTgvbmJPSjhYelo5UFdGZ1l2MDJhaEordkw2bFNwYUpyOSs1Y3VYeVo5NFkra3BiWk81Wk16NC90VzdmeXo3VnJiTnU5bTI2R0VvYStmbjY0dWJueHdsRGlMMlBHak9UeTltYmM2Tkg4dm5zM2xhcFU0ZnExYTh4T1lvYWFzY2NTZ1AvMDZSUXVYSmpLSnBQVkhCVUtzbWJMUnJYcTFjMmU5K3pwVXpxMWE0ZWpRa0hURGgzTU1wQytGYWJaZE1aL2w2YTF5UEt0VmFjT2JtNXVIRHA0a01wVnEvTG5zV1BJRlFwYXRXMzdQOTNYNzQwSUdBbUNJQWlDZ0N5UmYwaDhDY2tabkUwb3VOUytVeWQrTUprSnUzTFpNaTVmdXNTMXExY3BXcXdZWGw1ZTlPemRtOFVXOWEyVDlMckp6QkpxM3JLbE5PdncxL0hqYWRLMEtVMGJOVUw3aVFQUi84ZmVXY2RGa2Y1eC9MTkZLYWxpb0tJZ2lLMW5LeXBpSVhaN0ttS0FLTmh4MkdLRERRb0sySEVHSWxnb1lxRm5ub0dDaW9XaVlLQkl4N0xCN3c5MjV6ZXp4UzZoM04zemZyMzI5WnFablhuMm1aMTh2cDl2cUJ1dHhHS3hHQkZDdDI3ZXhIc1pqK2NhTld2aXp4TW5HT2xpVml4Wm9qUnRoN0dKQ1k2SGhsS2VhVUU3ZDVaZ0Q0cElUMDluekt1VEl6d2hLWWthN0hkczNWcE9uSkNOeGxMVUpvZkRBWmZMcGZKeFN3ZUVGUjFObzlScXllejc0ZVBIeTdJN0NvbDUvQmhETkV4NXd1ZnpNV2ZHREp5VzFPdTRmL2N1ZGdjRk1kYVJGWGhrSXhDTFEvWmNrNDBlVWtSWlJQY291bGRsWjJWUmc5L3NDbFJUaWxBeUhqMThpT2ZQbnFGVDU4NWxHakg1Nk9GRG5Ba1B4NGhSb3loajEvUlpzN0JpeVJMNGJkMktPZlBucTl4ZW1uYng3TVdMME5YVnhia3paN0J0ODJZQWdGMzM3dGkvWncrZVBIbUNGaEpEMkxPNE9KalZybzJzckN5RktkQmt1UklWaFI2OWVzSGMzQnlGaFlXSWYvRUNqUm8zcHI1L0VoT0RSbzBiSzB5ZHROblhGMzRCQWVCeXVmaVFtSWh1blRwaDlmcjFHRGQrUElDaVZFWHRXN1dpdk9oRklsR3hUaVhuenB4QjBzZVBtRDF2SG1XUXZuM3JGbzRjUElnekZ5NEFBSEp6Y3ZEaTJUTU1HandZVjZLaWxCcU85ZlgxcVJvTEdSa1o2R1ZuaDhIRGhtR3JKSVdxMUZoTEYrU2xkWkFLRktTaVMwbEpnZFBvMGZqODZSUFdiZGlBT1pMYVByKzFhWU9iZCs5Q1cxc2JMNTQvbDB2TjlGdXpaaGd6Ymh6bXpKOFBQcCtQNnBMSWFlZEprekIwK0hDMGt4SE9kd1lIZzh2aklUc3JDd2FHaHVEUzN1V3VYN3NHZno4LzdBd09ocUdSVWJIdklSWHQrQUpGM3VYbTllcFI4NHFpWHNaUG1JRDllL1lnT0RBUWJkcTFnMGdrZ2tBZ2dHNHhCdmFLY3IwSmhVSTQ5T2lCeFBmdlVhZHVYYlJzMVFvWFAzL0dGbDlmVkRNMWhVZ2t3dk0zYjZDbHBTVm45Szl2Wm9ZMTN0NFlQV1lNSlhqVXExOGYvUWNPaFB1TUdXVm1IRTU4L3g3Snlja0sreUNMU0ZMSHhMWnJWM3lXQ0VabUphZ0hvd216NTgwRGg4TkJWR1FrdGN6TzFoYmZ2MzByZGx2M0tWTUFnQklvQUdEcG9rVnlZdWVWcUNncTVSMEFlRy9jaUZGanhtalVUM0krLy9yeitWTnlNb0lEQXpGajlteVkweUxmcEk2SEFvRUFiejU4b1BybVBIWXNPdHZhWXNxMGFkUzY5TlNDS1NrcFdMbDhPUndjSFJtaWpqU3E2K0MrZmRDclZBazFhOVdpeG1nSDl1N0YyemR2WUZLbEN2cHErUDc4S1RrWkw1NC94eUFGYWZFVVVjM1VGT2JtNWxpd2NDSCt2bjlmbzkvNmxad09DOFBMK0hpOGZQRUNBY0hCME5QVFE3OEJBM0QyOUdtNFQ1K09jMmZQb3Eram8wWU9DQVROSVlJUmdVQWdFQWdFdWZCMGRWSWZsQlpOak9IS0RBdkdKaWFZTlhjdU5YL245bTA4a09SODNycHBFdzVJNnZITW1qc1hrUmN1YUZSWVY5WHZLa0pmWDU5S1d3WVVlUmRQbVRTcDFHS1JKdjFvMzZFRFF6dzdKdU9KWjJwcWlxTWhJUXh2ejIyYk4rUGcvdjFLMjV6czZrcWRIK2ZPbk1GSHlZQzZKSlFreFJyZGkwK1Q0eUhiaGtoU0JEWlRrcWJubjRDbSt5c3JHRlZrbmo5N2hoMit2bWplc2lXbXViakkxZWtxVFVwSFJhalRYbm1sZzh2TnphVUVvNThSdlVrb1AzWUhCZUZNV0JpNjJkbGg3TWlSMkxSdEd6cDM2VkxxZHJPenNqQjN4Z3dZR2hwaXZxY250WHlza3hOQ2poMkR2NThmMnJSdHF6SlZVbEpTRW95TWpLaDZDTks2YXdEUXVrMGJzTmxzM0w5N0Z6Tm16NGEydGphZXhNVGc4K2ZQTURVMVJaT21UVlgyNzlMRmk1am02b29EUjQ3QXRtdFhoSWFFWU9HQ0JkZ1pGSVJlZmZyZ3pldlhHRHRxRkhyMDdJbHRPM2JJQ1RQMGFOYkhqeDRCQUVPTWtCb3JkU1JHVVlGQW9ESXRaV1ptSnZZRUJjSEkyQmdHQmdiVWRkWE56ZzZybGkvSDVnMGJzR2pwVWx5NmVCRUNnUUMyWGJxb1hXdmt4dlhyQUNEbnFRMG9kM0o0blpoSVBhZlMwdEl3ZE1BQWZFcE9Sa0JRRUtNZWg2NnVMbXJYcVlQTGx5N0JkZUpFQk83Wmc5NHkzdmJhT2pxTVk2ZXNMMENSVWZMVnk1ZjRZKzVjREJ3OG1QRU84djc5ZXdCQXkxYXRpcTBuVk5HT3J5YlV0N0NBZlk4ZVZOMGFhWXBsZlpxNEowdEZ1dDY0WEM2V0xGOE9vVkNJUG4zNzR2S2xTN2dZRVVGOXorRndpdEpiYmRxRXhrMmJNdXEzME5laDF3VGRTRXRWVlJhRWhZYkNkOHNXamJaNWw1eE1SVmZVcmwyN3pQb2lmWmVqcDVCVE5HWUpPM3NXUEMwdHNGZ3N2SG45R28wYU5XSjhUMDlKMTkzZW5wSEcwaThnQUpVclZZSzJqZzQ0SEE3cW01bGg4TkNoMkxwOU8wUWlFYkt6czhHUnZCZExoUU9SU0ZTc21LWU81SHd1My9PNWxwa1p3czZlaFlXbEpUVmVsUGI3d3ZuemxJQkk1OGIxNjR3SWVDbnZrcE5oYW1xS3dVT0dLSzNWODlmTm0yalN0Q2wxejV3MmZUcE9IRHVHaExkdnNXalpNdXFlcUM2Ny9QM0JaclBSYjhBQXhuSmw3Ni9hMnRvNEZob0tMcGRiN29MUnJiLyt3b2IxNjdGUFVpdEpIVjQ4ZjQ0RCsvYmh3L3YzZVAvK1BaVUdldTJxVmJDMnRvYUZwU1YxZlR0UG1vU1RKMDVneE9EQnlNM0pnWnU3ZTduc0IrSC9FTUdJUUNBUUNCVUtxZWVpcG5VZ0NLV0Q4d3NFbzdKZytjcVZEQTg5NzdWcnFla2IxNjlUdWJ1MXRMUVFFQmlJb1lNR0lVY0REMzlORFBhTGxpNWxETEMrZlBtQytXb1dCdmIzODhPN2hJUlM5ME5hU0JVb1NwOUI5N2EwYk5BQWV3NGVaTlF3aUlxTWhGOHhBekc2QjJWZ1FJQmEvVkNHV0N3dTFhRDZaMVIzVVdSWXExeTVzdHozZEFPWk1tUGN0NVNVVWdrZm1nb1lkQ0dReitmajFjdVhKZjV0UmJCWUxIQzVYTERaYkdocmEwTlhUMCtqNjBtV0hYNSs0TERaY21JUlVQYUNrVHJYVUhubGRhZnZTMW1rdlNQOE92WUVCaUx5MmpVWUdCaWdXWXNXT0g3MGFLa0ZJNEZBZ0ttdXJ2anc0UU1DZ29KUWplWXh5K0Z3NEJjUWdQNE9EcGd5YVJKMjc5K3Y5UGNlUDNxRWhqSkdVU21WOWZYUndNb0s5KzdleFJ3dUY0dVhMVU9yMzM3RG9RTUgwTGxyVjVVcG13QmdwcnM3NnRTcEE4c0dEZkRsODJlc1hia1NWbFpXVk9wWEMwdEx0Ry9mSG1mQ3cyRmVyeDdtTGxpZ3NCMnhXSXg5dTNmRHBFb1Z0SkRVcHdEK0w2Uks3NnNlTTJmQ1JzbStBTUFPWDE5a1pXVWhlTjgrVk5iWHg5ZXZYd0VBZGMzTk1XVFlNT3dORG9hVHN6TUNkKzVFcytiTllXMWp3OWcrSXlNRGxTdFhWdmdza2hZR3YzRCtQQndjSFJtMWVoN0Z4cUt3c0JDRmhZVVFpOFVRQ29Vb0VBZ1lxYXVNalkweFlmSmtGQllXd3NIUlVhR2pTcmZ1M1dGbGJZMFZTNWFnczYwdEt0R2VNWnBTMTl3Y3hzYkcyT1h2ajA2ZE8xUEhSQk1xMnZIVmxOMEhEbERuY0pZa2dsZ2FNU1pMUmJ6ZWV2WHBvM0wvZFBYMGNDRWlBbGN1WDFab1lDOXZobzBZQWR1dVhhbVVqYW9RaVVTVXlKSDA4U09Nakl3WXh2L1M4aUV4RWFPR0RjTmtWMWVWQm1OcGxNMktwVXR4K3RRcFJGNjdSdFYwb2FPdnI4ODRCd0NvakZyZ2NEZ3dORFNrNXFWQ0V6OC92OHoyazV6UDVZczBIYklzWGJ0MXcvWGJ0NHZPY3pZYnQvNzZDM05tekFDTHhZS1Z0VFgySERnQUxXMXQ1T2JrSUZFaXlBT1Fxd2NySlNNakEzL2R1QUYzbXBpa2IyQ0FxdFdxNGN2bno2aXZvcmFYSWs2SGhlSHd3WU1ZUG5Ja3pHUkUyTHk4UEtYdnpjWFZTQ290VDJKaXNNbkhCMy9kdUFFREF3TzVDSDg2bjVLVEVSZ1FnTkZqeDZKUjQ4YW9YYWNPd2tORFlWNi9QdnIxNzQvazVHUmNPSDhlOXg4L2x0dTJTZE9tNk5DeEkrN2N2bzArZmZ0UzRpYWgvQ0NDRVlGQUlCQXFGTktYZVdtUlhzTFBvYkxNUUVUWndLUWk0ZGkvUHdZUEhVck5SNXc3aDZjeE1ZeDFWaTVmamd1WEwwTkxTd3ZXTmpid0N3aUEyNlJKYWh0dDFSVnF1blh2anQvSGpXTXNhOUswYWJGZTIwQlJXZ2ZadEhFbDZVZTkrdlhSbzFjdmF2NWJTZ3BsaU85cVo0Y2R1M2JKSGRkZWZmb2dJU21wMkxhbFJORFNjY2hpMTdrell3Q2xqSUtDZ2hMVlRnTEtYa1JReE0yN2QxVU9ydTQ4ZUtEV01rQnhDcjN5cEE0dFovdlRtQmlNcEYwZkZSR1JVQWlsUjdTTW8zM1V1WWFLTTVxckE0dkZraFA2NlBlYm4zRU9FOG9Qb1VpRXZMdzhHQmdZSUNzcnE4VDNNaW5wNmVtWTZ1S0NlM2Z1WU1IQ2hYQndkSlJicDc2RkJYWUdCV0d5c3pPY3g0M0RuSG56TUczNmRJYkErU0V4RVhGUG56TFM1c2ppdVhneEpYNlBsOVRSZWZqZ0FhWk1uYXAwbTIrU2VuWEdKaWI0TXlRRVZhcFd4ZWhod3lBUUNyRXpPSmphZnphYmphMDdkbUNBZ3dPMmI5c0dLMnRyREJnMFNLNDk3N1ZyOFNRbUJwNkxGelB1czlJNlBMcVNxQUZsM3RyU1BoMDVlQkJPenM1eUtkb0F3TVhORGM2VEp1SDgyYk9JZi9HQ2lqU21jelVxQ2dFN2RpQjQzejdVb3hudHJsMjlpdnQzN3hhbFVZcUl3SWpCZytHOWFSUDF2V3hkQldXNEtQQlNwOFBqOGJCZzRVSk1kWEhCamVqb1VobE5kWFIwc0hYN2RqajI2b1c3ZCs1b0pCaFZ4T01ycGJDd0VCbnA2UXpCTFRVMWxmcU9EdjNlTFIwL0tJcklxT2pYbXpMWWJEYWNuSjNodFd3WkhqNTRnTlp0Mm1qY1JtbW9VN2R1aWVvUXZYLy92dGpJWjAyajhPTmlZL0V0SlFVUEZieDNLWEt5bWVUaWdwQmp4N0JvL256c3BkY1AxUEI1WDFoWWlDOWZ2aUR4M1R1OFMwaEFRa0lDZWpzNFlPR1NKVmk0WklsYTI1UHp1WWhmZlQ0cm8xTGx5cFI0bjV5VWhJM2UzbWpXb2dXbWVYakFmY29VTEZ1OEdEdURnMkZxYXNwNGJ0QVIwNDZsdjU4ZitIdytCa3J1bFQ5U1V6RnAvSGprNStXaGZjZU84SEJ6Zy9mR2pSZ3lmTGhjTzI5ZXY2YnF3azJmT2hVelpzL0d3WDM3VUwxR0RTeGF0a3h1L1lLQ0FyazZldVhKVjhuWVp0em8wYmgxOHlZTURRMHhkOEVDVEpnOG1ScHJLbnJ2dm5QN05nN3Uzdzh1ajRkbFhsN1ExOWZIWC9mdVVRNlh2bHUyNE1MNTh4Q0x4WXh6TkRNekU1dTh2WEhuOW0zd2VEemN1SDRkL241K0dPZnN6QkJ3Q1dVTEVZd0lCQUtCVUtFd3JWNGRMQllMeVJvWXNRbWxSemIvdnFHQ3ZOb1ZDY3NHRGJCQmtsc2JLUEtzV3JkNnRkeDZDVy9md20vclZpcEZnMzJQSGdnSUNvS0htNXRhNmRIVU1UTFhxVnNYMjJoRmF6VkJMQlpqeFpJbHhVYVNxQk5wTW5QMmJJVVJFdnI2K2xqcjdjMTRnUytQU0FwMWE3Tm9HalZEOTJiVnRLWlVTU2dvS0NnemJ6eCtHYVhjVVJmNkFEWXhNZkduL25aWlU5YnA0ZFJwcnl5T080ZkRJVkZFLzJJV0xsbUNZUU1Ib21XclZuaHcvejRPSGoxYTRyYXVSRVZoaWFjbnZuNzlpdm1lbm5DWDFMbFJSRmM3T3dUdjJ3Y1BOemRzOHZGQnhMbHptUGZISDdEdjJSTUFjT1RRSVJRV0ZxSm43OTc0bEp5TVZ5OWY0dTk3OXdBVVBSOTVQQjYxcnBTMHREUWt2SDJMVnExYlUxRUI5RWdYcWNGS3IxSWw3RDk4R0RWcjFjSXNEdzg4ZnZRSS9vR0JjZ1l6QXdNRCtBY0dZdWlBQWZDY053OE5HemFrSW5zeU16T3hiTkVpbkFrUFI3ZnUzZUVxTVRLK2pJOUhUazRPVG9XRWdNdmxNdEx6Q0lWQ1pHVmxJVWJpYWN5VlJQcFVNelZGMkxsek1ETXpRMjVPRHNSaU1SNDlmRWc5MTZ3Yk5rVGtoUXZZNk9PRFVXUEdVTFVrZUR3ZTRsKzh3THVFQkZ5L2RnM0pTVWxValNDZ3FCYkZvdm56VWIxNmRSdzZlaFQzNzkzRGdybHo0ZGlyRjB5cVZBRlE1T0JSczJaTjZCc1lnTXZsb3FDZ0FIbDVlY2hJVDhlWHo1OVJzMVl0UmxwWTRQL3ZFYkwzb0o2OWUrUFUyYk5VSkk3MG5hUTQ0Vm9zRnN1OW16U3dza0pVZERUTXpjM3hMU1VGMmRuWnVIWHpadEgvcHVTK1ZsR1ByeFNCVUloVEowL2kxTW1UY24xWEpUSThsS1NaTXBFUjl5cjY5U1pGMmJOcTRKQWhhR0J0alZhLy9RWkF2V2hWNlhueTZ1VkwvSFhqQm5oYVd1RHorWGlYa0lBakV2RkVHdDB1blM4c0xJUklLRVJCUVFFR0RCcFViRHBEWmJ4OTh3WXZYN3hBdCs3ZGxhN0Q1ZkdRbUppSTQwZVBvbHYzN25MWkR1aXdXQ3g4Ly80ZHdZR0JBS0N3N3ByMFA2SC9OK2IxNm1IS3RHbTRkK2NPY3JLendXS3hrSnFhaW1oSjZrblo2K1B6cDA4NGVlSUUwdFBUOFMwbGhhckRkRG9zREtmRHdxajFxbGV2cnJDT1RGNWVuc0pybUp6UFRDcnErU3dVQ2hGKzZoVFdyVjROZlgxOTdBd0tnbG50MmxpeVlnWFdybHlKb1FNR1lLMlBEOVZ2V2ZMejh5RVNpM0g3MWkzc0NRckNrR0hEVU5mY0hIL2R1QUhQK2ZPUm41K1B3OGVQdzdwaFE4eWRPUk56WjgzQ2plaG9MRjYyRE5WTVRWRllXSWdEZS9mQ2UrMWExREl6dzBRWEYwUkZScUp2ejU1bzM2RUQrdmJyaDVmeDhhaFJvd1lNall4Z1lHQUFEb2VEMERObllHQmdnSXlNREtTbnBTSGw2MWZVcUZtVElmU3E2d1JaM1B1eVVDakVYVW1OcjZjeE1aajN4eCtZTUdrU3cvbFVSMWNYZDIvZnh0blRwNm1zSlFLQkFEc2w0K1hCdEd1SG5wMkRudUpSTEJialNVd01McHc3aDVEang1R1ZsWVdKTGk2WTV1R0JwWXNXWVpPUEQzeTNiRUVuVzF0MHRyWEZXQ2VuTW8xbUpCREJpRUFnRUFnVkRCNlBoOVp0MnVCR2REUm16Sjc5cTd2em42Rm1yVnFNZVVXRldNdVR4Y3VXVVI2b1VoUVZWZ2FLakVWN0RoeGdERXg4dDJ4UktqTHU4dmRITnpzN3RHM2ZIa0JSVk0zUmt5Y3gxY1ZGcllLNHF0RFYxVVhnbmowTXdXM2hnZ1U0TGxNN1NJcWVuaDdPWDdwRUdXSU83dHVuMEV0U1U2eXNyVEZJU1RSSlZsWVdCamc0SUNBNEdCMDZkc1N5Ull1dzFzY0hRTkZBY0lCTS9RU2dTRmhidkh3NUFHQnZjREQrUEh4WVlkdlM0cmdBU3BXYVRCa2NEb2N4OEJiOEJFTjhRVUVCOVBUMFVGQlFBRTlKa2VEZWZmcWdiNzkrS0N3c3hOeFpzd0FBWThhT1JkdjI3ZkhsODJmNHJGOVBiUzh0a2k1dHF6UW9pbFpSQmIyWXNqclJYdVVKaThVcUtvaWNtWW44L0h3SWhVS05vbXZLcTU2UUtuZ3k5NXlyTjI4VzJ3OVp3NUNXbGhZUmpQN0ZEQnN4QW0zYXRzV0h4RVNzMzdpeHhORzRQdXZXWVplL1AvVDA5TEJqMXk2NWVnU0tzTE8zeDVrTEZ6Qm54Z3pFUG4yS1N4Y3Z3cjVuVDZSKy80NkQrL2JCcGxFanRHbmJscXFmSnhBSTBLWnRXMHgzYzhQVksxZVV0dHZIM3A2YWZpZXBPUUlVaVJEVFo4MUNvOGFOMGRER0JxdTl2SEQyOUdtNFRwMEtSeVdGdXBzMmE0YjVucDVZdjJZTklzNmZoN1dORFRJek05RzNaMDk4U2s1R2J3Y0grUHI3VTQ0QWExYXV4RjgzYmdBb1NuOUt2NTYyYk54SUdaZXNySzBaN3dUV0RSdENMQmJEc1ZjdnZJeVBCd0FxMnVqY21UT1lQWDA2V3YzMkcxYlIwdFRhMmR2anhMRmpPSC8yTEFCZ3h1eloxUFByN1pzM2NKMDRFZCsrZmNQK3c0ZFJXVjhmOWoxNzR1ck5tOWkzZXpmQ1EwT1IrdjA3K3F0SXRjVGxjaFZHbTBxRklObm5BWXZGb3NTaTJkT25JMFpTKzZjR1RjUlNoRUFnZ0ZDQnc0czAzZXlseUVnc2xhVERyVzloZ1NwVnF5cHNweUlmWDZBb05mVkVGeGNzWDdtU1doYThheGZXclY0TlBwOVB2UU9LeFdKNHIxMkwxTy9mOFNrNUdYL2Z2NDgyN2RveEJLOS93dlVtUmZxY2xIMWVHaHNibzdPdExkSisvTUNTaFF2eDQ4Y1BBRkRwWFM5MXNua2VGNGVOM3Q3UTB0S0N0clkyUGlRbVlyUGtQVkRhdG5SZUxCWkRKQllqUHk4UHJWcTMxa2d3T2gwV2h2V3JWME1vRWlIdHh3K0l4V0tWLzdWai8vNDRzSGN2RmtyZXRkVEZwbEVqaFJGdTBtdE0xaUZzcW9jSFpzNlpBemFialZzM2IyTGM2TkVBaWh5cVdyWnF4VmhYcjFJbGJOMjBDWVdGaGREVzFrWURLeXNNSGpvVWxnMGF3TUxTRXZVdExHQmVyeDZqaGxKV1ZoWjJCd1lpT3pzYkVXZlBLb3hFSk9kenhUdWZwZmRSZ1ZDSXpNeE1iUGJ4d2NXSUNLU21wbUxrNzcvRGMvRmlxajh1VTZhZ1JvMGFXT0xwaWFFREJxQlQ1ODVZdFc0ZExCczBvTnFqeENrK0gxR1JrVVUxcFJZdXhDd1BENXdKRDBkREd4djhHUkpDM2F0OS9mMWhZV21KSGI2K3lNdkx3NjdkdTFGUVVJQXJseStqZFpzMkNOeXpCNVgxOWJGNDJUSkVSVVlpNHR3NWhJZUdZdC91M1VyL0l6cG5MMTVFSGRxODlMb1FDb1VLSFFrZVAzcUUrM2Z2SWtVU2VjcFc0cnpBNVhMaHVYZ3g3dDI1ZzZWZVhncHRCcE9uVE1INk5Xc3dVeVp0Skl2RmdzdVVLV2pXb29YQ3RxVjlGQlFVNE51M2IzQ2JQQm1wMzcramRaczJXTGhrQ2RxMGF3Y0FDTnl6QnpldVg4Y3VmMy9jdUg0ZG1Sa1psS01Db2V3Z2doR0JRQ0FRS2h5OSsvYUY5NW8xU0VsSlVabEhtbEIybU10NGt2N3MvMTNkZEN6R3hzWTRmT3dZd3pEKytORWo3Slo0SENwQ0pCSmh4clJwT0gzaEFwWHlzSFdiTnJoNCtUSzhsaTNEdVROblN0Um5IbzhIWDM5L1JtRm5BRml5ZkRuaW5qN0ZzN2c0dVczV3JGOVBEZnBleHNmRFo5MjZFdjIyTEV0WHJGQVpOWlNlbm81SlRrNW8zN0VqYmtaSFU0SlJZV0dod3ZvS3JtNXUxUFNGaUFpRjYwaTNsNkpPeEphbWFNc1VnLzBadGMyRXRBRlZlR2dvQUZBRFFvRkFRQzJ6N2RJRmJkdTNSMlptSnJVTVlBcEdtcVpha1lYTjRXalVCcjArMVlkZkhHR2twYVdGbTNmdkZydWVYYWRPQ3FPaGZyNWNCTG5pd3lWSk42YXRyUzBuZmhQK1haalhxOGQ0QnBXRW1YUG1JQ2M3RzY1VHAycVU2c215UVFPRW56K1BjMmZPVU0vTktsV3JJaVE4bkRLV1ZxbGFGZXMyYkVDVnFsWFJwV3RYM0wxOUc0T0hEVk1aUVNjVUNxazZNM1JtejV0SFRUdjI3NCtNOVBSaTB5KzV1TG1oZW8wYWxQZTlnWUVCMW5wN0l5NDJGdTR6WmpDZVZkTm56b1J0bHk2dzdkcFZMb1hya0dIRGtQaitQZHExYjYvUUlNcG1zekY3M2p5OFMwaEF3MGFOME5uV0ZnRGc0T2lJdVFzV1lKeXpNME9FOE5tOEdkTm56VUo2ZWpxcVZxM0tjSlFSaThXb1ZLa1Nsbmw1TVFyREd4b2FZdmE4ZVpnOWJ4NFMzNzlIWEd3c1BpVW5JejA5SGZ6OGZFYjZvWm8xYXpJOHBhVkkwd1NwU2hkVW8yWk41T2JsWWR6NDhSZ2prOTVXbG1yVnFqR00xYkk0OXV1SHVOaFlkTGExaFgzUG5pb2psaXJ5OFYzcTVZV0pqb2lBQUFBZ0FFbEVRVlRHTXU5WC9RWU1RT01tVFJpZTdHdzJHNGFHaHJnU0ZZVkdqUnRqM1lZTkdEUmtDR08vL3luWEcvRC9tampLdmpjMk1VSFN4NDlJVGs3R3FERmpWTmFMa1o1enZSMGNNSGpZc09KM3VKUTQ5dStQNEYyN1lHUnNEQ3RyYS9UcTB3ZWRPbmRXdXY2S1ZhdmcySzhmRWhNVDFZNGdOekEwaEoyOXZVS25zZ1pXVm5CMWM1TjdkdE9mN1IwNmRjS29NV1BRdkhsejlPbmJWMDVRTlRRMHhCWmZYOWcwYmd3cmEydTFhbTdxNit2alNsUVVuc1hGd2REUUVCNEtvbjNJK1Z6eHp1ZHFwcVlZUDJFQ3FsYXRDZ01EQTdScTNSb3NOaHZqSjB5QWhhV2wzUHI5Qnc1RVoxdGI3QTBPaHE2ZUhrTXNrakxSeFFVdFdyWkVqMTY5TUczNmRKaWFtbUxtbkRtb1hxTUc1aTVZd0RnWDJXdzI1c3lmanc2ZE9sSDFlTFMxdGJFektBaGNIbzlhbDh2bG9tKy9mdFF4KzVTY2pKY3ZYK0piU2dyUzA5S1FrNU1Eb1ZCWTVKZ2xGS0lRUmVPemhqSzErNlRIdUlEUFYzZzhyYTJ0NFR4bURMS3lzbENqUmcwNHFCaWJqeHc5R2lNbHdxc2lKcnU2WXF5VEU3S3pzaGhqUlYxZFhiazArSFJhdEd5Sk1lUEdnY1Ztdzd4ZVBlell0UXNjTnB0eStxVFQxYzRPWGUzc2tQVHhJekl5TXBTMlNTZzVyTUpmNGI1SElCQUlCSUlLVWxKU1lDZDVvVit4YXRXdjdvNWExQzhtUjNkRkp5QW9pQ0hhSkNjbHdWYkJ5MWxaRW5uMXF0TENvN0xVTnpORGZRc0w3TjYvbi9FU241NmVqb0Y5KytMamh3L0Z0dEc0U1JNY1BYa1NCako1d0I4OWZBam5zV09STFNrc1MrZktqUnZVNzAwWU53N1IxNjRCS0hyaDNiVjdONVhxQmdCdS9mVVhaYkJLVDArSDg5aXhqSnBLSGpOblVxbnhmcVNtWXVpQUFVclRodFd1VTRkaGJGZDFmdlh0MXc4QlFVRnl5eFBldmtVUEJiVU1lRHdlWGttaVQzSnpjOUhFeWtwdW5Uc1BIcUJHelpySXpNekViODJhS1JVdG5yMStUUm11TEdyWFZpc3FoTDVOY2RkTjllclZjVmZpZFMwV2kyRlpwNDdjT3ByOFYrcHc5OUVqVks5ZW5mSGZMUFh5d21SWFYrUmtaNk9wNUp6ZHRHMGJobzBZZ1Zjdlh5cjFzTFF5TjljbzJxUkd6Wm9NRDNVYkN3dTFjNUtibXByaUhxMUk3T0IrL2ZCRXBxYlh6MFJiV3h2eGt0UWdxbWpmcWhYbHpVaG5zcXNybG5wNVVmT2FIdGRKcnE1WXB1SDJGcGFXdUNMeGhpOHAzVHAxa2hQcmxOMUhwTkRQbVM0ZE9pRHA0OGRTOWFHc1VPUXRUQ0Q4V3hHSlJHb1poOHNEWlI3ZmhQOGVJcEVJUXFFUVdscGFTc1crdkx3OHRSd2FidCs2aFhjSkNSZ3hhcFRTcUgxQzJmQXNMZzVjTGhkVzF0YmxrdmI1bndvNW55c09yK0xqOGY3OWU5ajM3S24wZVJQNzVBa01qWXprVXFzUy9qMndOQ2pZU3Q1S0NBUUNnVkRoTURVMWhZdWJHM2J1MkFFbloyZUZYajZFc3FXNVRHaTRXZTNhcUc5aFFlV0NMbThVR1VucHdvS2hvU0ZDd3NJWW5vQVpHUmw0L09nUmd2YnVSVjVlSHRMUzBzQ1hlTExKb3ErdkQyTVRFNGpGWXJ4NC9weUtDaEtKUkFqWXZsMmhXS1FNRm91Rm9MMTdHWVdsZHdjRlllM0tsWlNJWUdSa2hLTWhJWmc5ZlRxaUlpTXgxY09ERW90eWMzSXcyZG01VEdyTVZLMVdEV3RvNmRET25qNnRNRTBIbmVLTVVvMGFONlpTTmx5L2VsWHRDQmNlajFmcUZHeXlHTkhTSE9Rck9iWmxqYUw5clNRNUR6WGRQMDFTc0NtQ3krT3BMUmpWbDdsUC91b0lJNkRvLzhySnptYWtwTlBSMFdHa0JGRjJYRFVZejZpRk91bjlFdDYrVlNnc0xmUHlRdUw3OTBoTVRFUnlVaExldkg1ZHBuMGpFQWkvbmw4bEZnRmxVeitOOE8rQXcrRVVleTZxRy8zYXFYTm5sUkUraExKRE5vS09VQVE1bnlzTzFqWTJWTjA1WlNoTEZVZjRiMExlVEFnRUFvRlFJWm5xN281elo4N0FiZkpraEowOXF6SjhtVkE2cWxTdENyUGF0ZVdXRHhnMENINWJ0LzZDSHNtVGtaR0JXZE9uWTgrQkE5RFcxZ2FmejRmTGhBa1lQV1lNdXRPaU85U2haN2R1T0JvU0FpdHJhK3p5OThlVnFDaU50aThzTE1UeUpVdmc2KytQWnMyYjQ4OURoN0JPRWdtM2NQNThHQnNidzc1blQranA2U0ZvNzE0OGlZbWg2aFRrNWVWaGtyTXpWZVM1TkhDNFhHejE4Nk9LY1dka1pHRFZpaFhGQ2tiMGRBaDZlbm9xb3dnR0RoNk1nWU1IcTlVZlhWM2RNaGVNNkFYSk05TFR5N1J0WlNnU0ZXcExJcHN5TXpQVmJrY3NGbE50MFNPbE5FRkxTd3M1YXE1YjM4S0NtczdPeWtKYVdwckd2MWVXOFBsOE5KUkpkUWtBM2JwM3gzNWFUU3hsZ3RpdkVJeVU4ZnU0Y1pSQkkvN0ZDL1NWS2Y1TUlCQUlCQUtCUUNBUUNQOFdpR0JFSUJBSWhBcUpYcVZLMkwxL1B3YjM2d2VYaVJPeE16aFlZVkZGUXVucDJLbVR3dVdqZnY4ZE8zeDlJUmFMZjNLUEZIUHI1azBzWExBQTZ6ZHNnT3ZFaVhody96NUdqeG1qY1R1cDM3OWorS0JCMkxoMUszYjYrNWVvTCs4U0V2RDdpQkg0ZmN3WTdBa09wZ3pSUXFFUTAxeGRzV1BYTGlvUHQxUXN5c25PeHNUeDQvSDN2WHNsK2sxWnBubDRNS0tjZk5hdHcvZHYzNHJkVGxwWXQ2d3hNRFFzOHh6UzlXaDFRcjUrL1ZxbWJTdERVVlNRdEY1SmFtcXEydTNRcjV1UzFyU1JyYW1qaWdhMDFJS1Y5ZlYvU2pxeEwxKytvR1ByMXFWcVE5bjloVjNHM3Y1c05ydkU5N0w4L0h4S01IcjY1RWxaZG90QUlCQUlCQUtCUUNBUUtoUkVNQ0lRQ0FSQ2hjWEMwaEo3RHg3RWxNbVRNY2pSRWR0MjdNQnZwVFJPRXVTaGgvY25mZnlJZ29JQ1dGaGFvcGFaR2ZyMDdZc0w1OC8vd3Q0eENROE5SZnp6NTRoLzhRSUFFTHhyRndJREF2RGw4MmZrNXVVcFRaK21vNk1EWXhNVFNvREl6TXlFMitUSnBlcExUblkyZGl1b0hkUzJmWHVZVnE4dXQ1ek40V0RBb0VINGxwS0M5Ky9lbGVxM0FXRGZuajFvM3FJRmV2WHBnNGNQSHVEWWtTTnFiZmYxeXhmMHBCWDFCb3FpTHlaT25vd3hUazdVTXQ4dFczRDI5R20xKy9QbDgyZTExMVdYRnExYVVkT3ZYcjRzOC9ZVklSdURvbGVwRW1wSjBwU2xmdit1ZGp1cUJLUFFrQkMxMmxBM0hTQUFORkJRZkxlOGVmdm1UYW5iVUNiaWxIVjZLQzZYcTFFOUtUcjBWSmNWSWRYZnorS2ZYcHRQRmJQbXpzWHNlZk4rZFRjSUJBS0JRQ0FRQ0lRS0J4R01DQVFDZ1ZDaGFkT3VIYzVFUkdDcWl3dUdEUnlJM2c0T21PVGlnalp0MjRKRGNyNlhHamFialo2OWUxUHpseTlkd3RldlgrRzVlREVBWU5yMDZSVktNQUpBaVVVQThESStYcTF0OHZQejhlWHpaM3orOUtsYytzVGo4ZURnNkFnbloyZTBiZCtlV3A2VG5ZMlVsQlRVdDdDQXJxNHVuSnlkTWRiSkNYZHUzY0taOEhCY09IOGVXUnJVVDZLVGs1Mk5hYTZ1V0wxdUhRN3MyNmQydWkyQlFNQXc5TnMwYW9TVmE5YWdYWWNPMUxJRGUvZGkyK2JOU3R1b1ViTW0zS1pOdzVwVnF6UVNOVFNCeFdLaGs2MHROZjgwSnFaY2ZrY09tZit4WTZkT2xIaWhTT2lyWGJzMnRMUzA1Tkx4MFlVUWtVakVLS2crZi9ic3N1NDFuc1hGNGJzR2dsWko2ZTNnQUgxSml0Q3lxSEdtck01VG1RdEdQQjVRd2pwWTlHUDc5Y3VYc3VwU2hXZlczTG0vdWd2bFJnY2xrYlVFQW9GQUlCQUlCTUovSFdKcEl4QUlCRUtGcDNhZE9qaDkvanhPbmppQkxSczNZdlR3NFRBeU1zSnZiZHFnZW8wYXFHSmlRc1NqRXRLeGMyZFVNeldsNXFNaUkvSDJ6UnZNOS9RRWg4TkJzK2JOMGJOM2IxeStkT2tYOWxJOXpPdlZRL01XTGRDc2VYUEVQSDZNaUhQbkdOL1BYYkFBalJvM1JsaG9LSzVldm95OHZMeFMvWjZlbmg0NjJkcWlaNjllNk5XbkQxVkxTRXA0YUNqV3JWbURIejkrd01uWkdiUG16b1dSa1JIWWJEWTZkK21DemwyNllLMlBENTQrZVlJN3QyNGhMallXYjkrODBjZ0lMeEtKc05qVHMwVDl0N0MweEl6WnN6Rnc4R0N3Mld6R2Q4Tkhqa1RFK2ZPNGYvZXUzSFlOYld5dzU4QUJtTld1amJyMTZtR1dod2V5U3loNnFhSmRodzZvUWF0aEZIMzllcW5hMDlMU0Fwdk5SbjR4b29HczhEWnN4QWhxT2k0MmxwcVdDa0o2bFNyaHlJa1RPSG44T0xLenM1VzJJeFFLeTdXbytrWnY3M0pybTg3Zk1UR1VZUFRoL2Z0eSt4MHRiVzNHZkdsVDdQRjRQS1hmR1JzYm8wQWdRRzVPamtMaGxTNythVkxINnA4T2ljQWhFQWdFQW9GQUlCRCtleERyR29GQUlCRCtFWEM0WEl3YU13WkRSNHpBblZ1M0VIbmhBdUxpNHZBc05oYmZ2bjJyTUhWMi9tbU1HRFdLbXY2V2tvSjc5KzVCSkJRaSt0bzEyRXNLdXkvdzlNVFZ5NWNyMUg5c2JHS0NYcjE3NDk3ZHUwaVVHSzJYcjF4SjlmblFnUU55Z3BGNXZYcm8wYXNYZXZUcWhaenNiSFR2MGdYZlVsSTAvbTFYTnpjTUh6a1NsbFpXQ2dXQXExZXV3SGZMRm5EWWJLcjkvWHYySU9UNGNZeDFjc0xrS1ZOZ0toSHB1Rnd1Zm12ZG1rcTErQ00xRlE2U2ZTZ1B1Rnd1N096dDRUeHhJanAzNlFJV2l3V2dTTnc0L3VlZmVQSGlCYnhXcjBhbHlwVng0TWdSakJvMmpCSFpNM3prU0t4Y3V4WjZlbm9BQVBzZVBiQmkxU29zbURPbnpQczZmc0lFYXZwWlhCeVNQbjRzVlh2Tlc3VEF6dUJnN0FrT1J2aXBVMHBUNk5FRmc0WTJOdWpUdHkrMS9QYXRXOVIzbjJnQ1JwdTJiZEdtYlZ1bDdRREtJMm4rU1hDNVhGU3BXcFdhLy9EaFE3bjlscmFNWUZTZTdXM2JzUU5kN2V4UVdGZ0lvVkFJb1ZESU9IN1Mra1VBNEJjUW9OYXhuT2prcEZCd0pSQUlCQUtCUUNBUUNJU0tEQkdNQ0FRQ2dmQ1Bnc2Zqb2F1ZEhicmEyZjNxcmpENEo5WjZxRjJuRHZvTkdFRE5IejF5aEVvdkZyaHpKeVcrV052WVlNVG8wVGorNTUvbDFwY3UzYnJKMVlkUkpNWndPQndFQkFYQnZtZFBjTGxjekpreGd4S003dDY1US9XNWJ0MjZjdHRhV0ZwUzArRmhZU1VTaXdEZy9MbHptT3Jod2VoZlhsNGVJczZkdy80OWV4QVhHNHV1ZG5ZNGNPUUkzaVVrNE9qaHd3ZzllUkkvVWxNUnRITW45dTNlRFFkSFI0d2VPeFlkTzNXaVJCc0FXTGhnQWI2bHBLQjJuVG9sNnBzeXJHMXNNTm5WRmIwZEhHQmtaTVQ0N3YyN2Qxamk2WW5idDI2aFJvMGFtT3J1anBxMWFrRkhSd2ZiQXdMUXIwOGZtSmlZWU1YcTFiRHYwWVBhTGkwdERXdTh2SERxNU1reTdTc0FORzdTQkgzNzlhUG1RNDRmTDNXYjFnMGJvbXExYXZCY3ZCaC9MRnFFMmRPbjQweDR1TkwxMld3Mk5temVURVZmM2I5N0Y5Ky9mYU8rUDNMb0VQb1BIQWpMWDFBNzZGZGhXcjA2NDN6OVZNcW9IMVZrWjJVaDRlM2JNbXVQcTBZVUtvdkZBby9IVXhtTnBLNlFWY0RucTkwM0FvRkFJQkFJQkFLQlFLZ29FTUdJUUNBUUNJVC9LRk05UENnanFsQW94SitIRGxIZjNiOTdGdy8rL3B1S21samc2WW56WjgrV2Flb3h1dUN5enNkSHJXMUVJaEdxMTZoQjlac3VBajErK0pDYXRtN1lrTEVkbDh0bExEdTBmMzlKdWd5Z3lFaSt3ODhQaTVjdHc5M2J0M0V4SWdKbndzT3BXa1E4SGc5TGxpOEhBTlMzc01EaTVjdXhZTkVpUkVWRzRzU3hZN2daSFkyenAwL2o3T25UTUt0ZEczMGRIZUhRcngreXM3SVFGUmxaNG42cElqa3BDUllXRmd5eEtDOHZEd0hidHlObzUwNFVGQlNnVWVQRzJIdm9FQ01OWEYxemM1d01ENGVGcFNYRGlIN3A0a1VzOXZTVUUvbktBaTZYQysrTkd5bGhJdTNIRDQwRUkzMTlmWVYxb1RwMjdreE5zMWdzUEl1TFU3aTlOTEtFeStVaU9Ua1o5UzB0b2ErdmorUEhqakhXKzVhU2dqNzI5ckN5dG1hazlEdi9EMGpmV0ZKcTFxekptRTh1UjhISWIrdFcrRzNkV203dGx6Y0NnZUJYZDRGQUlCQUlCQUtCUUNBUU5JWUlSZ1FDZ1VBZy9BZHBhR09EVWIvL1RzMmZDUS9IMTY5ZkdldjQrL2xobjBSRXFsSzFLaFo0ZW1MRjBxVmwxZ2NkSFowU2JSY1ZHWWtXTFZzQ0FKbzFiMDR0ajR1TmhWQW9CSmZMUmMxYXRSakNnVTJqUnBUZzhlYjFhN3lNank5VjM0OGNQSWlUeDQ4ckZDWXFWYXFFcU1oSUdCa2JVNm5uZUR3ZUhQdjNoMlAvL3ZqNjlTdjh0bXpCbjRjUEl6a3BDYnVEZ3JBN0tJZ1J1VkhXNUdSbncyWENCRnk3ZFF2Nit2b0lEUW5CMW8wYnFXUGVzM2R2K083WUFiMUtsU0FXaTdGdTFTcU1jWEtDaGFVbEd0cllBQ2lxNHlJVlJtNzk5VmU1aUVVQXNNYmJHODFhdEtEbUE3WnZSMjVPanRMMVpWTWxqaHc5R2tmLy9CUDgvSHlJeFdMbzZ1bWhXZlBtVkdvNW9DaXE2dTJiTndyYmt4Nkhnb0lDdUUrWkFqMDlQWXgxY3NLNTA2ZmwxaFdKUkloLzhVS2ovZnNuVTRNbUdPWG41K05IYXVvdjdFM1o0VGwvUGdBZ096c2JCWHcraEVJaDQ3eTY5L2d4ZFMwM3Q3RlJlTjBEd05XYk4xSGZ3Z0pBa1FoUElCQUlCQUtCUUNBUUNQODAyTVd2UWlBUUNBUUM0ZC9HeWpWcnFDZ2RQcCtQelJzMnlLMXovZXBWM1ByckwycmVhY0lFdEduWHJzejZvRzlnUUUzUG56MGJQYnQxWTN6eTh2SVVibmViMXFmbU5HRWhQejhmcjE2K3BPYWJObXRHVFV0ckJBSEE1VEtJQUNrb0tGQnFORTVQVDhjbUh4OTBhdHNXSG01dWVQamdBZVA3NnRXcjQ0MENzVUsyNWsxWms1R1JnZWx1YnVqUnRTc1d6cCtQcjErL1FrOVBEMnU5dlJHOGJ4LzBLbFVDbjgrSGg1c2I5Z1FIWTA5UUVMVnRTa29LUmcwZGlyallXQURBSkZkWFJsUk5XVEZsMmpTR2tCbnorREgyN2RtamNwdHZLU2tNNC81U0x5ODhlL1VLYno1OFFFSlNFcDY5ZW9WakowOHlJcVRDVDUxU3UwKzV1YmtJRGd5c2NCRWo5UzBzVUtObVRSZ1pHVUZIUndjOEhxL1V4NFROWm9QSDQwRlhWeGNtVmFxZ3JyazVvMzRQUGNMbzg2ZFBwZm90UlRnNE9pcjlqdDRQVmJEWmJOU3NWVXVqMy8zeStUTytmUDZNN0t3c0ZCUVVNTTRuRHBlTHFwSzZUZW5wNlVxdmU5ayswcTluRGkwZEhxY2NyaHNDZ1VBZ0VBZ0VBb0ZBS0N0SWhCR0JRQ0FRQ1A4eG5KeWQwYjVqUjJyK3dONjlTbXVSckZ5MkRCRlJVZUJ5dVdDeFdQRGRzUVA5Ky9SQldscGFxZnFncDZjSEE1cGdGUFA0c1Z6RWh6SUI1ZW5UcDhqTnlZRmVwVW93cVZJRmxnMGFVTnZHeGNhaWNaTW1BSUJtTFZyZ3p1M2JBSURmMnJTaHRyOFNGVldxdml1RHpXYWpvWTBOWGp4L0RnQVFDWVdJT0hjT0VlZk9vVVhMbHBneWJScjY5TzJMZTNmdjR2N2R1K1hTaCtLNGZlc1dOZDJwYzJlczlmRkJ2ZnIxQVJRSkw5TmNYU21CcTJxMWF0UzZPam82aUhuOEdIOGVQb3gxUGo0d056ZEhuNzU5Y2VIOCtUTHJtNXU3T3p3WEw2Ym1Nek16TVdmR0RJaEVJcFhiQ1FRQ1hMOTJqVkZmU1JWcFAzN2c0TDU5cGVxck9wUm54QmhRRk0zeU0vaDkrSERjdlhNSEFCaENURm5YTHhvOWRpelcrZmpBb1VjUGh2QXJaYk92TDRSQ0lWWXNYWXEwSHorVXRyTnEzVHAwdDdmSGtQNzlrVkxDT21WMHJLeXNLQ0h1WFVLQ3luVzFhVkdUZElHUkxoS3hGZFJtSXhBSUJBS0JRQ0FRQ0lTS0FuRnhJeEFJQkFMaFA0UjF3NFpZc21JRk5aK2NsSVR0dnI1SzEzLzk2aFgyNzkxTHpkY3lNNE5mUUFERFk3NGttTmVyUjAyTHhXSjgvUEJCN1cxRlFpR2VQSGxDemJmcjBJR2FqbnY2bEpxV3BxMERRTlZpU3Z2eEE0OW90WTdLRXR1dVhSRVJGWVhiZi8rTlZldldvVnYzN2xSVXk1T1lHSGk0dWNHK1N4ZXNrdFEzK2xVMGE5RUNoNDRleFpFVEp5aXg2UDdkdStqWHB3OGVQbmdBRHBlTDFldlhZNDRrVFJjQUdCZ1lvSk90TFU2SGhWRjFySmF1V0lISyt2cWw3ZytIeThYNkRSdXdjTWtTU21RUkNvVndkM1hGKzNmdjFHcmpqN2x6RVhieUpENGxKeU0zTjFmdWs1MlZoWGNKQ1FnN2VSTERCdzlXS1hoSys2Q25wNGQzeWNrYWYvN04wQVdqc3F4ZjFLbHpaNnhldHc0c0ZndnovdmhEN3Z0V3YvMEdCMGRIREJnMENGZHUzR0JFb1VuUjFkWEZWajgvakhWeVFpMHpNK3c1ZUJCNmxTcVZ2bSsydHRSMHpLTkhLdGVsUnhqbDVlWlMwMXhhZEJzOTBvMUFBSXFpWXpNek0rWFNhNWFFd3NKQ1pHWm1vcUNnb0F4NlZzVHpaODl3OWZMbE1rdXpXSjdSbXNVNUdKUUdaV2xNZnpVaWtRakpTVWxLbzdKTFMyRmhvVnpLNGw5RlhsNGUzcjk3VitxSTdIOUt5dERYcjE2VnkzLy9MU1VGWVNkUElqa3BpVnEyYi9kdTNJeU9MbmJiKzNmdi9tdlMwVlkwL2lublpVa3B6L3R6ZVZIZTJSOHFNdi9sZlNjVVFRUWpBb0ZBSUJEK0l4Z2FHc0kvTUJEYTJ0b0FpbDRFNTgrZVRRa0F5dGpzNDROWHRKby90bDI3WXVQbXphV0tvSkJHQVFIQXg0OGZOVFp1MFEyMzdXaHA4bUpwZ3BFMFhWMk5HalZnVnJzMkFDRDYrdlV5TWNvcFl0ejQ4UUNLak9wT3pzN1lmL2d3SHNYR3d0ZmZIMzM3OVlPT2pnNCtKQ2FXdW41U1NUQXlNc0pZSnllY1BIMGFaeUlpWU51MUs0Q2l3VnZBOXUwWU0yb1V2cVdrd05qWUdBZi8vSlBhRi9yZ3RWbno1c2pOeVVGZ1FBQ0FJdkZ3eGFwVnBlNmJ0cFlXYmtSSFU0WUtrVWlFZWJObU1kSWhGa2ZxOSsrWU8yc1dPcmRyaHlaV1ZuS2Zaalkyc08vU0JYTm56VUxDMjdjcTJ5cXJ5S0R5U05tbkRMRllES0ZRQ0Q2ZnIxQXcwK1RENS9PVkR1cHJTNjRqb093aWpKcTNiSW1ndlh1cEZKbTlIUndZWWkrSHk4VXFpWmdFQU1iR3hsU2RJRHExek16UXMzZHZhcjVwczJidzM3VUxuRkpHOUF3ZFBweWEvdnYrZlpYclN1K3RBQmpHVzdxUXBLTm1hajNDZjRkdG16ZWpSYU5HRENOc1ZsWVdsU3BSMFNlWEpralN5YzdPUm90R2pYRGs0TUV5NjkvQi9mc3gyZG01eklTZVpZc1dZY3lJRVF6aHZyQ3dFSmN1WG1RNGRLUisvNDRkdnI2SWVmeFlhVnNaR1JtNGZlc1dmTGRzZ1dPdlhsZ3JlU2JsWkdmajdaczNLajlmUG45V3U4L1RYRjNSeTg2TzhTNVUxbno5K2hXL05XMktWVFNuSG5YZzUrZkR0bjE3akJ3eVJLUHQwdExTRlA0dnN1OUl6K0xpMExGMWEzak9tNmRXdTRudjMyUE96Sm00SjRsTWxXV3hweWNDdG04djl0MVRFWThmUFVKM1cxdE1jM1hWZUZzcHVUazVzRzNYRGtja05Ub1ZjZi91WFN4YnRFZ3RBL2ZONkdpczl2SlNXTTh3UERRVUMybk9ONXF5ZGRNbWRHclRwa1R2alRlam96SFEwVkdoNDgyWHo1OHhkOVlzUnJTNzk5cTF1QmdSb2JMTi9QeDh6SjR4QTQ2OWV1SDd0Mi9VOHV5c0xBaUZRamtEYzJGaElRUUNnZEw3bFpUTkd6YWdSOWV1YWdsUlJ3NGR3bTlObXhicmFIYmgvSGs0angyTC9QejhZdHY4R2FSKy82NVMvRnUvWmcxY0owNzhwZW1QMVJXZFU3OS9oL3VVS1RoMDRJREs5WDdXL2Jrc2VCb1RneFBIamxIL3YwQWd3RVFuSjZ6MjhpcFZ1d0tCQUsyYU5JSHJ4SWxxYi9NaE1SR3Y0dU9ML1krVWZWN0Z4MVBaTG1USno4L0gvajE3R05mcThhTkg4VnZUcGtoOC81NWFGdnZrQ1lZUEdvUVBpWWtsM25mQ1B4K1NrbzVBSUJBSWhQOEEydHJhMkwxL1B4cFlXVkhMZGdjRlVhbW1WSkdmbjQ4Wjd1NDRIUkVCSFVuS3BTSERoME1nRkdMeEgzK1V5R09zYmZ2MjFQUkxCWVBzNG5pcUpNSW8vc1VMQ0lWQ3hEeCtqR2V4c2VCd09JeDBkTkhYcjJ2ME8rb2EvVGxjTHI2bHBPQkRZaUxxbXB0VHl5dnI2MlBnNE1FWU9IZ3djbk55RUhYcEVzSlBuY0xONkdpTi9qY1dpMVVxVHk5akV4TzR1YnVqVHQyNjFMSlg4ZkdZUDNjdVlpWC9aWnUyYmVIcjc0OWFabVlBZ0tTUEg3Rmk2Vkxza1F3SXBVYjY0TUJBL0Q1dUhHcVptV0g0eUpGNEZoZUgvY1hVR1ZKRmJtNHVMcHcvand2bnoyUGVIMy9nK2JOblpacnFUbE9rd2tSZVhoNEdPRGhvdlAxbGlmQlYzb0pSMjVZdGtaK2ZqN3k4UElqS3dTdVZ5K1dpY3VYS3lNbkpvWmFaMFFTanNxcGh0UC93WVZTcVhKbWFQM25pQkVQNG5lcnV6cWhIZHVQNmRXeFl2MTZ1bmJkdjNtQ211enVDOSsrblJDSTdlM3VzV0wwYXkybXBEaldoYzVjdWFOSzBLWUNpKzZDcSs0ZU9qZzVEYktRYlh2VDA5UDQvVFFRamdneFNRZEhJMkpoYXRzUFhGMEU3ZHlyZFp1UFdyUmcrY3FUY2N1a3ptaTVTV3RhcG81YWpSSHhDQWtQMGxLSWxpWXFqUjhldFc3VUt3WUdCS3R1Yjk4Y2ZtRDVybHR6eUc5SFJNRFUxaFRGdGYwVWlFVFo2ZTRQTjRlQjhaQ1M0WEM0S0NncXdlY01HOFBQejBiSlZLMFliTjZPanNXRE9ISVlCdG0rL2Z0RFQwME4rZmo3dTNMNWRySUd1WisvZUNLYWxKeFdKUk9Bck1TNzM3TjBiRnlNaXNHL3ZYaXlqQ1RwaXNSZ0NnUUJDb1JEVlRFMVYvbDV4R0JrWklTMHRUZU4zS2wwOVBiQllMSTFydDRVY080YjFhOWJJTFgvMjZoVWpPdlBraVJNb0xDekUzL2Z2bzdDd3NGaW5pdGV2WGlFOE5GUmhtbGloVUlpenAwK2pTcFVxbURKdG1scjlURWxKUVZabUpnRGdyeHMzQUFEOUJneFFHUEZsWkdTRUtwS2FjOHE0SEJXRnIxKy9NcTZSeE1SRVRKazBDWDhzWElnZXZYcmg5ZXZYT0h6d0lFYU9IbzFtdEZxWmlqaDcralJDamgvSHdNR0Q1YjdUMHRiRzhhTkhNV1hhTkZoWVdoYTdyem5aMlF4eEplYnhZL1RwMnhjbUppYjRwaVRGcXI2QkFYWGQwekd0WGgzUFltT3hjOGNPK0d6ZXpQaE9lcDNUbzhTMXRMWEIwOUpTMmI4ZHZyNzQvT2tUL0FNREdXbUxtOW5ZcU55dWZjZU9PSGJ5SkRYLzZPRkRuRDUxQ2t1OXZNRGo4WkNYbTR1RXQyK3AycWJuenB6QnU0UUVUSmsyVGU2ZXhFS1IyRW52YStyMzcwaFBUNGVCZ1FFZVBuaUFEcDA2NFZ0S0NtNWN2dzRlajRmWUowK2dvNnNMSzJ0ckNBUUM1T1RrNE91WEwzai83aDBlUFh5SWwvSHgySFBnUUtrZFRKU1JsWldGZ1k2T3FGcXRHa0xDd3FDbDRIL3UwS2tUOXUzZWpWa2VIdGkrYzJlNTlVVVpWNjljd2FMNTg3SC95QkUwYXR4WTVicGNIZzhYenA5SGxTcFZGSDVmSHZmbjhOQlF2SDc5R2p3ZUR4d09SMjNucmpwMTYyS1FHbUo2NE02ZHVCZ1JnV2JObTZOUjQ4Ymc4WGd3TUREQTBjT0hNV1hhTk5Tb1VhUFlOckt5c2pETDNSMVRQVHlvc2FsSUpFSjZlcnBhZlpYaXQzVXJRa05DTk5wR0ZyUGF0ZkhYdlh0eXk4K0VoMlBsOHVWNC91d1p2RGR0QXB2TkJvdkZRbHBhR25WZTV1YmtZTTdNbVVqOS9oMFo2ZWtBYlZ4TCtHOUJCQ01DZ1VBZ0VQN2xhR3Ryd3o4d0VHMW9rVGczbzZQaHMyNmQybTI4ZXZrU1N4Y3V4S1p0MjZobEkwZVBocEdSRWViTW1GR3M5eUFkRm91RkxwSUlGNkNvN3BDbVBILzJqSnF1WldhRzJuWHFJT25qUitUbjU2TlQyN2FNZ2JVMEhSMEEzTkVnYWdVQVdHb2EvVVZDSVpZc1hBZ0FzTEsyUnArK2ZlSFl2ejlqMEtWWHFSSUdEUm1DUVVPR0lQTENCVXgxY1ZHN0gydzJ1MVNwSE40bEpPRDNFU053UVpKV0tNRFBEd2YyN1lOQUlBQ1B4OE9NMmJQaFBtTUdOVUNOZWZ3WUxoTW1NRHd6cGNZOVBwK1BsY3VYSTFBaUVxMVl0UXBhV2xvcWpadnFzbm5EaGxLM1VWcWtnOURDd3NKU3BTQXFyV0RVdkdWTFBJMkpVZm85M2J1M1BCQUtoWXhCcnA2ZUhreG94b0d5U2tsSE54b2ZPM0lFaXowOUtYRzBSY3VXbUUzemFrOU9Tc0lzRHcrbHh1OXJWNjlpM2VyVldFYnpDSFZ5ZGtiQzI3Y2FpNW82T2pwWVF4T21MbCs2aEZ5YWVDWUwzZmdvRW9rWVVaTmRPM1FBSk9kVnBzVHdTU0JJa2Q1M3ViUlVyMUlqNmJOWHJ4anJwcVdsd2JaOWU0WENEdkQvK3hmZG1LYWxwWVdwSGg3b1AzQ2d3bTNpWW1NeGUvcDBoVVpNNFA5MXQrZ0dUR205cnNzS1VsamxaR2RqVUw5K0N2c1krK1FKUG4vNmhKbXpad01vdXM4VThQblFxMVFKUzVZdngwUW5KeHcrY0FBVEprK20rbU5nYUNqWFRyc09IZUM1ZURFc0d6VEEzMy8valRWZVhnZ0lDcUsrbDE2UGw2T2pZZG1nZ2R6MjljM001SXpzZjkrL2o5OXBFWVdLT0hia0NJNGRPU0szdkVhTkdyaERpNDVLUzB0RFprWUdlRHllM042YWpoa0FBQ0FBU1VSQlZMTkFXMXNieGlZbWNtMUkveTlORGNVc0Znc3NGb3R4RDFJSGFiU2pOSlhxa1VPSHNIVGhRa1l0dHJRZlB4Qnk3Qmo2OU8yTHE1Y3Y0OEw1ODNEczMxOWx1Njlldm9TdXJpNGo0bFBLL1h2M2tKMlZoVG56NWpIT2QxVnM4dlpHeVBIampHVXozZDBWcnV2bTdvNkZTNWFvYk8vWWtTT29hMjdPTUNKSFg3MktWL0h4MUgvU3pjNE9BSERwNGtXVmdsRitmajR1UmtUQXp0NGU5UzBzNU40WkxDd3QwZFhPRGdsdjN5cDArcEU5Ti8yMmJaTjdsL3I4NlpOS0o1b05XN1pneEtoUmNzc2IydGpBc1g5L2hJV0c0bzlGaTJCb1pJUUNQaDlhMnRyVXV5M2RtWUhEWm9QTlpsTVJ5MEtCZ0NFY1ByaC9IN3NDQWpCMCtIQzVjOEI3MHlibzZ1cFM5VTZsU0FWVjJXczRPeXNMQi9mdlI3MzY5VEhSeFlYNjMzazhIb1JDSVRiNStLQnhreWJRMXRiR3RzMmJzVGM0R0hjZVBFQ2x5cFdwNjROZUczQlBjREIyN3RpQms2ZFBZNXFySzNidDNrMmx6dVp3T05nVkVJQm5zYkhZc0dVTFJnMGJCZzZYQ3lNakk1aVltTUNrU2hVWUdSa2g1dkZqdEtZNW1KVWwrdnI2Y0o4eEEwc1hMc1NLcFV1eFhzRzdibmQ3ZTJ6ZHZoMHozZDF4NitaTmRKV2NnejhMYlcxdHBQNzRnWm51N2pnWEdhbjBHUVA4Lzd6aEtrbXhXeDczNXl1WEwrUGNtVE5Gdjh2bFFyK1lsTmhTaDZycE0yZXFYQThBWHNiSDQySkVCQVlPR2NJWXQ4MWRzQUFSNTg1aDJhSkZEUEZLR1NsZnZ5STJOaFlUeG8zRHZrT0gwTDVqUjhwNWlPNndWeHhydkwzaHZXbVQzRDJ5YWNPRytIM01HRVpxK1ZaTm1zQytaMDlzcHFXWGx6NVhGVEZ5OUdqOFNFMkZ6N3AxRUFnRTJMcDlPL1dNWXJGWUVBcUZtREZ0R2o0bEorUG95WlBGQ3VhRWZ6ZEVNQ0lRQ0FRQzRWK01zWWtKZ3ZmdFl3eUNYcjE4Q1hjM040MmpFa0pEUWxDelZpMUdqWkhlRGc0SU8zc1dVMTFkaXkwSUw2VmRodzVVRkF1QUV0VVUrdmpoQXhJVEV4SC8vRGxleHNjekRNaXlYcGpTZlgrWGtLQnhMbmgyQ2RLVHZYNzFDcTlmdmNJT1gxODB0TEhCME9IRE1YallNSmhLdkkvRllqSDh0bTdWcUUxMVBlbFVpUlRKU1VrWU8yb1UzaWNrSUV1U0NxWkR4NDVZdVhZdHJCczJwTllMUDNVS2l4WXNRSDUrUHNNQVJSKzRYTHA0RVh1RGd6RkpraFptMGRLbGFONmlCVmF2V0ZIc2Y2eXVrZWhYVVZaZW5hVVZqTFlIQk9EdW5Udlk0ZXVyVVkydjhvSmVkd3dvZVVxNnlyUm9JanFoSVNFTXNjalkyQmorZ1lIVStTSVFDT0R1NWxhc3ArYmU0R0EwYnRJRXcwYU1vSll0WGJFQ2llL2U0ZHJWcTJyMWtjVmlZWjJQRDFYakN3QjIrZnVyM0ladVpNMlhTZXZ5NWNzWHRYNlg4TjlCR3BWQ0YybkVZakVLQ2dyQTVYS3A4MTYyRGhkZllnU1N2WS9tWkdjenprSGcvMFlqSG8rSHF0V3FLVFRNQVVXaUFNQjh6dVRtNW9MRDRUQUVENmt4U2RwSFFON2dEZnhmRkZWMHJ6OFZHZ29BNkNjUnIvYnQzbzExcTFjajd1VkwyTm5ibzJPblR2RGJ1aFhEUm82RWxzUmdLYnRmUUpGeGM0aEUzSWxWNEhUQ1Z1TStMdHMvNlh6Z25qM28xcjA3QUNBck14TTVPVGt3clY2ZGNVLy8rdVVMVWxOVFlXVmxCWkZZREtGTUdxbXdreWV4MnNzTEhDNlhZZGd1S0NqQW9DRkRzRzNIam1MN3B3bFNJNzhtS0h2VzBaZjdiZHNHUHArUCtaNmVNRFl4Z2MrNmRlamVvNGRDY1VvcWlqejgrMjgwYWRhTThZd3dyMWNQWEM0WHAwK2RBbEQwUDhpbWhMT3d0RVRIVHAzazJwVWFqb3VyRWFqSXlDeEw3Sk1udUhQN05sYXZYOC9Zei9CVHAyQmhhWW5Pa3BwMXRldlVRWnQyN1JCNjhpUm16NSt2OUw4S0R3MUZWbFlXbkNkT1JQaXBVMWpqNVFXZWxoWWx2a2pGdkFWejVxQ3dzQkNGaFlVUUZ4WkNKQlNpUUNEQUc1bDBUMUlqdlRyMUVOKytlWU9lM2JxcE5PeVBIRDBhc1UrZTROMjdkOGpKenNhRWNlTVkzNDhiUFpveHYyLzNidXpidlJ0QWtiTlZTSGc0Z0tJb3J4bVNLSXNWcTFmTC9ZNml1b0txNkdwbkIrdUdEUkVZRUFDbkNSTVkxK0l1ZjM4a0pTWGgwTkdqQUlydU8xbFpXUXJ2QTFLay8wR0xsaTJoVjZrU1hqeC9Ua1g4ZmZuOEdWR1JrZGppNXdmVDZ0VUJBTWRDUWhoT2REK0RzVTVPaUl1TnhiRWpSOURkM2g2OUhSd1ErK1FKdEhWMHFQUExwbEVqK0FVRXdLeDJiVXA4RkFtRnlNdlBaNlRxTFE4NjI5cGkxcHc1MkxKeEl6WjVlMlBKaWhXSWk0MkZscGFXM1BrdmZVL0x6TWpBNjFldklCQUlZR1JrUkkzdHl1UCt2SDNuVG16ZnVSTzk3T3lRa1pHQk93OGVxSHhmbnpOekpzSkRROUd6VDU5aWYydk55cFZnczlrTUJ5V2c2TDQxeWRVVlFUdDM0c0RldlhDZU5FbGxPNVlOR3VESXNXTVlOV3dZSmprNzQraUpFNVNqVlRWYVJGNXhLTHFQRlJZV0lpODNGN28wa1JjQUJFSWhRL2dGd0hpSGtKS2VuZzRkSFIxd3VWeTR1TG5oL2Z2M3FGMjdOb1JDSVRXR0ZvbEVTUHZ4QTkrK2Y4ZUdMVnZRcEdsVENBUUNDQ1FPVUdWUkY1VHd6NkppajlnSkJBS0JRQ0NVbUVhTkcyTm5jREREMFBzaE1SRVRuWnhLbERzZUtFcEhVYzNVRk9NblRLQ1dXZHZZNFB5bFM5am83WTBEZS9jV20vcUc3Z2twRUFqdzZNRURqZnRSV0ZnSU93V0dCVmwwZEhUUVdKSlM2cjZDMFB6aUtHMDltNWZ4OFZpL1pnMDJlSHZEdmtjUGpCNDdGa2tmUHpJaXBOUkJYZkdCSGhHbHFPL1M5SE0yalJwaHp2ejU2RTFMdVNhTkhEcDYrREMxakQ0d2thMHp0VzdOR2pScDJoVHRPM1lFVUpRaXBvR1ZGWVlOR29TYzdHekYvV094bEhxeFZ4VEtxb1lSaThXaXZIVkxnb21KQ1VhT0hvMFJvMGJoMElFRFdGR00xM1I1STJzWUxxbGcxS05uVDdsbGtSY3V3SFBlUE1vSXdlRnlzWDNuVGtZS3ZIV3JWNnVNdUtLenhOTVQxZzBib2xuejVrWHRjVGp3RFFqQUlFZkhZb1Z0Rm91RkpTdFdVTVlPb01qNCt5d3VUdVYyZEFOcWVSV2ZKL3g3T0IwV2hnVno1akNXV2RhcEE2QklzSkRlOCt2VG5DdFVZV2RyeTRnNlhMaGdBUll1V0lCR2pSdUR3K0hnKzdkdlNpTW1wZEdDOUhSanM2ZFBSMVJrSkdNOWFWK3NHemJFZ0VHRGl1MlRyREV2THk4UFlaSzBWRkx2Y0trUldCcGhNR2YrZkl3Y09oU0g5dS9IUkVrVWJrbEVmT2w5OS8yN2QwcWRZMlNqZHFXL282V2xSUm1ndCsvZEMzOC9QN2wwZlNlT0hZTy9ueDlldkgyTHlncU1lK01uVHNTRXlaTVp6MjZ4V0l6R0RSckF1bUZEeEQ1OUNoNlB4MGp6SnlValBSMnY0dVBCNS9OaGJXT2pVaEFBUUVVQzU2aUlnQ3dKang4OXdxSDkrekZzeEFnMHNMTENuUG56Y2U3TUdTejI5TVFXWDErNVo2VkRqeDZNK2lzOXUzV2pwaC9GeFlIRllsRVJBb29pM0VlTkdhTlFNSkpHaXFnVDhWdWNROG9tU1dRSFBaMWp6T1BIZVB6b2tWeE54ckZPVHBnell3Yk9oSVV4bmdkU2hFSWhka29jQ2VyVXJRczdlM3ZHdTNGSmtKNkQ2bDczZ09wOTd0aTVNNjdjdkFrT2g0TVBpWW53V3IwYWhvYUdTRXhNeExiTm16SFAweE9Xa2xSNUMrYk9SYnQyN1RCMHhBZ0lhVkZCUXFFUUU4YU9SVnBhR2tMQ3dtQmdZSUJMRnkraVorL2VwWEtNbVRKdEduVU4wcTl4QjBkSEdCZ1lVQkVaaWlJd1phR3YwNmR2WDRZQi9lbVRKMmpTdENrY0hCMlZwdlg3V1N6ejhvS2dvQUJXMXRZUUNvVVlNbkFndEhnOGNMaGNzQUJLWkFTS3JtZUJRQUFEQXdQazV1Ymk5VStvSlROdCtuUkVYN3RHUlVDT0dqcFVaUWFKVXlkUDRwVGtuajdWd3dPZWFxYi9MY245V2NxUVljT3cwZHNiMTY5ZVJZOWV2UlN1SXhRS2NmM0tGZFNwVzdkWW9TMDBKQVIvM2JpQmlTNHVNRmVRZW0zTy9QbTRFaFdGMVY1ZXFGR3pKdnIwN2F1eVBXc2JHK3phdlJzejNOMGhFb3NwSnllcFdGbFNjbk55SUJhTFlXaGt4RmllbjU4dnQwd1JuZHUyVlhnczZaa2RiR25wNG1mSXBBd2Q5ZnZ2OE42MFNkTnVFLzdoRU1HSVFDQVFDSVIvR1J3T0IxTTlQREJyN2x5R01TTGg3VnVNSFRteTFON3VYa3VYSWpjbkIxTTlQS2hsdXJxNldMNXlKWVlNRzRZMUsxY3lDdW5TcVZTNU12cjI2MGZOMzR5T1ZtaGNsUnJiUzB2emxpMnBRZWJEdi8vV2VQdXlxa01qRWdvUkZSa3BaNEJURjNWRkRCNXRRQzNiZHg2UGgyN2R1MlBjK1BIb2FtZkhhUE5WZkR4bXo1Z2hWeVRWeXRxYW1wWWRhSXVFUWt4eWRzYWVBd2ZRb1dOSG5BNEx3K0kvL2xBNXVOUTBaYzZ2UUdxYzB0UFRVOHZMVjJWYkhJNUN3VWhIUjBkbEllYmFkZXBRdFFWWUxCWmV2M3hacW42VUJkMXA5U2grcEtaU2tRNGF0V0Z2ajhIRGhqR1dQWHI0RUxNOFBCakdBYS9WcTlHNVN4ZHFQdUxjT1kxU3l2SDVmRXgxY2NHNXlFZ3E1WjIrdmo2QzkrM0Q0UDc5bFFybVdscGEyTEJsQ3lOVmtiU1dWM0hVbGhqN0FXaVVvdE5FcGdaQWFXcVZFZjQ1dEc3VEJsdDhmY0hUMHNMeXhZdVJscGFHSGJ0MmdjL25vM0dUSm5nbHVlWmxVNzVsWm1aaTZJQUJjdTJGblQwTG5wWVdXQ3dXMnJkcWhhVmVYdWcvY0NERUloSDY5ZTZOYlpzM1k1dE1IUk5aQ2dvS0tIRmk1cHc1bUQ1ekpyUjFkRERJMFJGOFBoOVIxNjhqUHo4ZkJRVUZ1QzFKNzZySWlLL01ZU0RrMkRGa1pHUXdsbkZrMHQyMWJkOGVQcHMzWThDZ1FmK1BiRkxRMXBPWUdEeDY4QUJhMnRyNFcrSU1jdWpBQWZENWZBd2JNWUtxUmVTaXdvQ3Y3QjVXaUtJQzZEbzZPc2lXN0V2U3g0K01kYVRMUHlRbW9yQ3dFQVY4UGlOMWp5TGo5b2ZFUlBENWZEUnAyaFJqUjQ1RWZuNCs5UFQwNUo3VjU4K2VSVlJrSlBMejh4RVZIYTNRaUVsSFdoeitSMnFxeXZXVUlUMkdkTUh4eTVjdmNKOHlCWlVyVjhZQ1NicGRVMU5UckZpMUNndm16SUVXajRjMTN0Nk1kMHh0SFIyTWMzYkc4cFVycVdYQnUzWmgzZXJWME5iV3hpNS9mK1RtNXVMUGtCQTVZY2l1YytkaTB5elNCYWlTY08zcVZkeVExS0dqZS9EN3JGMkxxdFdxWWRTWU1ZejFCd3dhQkg4L1AyemFzQUVPL2ZySnZiOGMycjlmcmlDOFVDakU4N2c0YUdscmc4UGh5QjFic1ZoY1ZDdUx6MWRveUpaZUIvY2ZQeTUyZnhMZnY4ZUlJVU1VdmgvbTVlV0J5K1V5ams5ZGMzTXFRdUtXNVBydDBiTW5sWUpyaWFjbjZsbFl5S1d1NUhLNTZONmpCNmJQbW9WbUxWcmc3T25UbU9udWpxNTJkdGg3OEdDSkJOMmM3R3pZZHUwS0xSNFB1Ym01VlBxc3pNeE1WS2xhRlE3OStpRTdLNHRSWTBrZDh2UHpzWERKRW1ocGFWRTFZTnAzN0lqV2Jkb2dNeU5EcmNpVzhrUlBUNCtSMnZ0TllpTFMwOVBCNS9OUlhVWlE2Tk9qQjNSMWRCRCtFMnQ2Y3JsY2hJU0hVK2ZVM3pFeDBOSFZWVGdXcW05bWhva3VMbGl5ZkRsREtBYks5LzQ4ZU9oUWJONndBWDhlUHF4VU1Mb1NGWVgwOUhRcUM0SXlFaE1Uc1dMcFV0U3VVd2Z6Rml4UXVJNk9qZzZDOXU3RmlDRkQ0T0htaG1WZVhnb2pqWkkrZmtSNmVqcTB0TFJRdFZvMTdEbHdBSHA2ZXRSNFdDZ1VxaFM5YTVtWk1lNHhWdWJtQ3FORzEzaDVZUTB0N1RJQStQdjV3ZC9QajdFc05qNmVjZjJFblQwTEF5TWphR3RwVWVPY2x5OWVZSUtURTNSMWRaSDYvVHN1WGJ1R042OWY0MFowTkdiTm5RczlQVDJJUkNJSUJZSUtueDJDVUQ2UW8wNGdFQWdFd3IrSVZyLzlodVdyVnNrVmlINFdGNGNKNDhhVlNkMlR3c0pDK0t4Ymg4K2ZQbUhGNnRXTWdVU3o1czF4UERRVU42NWZSOENPSGJoMzV3NWoyMGt1TGd6UHY5TmhZZFQwN0huendPUHhvS09qZ3hhdFdzbUY1SnRVcVlMc3JDeTVTQmRWME9zWFBaU0paT0p3dWFpa3B3ZWhTS1MwTmdsOWNMbWZGbm56cytGd3VZQWFCbnE2d1VYMjVYN2VIMy9BVFNidnYwQWd3QTVmWHdSczM2NXdZREtFWnR4UFZPRGRtSnVUZ3dsangyTDhoQW5ZSFJSVXJMRmJOdWY0RlVrQjY1K0JOTDJTdHJZMmRQWDBNSC8yYklWMUFUaGxKQklDUmNkQU9wRG04L25VdWQrOVJ3K1ZOUW5vQmh1UlNJUUxFUkZsMWlkTnFWR3pKc2FPSDQraE5BL3JWekoxVmRTQnpXYkRZOVlzaG5FcjZlTkhUSmswaVdFWW1ESnRHc2FOSDAvTnYzbjlHZ3ZtenRYNDl6NGxKMlBlekpuWWMvQWc5WnVXRFJwZzQ1WXRtS2JBaUdCdFl3UGZIVHRnMDZnUnRTd2pJd09UbloycEZJNnljRGdjbUZTcGdvWTJObGhFRTVXK2FYQ2ZkWllwL0Z6UzZFL0NQNHY2Rmhhb2IyR0JUOG5KU0V0TEExQVVwU21MYkdTZk5IMmM3UDFhS2xoS2wxZXVWQW5WcTFlbkJPczEzdDRZNitSRXJkK3dmbjNNWDdnUXJtNXVDdnZYdEZrekFFWDFBcVhYWndNcksrcDdxV0NrcmhFL1B6K2Zpc1lvanBHU05GbFNVWjJqd0ZEMTkvMzcyTHBwRTNoY0xyWGVaaDhmNU9mbnc3NUhEN1JxM1JvaHRQY0xSY2g2WlV2L3F3SStIOE1HRFlLT3JpNlZhbTdFNE1GeSt3TVVlZUQvajczN0RtdnFmQnM0L29VRUFpaUs0c0JWSEMyT2FwMjFybHEzZFZ1M2lCdHhndUxlZXk4Y09IRnZSUnk0OTZ4N1R4eW91RkVVa0UwUzh2NUJjbjRKU1FBdDJyN3Q4N211WHBXY2szTk9rcE56NExtZis3NVZhalVhallZN2VvSDl4TVJFUmcwYmhudlBuaFF0Vmd5QUc5ZXVZV0Zod1U5bHluRHgrbldURXlnSzVjdUhhOGVPQmtHWHRPaUNpNDhlUGlReE1mR3pzM2hUZm9Zdlg3eWdjNGNPdkgzemhxRWpScURSYUtUenJtYXRXdnplc0NIYnRtemh4bzBick4rOFdTcTNLMDlsTVA3TjY5ZXNXTGFNYXRXcm04d2lVcXZWYVE1SXBxY2tuVTU4Zkx6Qjc1Q3hNVEdNR1RIQzZEbWIxcS9ud3ZuelVnOGVmVEtaak5Ianh0SEZ6WTJKNDhZWjlKMEpEUTNGWi9ac3JLMnREWDRuamZyMGlSYk5tbUZ0WllWY0xqY29TNmZSYUZDcjFhaVRra2hNU0RDWk1aSlJFd1lHOWU5djhEdkd1Y3VYeVpNM3IvU3pic0ErUzVZczZkcWVMbWdZSFJYRjFJa1RzYk96WThMa3ljaGtNdWJPbW9XRmhZVlIveUo5U1VsSkpDUWswS3g1YzF5S0ZXTnZZQ0REVFF6UWw5YTcvNDRaUHo3TkFmK1VMcDQvYjFSMnI0dzJJTmE0YVZQcGUvWHExU3V5NlEzZXE5VnFWQ29WSlg3ODhiUDI5MWRwTkJyY08zY21KQ1NFUlV1WFVyRlNKU0E1OCtaaFVGQzZNM2IrcXNqSVNHeHRiYkd5c2pMNERPMHlaZUo1U0FoWEwxODJtV1VIeWQrVGxFSERyM0Y5MXNtYkx4KzE2OWJsMkpFanZINzF5cURFdWM2YWxTdXhzckl5Q2dMcmk0cUt3cU5iTitMajQ1bm42MHNtTStXU0libGM1dVp0MitqWXZqM2p4NHpoOUtsVFRKd3l4U0FMM20vcFV0YXRXV04yRzhNSER6YTdEQ0J3LzM2RFNRYzJ0cmJVcTErZlBwNmVBUHg1NWd6alJvOW0xZnIxZktmTnZydCs3UnBEdkwyWjVlTkQyWExsZ09SZWRLdFhySkN5ZG5WY3RQY2huZE1uVCtMVnB3L0ZpaFdqV1lzV2pCczFDbnQ3ZTRJZlAyYmI1czJjT1hXS0tkT25TK1ZaaGY4bUVUQVNCRUVRaEgrQmdvVUtNWFRFQ0lQc0haM0FYYnNZUG5od2hwZEpXcmRtRFVGQlFmZ3NXR0QwQzN2MUdqVjQrUENoUWNESU1VY09ldXFsdUw5Lzk4N2dEMXBiVzFzOFVxVEFRL0lzU29DcnQyNEIvL3ZEemx5NUFuMzZBeWQ3RGg0RS92ZkhqVzV3WXM3TW1manFOUXMxZUw2WmhxN2Ztc0xhMm14UVM1OUJ6NkVVeHo1OXloU2lvcUlZUEd3WWtEemJkdXJFaVR4KzlNaG9POW15WmNPOVowK0R1dlNuVHB3d3VjK0VoQVQ4bGkxTDErdEkrUWRnWVcwcGxIOFMzZUNrU3FVeUNHaW1sMzd2SFAwQnNIZWhvVksyeTRMRml6bHorclRKR2VIWnNtVXorQVB0OUtsVGZBZ0wrK3pqK0Z5T09YS3c3L0JoRkFvRkdvMEdtVXlHbloyZHlVRzhQZHErQnA4aktTbUpUdTNiczhUUGorbzFhaEFiRzR0N2x5NEdyNjE1aXhZR0RjdGpvcVBwNWU2ZXJuUGZsQlBIaitPM2RLbkJkZVgzaGczcDNLMGJhMWV0QXBKbi9QYnUxdytQM3IwTnJoY3gwZEYwNzlSSkdvelZOMkh5Wk5wMTZHQjJZTlpjaG1YQlFvWG83KzJOd3NZR2gyelorUDc3NzZVK0M1QThnS0hyL3lMOE4raG5uUWI0K3hPd2JSc2J0bTZWSGpOWG1pcXRETC80K0hnV3pwdkg2OWV2VFM2M3RiVTFHRkRYWlQyazdJVndVcS92MTYwYk55aFl1TERCSUxPcFFmeFBuejRaRFB3Q0xGdThtTGR2M2xDMVdqVXB1eUV0dW1DN3FmdXd1NGNIN2g0ZUFMUnMycFJyVjY5eVF5OUROaVk2bWpMbHlwbThmdW42L2FUOEhTSkorN09EZzRNMG1MOXczanptenByRnRSUWxLWDNuejJmT3pKbGNOMU5lOWxOa0pGZXZYT0hNcVZNRUJBYVNMMzkrL2p4N2xoOWNYS1Q3d01zWEx3d3lFNytVYmpKTWZIdzhSdzhmcG1IanhwLzFmTjFudUhIOWVrWVBIODd0VzdjSWUvK2VrV1BITW5YaVJHWk9tMmIwSEM5dmI1UktwUlFzZ3RRem9VK2ZQSWxHbzJITStQRW1NMGRVU21XYWdhNzBsS1NENUV3dTF6WnRtREI1c3BTQk1ITFlNRUxmdnBVR21pSDVmWnM0Ymh6Zk9UdnpVK25TSnJlZnYwQUJhdFd1elphTkd5bGNwQWc5ZXZaRXJWWXplTUFBWW1KaUdEQm9FSE5uelpMV2Q4aVdqUnQ2R1VhbXNtL1VhclhaMzE5MVFjdUtLU1o5cGNaVUZyT3JteHNkdTNUaDRQNzlyRnU5bXF3T0RzbUJhWTBHS3lzcktXUGNPc1h2bGlxbGt1aW9LRlRhNjRHam82UEJkMmptdEdtOGZmdVdzUk1tU0QzK05xeGJoMUtwUkM2VEdad0Q0ZUhoS0JRS0tVc2hNVEdSTW1YTDRsS3NHTTFidHFSaGt5WllXVmtoazhsWTR1dUx6K3paUEFvSlNlN2xscEJnOUR0c2V2ejh5eStjUEhlT3A4SEJkTlVHeU05ZHZreDBkRFJKU1Vra2FRTnlBL3IxTTNwdXFaOStJdkRBZ2MvZVozcU1HelhLSUpqZzBiczNJMGFQeHNMQ2dvbFRwK0xSclJzZDJyWmw4clJwdEhWMVpjUGF0VmhhV2hwa08rdjc5T2tUQ29VQ3VWeisyUmxldXIraFZFcWxGQ1RwNitGaGNGMXUwNjRkTTdRWnFmMTY5ZUpCVUJDVnExYkZLVStlZE8zamExeWY5WFhyMFlNamh3NnhkdlZxZzhrNkFKY3ZYdVRDK2ZPMGFkZk80UHFrTHpvcWlxNXViandNQ3NMVnpZMFR4NDV4OXZUcE5OOUxqejU5MkwxakI4ZVBIdVhHOWVzY1AzT0dyTnJTamNOSGoyYVlOcnROcHZkZGNPL1NoVXNYTG5EOTdsMlQyNTh3ZGl4clZxNGtkNHIzMWtvdUo2dURnelJweEgvclZ1enQ3Zm10UmcxcG91WVpiUVp5dFY5L2xUNmI3TnB5Z3VZQzhCL0N3cGd6YXhaYk5tNmtidjM2K0N4Y1NLRDJieDJWU2tXLy92MnBVcTBhUXdjT3BJdWJHeTFidDJic3hJbnBEaTUvaVl3K240V01Jd0pHZ2lBSWd2QXZrRFZyVmlwcGU4bm9xRlFxWms2ZG11N0IvQzl4NmNJRmZxOWRtNGxUcGhpVW1ncmN0WXNwS1diSTl1emQyK0NYdVRXclZobVVNZGdaRUdBVU1FcE1UR1JTaXRSN2MzK0VweVhsUUZoNldPa05ZTHg5OCthelNrMzlGWEs1bk8vMHl0Q1k2bk5naXIzZUwvU21CbDhXTDF4SXdVS0YyTHA1TTFjdVhUSllsaWR2WHBhdFhJbURnd1A1Q3hRdytNUC84TUdEQk4yLy83a3Z3NGlEZHFEc24weFgxaTh4TVpIQkF3Wjg5dlAxQTBiV0NnVm9NMFpPblRnaHpUU1h5K1hVckZVclhkdGJ1WHo1WngvRGwvZ1FGc2FHdFdzWk5IUm9xdXVkUFgyYXJkcG0xSjhyTmphV3ZyMTZFYmgvUDdObnpPQkJVSkMwckZidDJzenk4WkhPdTZTa0pBWjRlcVo3a05DY21kT25VNmx5Wlg3U2x2OTU4L28xTjY1ZGs1YlA4L1dsYm9xbXlCOC9mS0NMbXh1M3RVSHFsRmF2WElsYjU4NG1sNzErOVlxVmZuNG1sejBQQ2FGVTZkSkdXU002SjQ0ZEV5WHAvbVA4OVlKRGtSRVJuRDkzamwwN2RraVBIVDExaWdQNzkrTXpheGFIdFVIN3VMZzRzK2ZKSjIzSnQwa1RKbENnUUFFbVRKN00zc0JBUmc4ZnptaHRsb0RPMkpFakdhczNnOTNaMlptVDU4NFpyQk9vRnh6MjZ0dVhuTGx5U2Mzb1A4ZXpaOCtvVnIwNnYxU3FsTzZBa1M3YkxyVkJvSWRCUVZ5N2VoVklEbWc5Zi82Y3hrMmJHdlYwTXFWbDY5WUc1YUYwbVNMV2VwbTZ1b3l0bE5laGo5cU1HN1ZhYmZMM2tSdzVjN0xKMzUvV3padlRzWDE3dHUzWXdZbmp4Mm11SFFBK2R1U0lWRGF6YUlxWjM1L3I5TW1URkM1U2hLeFpzN0p5K2ZMUERoaWwxS0JSSTM2cldSTTdPenRhdFdsRDFxeFpwUUZLalViRG05ZXZUYzdxMXkzWHozN1RCVE5jTzNha1FhTkdCQWNIMCthUFAxaTZjcVhCNzZ5SjZRZ1lwU2ViTFRnNG1QYXRXL01oTEl4SER4OVNxMDRkd2o5KzVPYU5HNHdaUDU1UG56NXg3TWdSYnQrNlJiZU9IY21STXlkWnMyYWxvWm5TVnBCYzJyaFU2ZExNbXpPSE9uWHJramRmUGpKbHlrVFBQbjM0V2EvbkIwQkVlRGpsdE5sNWFURVZiTlc5ZCtrcGh4djgrREYxZnZ2TlpIWjR0ZXJWZ2YrVllyYTF0VFdaVloweU1MVis3VnJXcjEwci9YejAxQ25wZm5Yc3lCRTJyRnNIWUZDUzY5cnQyeWFQTDdWc09ZVkNZWkFScnp1L2RJUGNYOXJyMHM3T0RtZG5aemJvQldkZXZuaEJvbEpKMVdyVnBQS05BWUdCbEN0Zlhub1BIejkvL2tWbGR0UExyWE5uL21qVkNqdGJXK3JYcm0zdzkwaUpIMzlrOTc1OTlPamFsZUZEaHZENDBTTTJybDlQblhyMURMTEM5S1VNeUgrSjRpVktzRjhiUEowNGRTcEtwUktaVEViZEdqVU1zbE1HREI1TTkwNmQ4SjAvbjhuVHAzL1dQakx5K3F4UDl6dmRoblhyOE9qVkM4Y2NPWURrNjgya0NST3dzckxDTTVYZjMvZnQyY08xcTFmcDZ1NU9wY3FWNmRtOWU3cGVUNmN1WGZEZnRZdUpZOGZ5YzhXS1VyQUlUSmZjVmlxVlhEaC9ua3FWSzV2OXV6WDA3VnRrY2ptT0tjb1RwM1RrMENFMEpQZmoxVjA3TDV3L1Q2Yk1tYVdlVTZrNWYrNGN1d0lDQ055MUMxdGJXNmJObWlWTkN0UmxnZW4rWDY1OGVmWWRQc3lvWWNNSThQZm56N05uMlgva2lEVFpRWit1ditvdmxTdC84YjBubzg5bkllT0lnSkVnQ0lJZy9BdmN2SEdEbHMyYXNXM0hEbkxrekVuUS9mc01IakFnelVidEdTRXFLZ3B2THk4MnJGdkh5TEZqeVpZdG04blUremt6Wi9MNDBTTjY5T3FGZzRPRFVVK1NCOW9tejliVzFqd1BDZUhVeVpPc1dibFNhbEt2MU01OGpJMk5SYVZXbTIyVW1oYmREQ1liR3h2c01tVktkWUJXUDFBemZNZ1FzMWsyR1MxL2dRS2MwY3RTc0Vybkg4LzZmelNZQ3BCcE5CcWpSdXM2YjE2LzV1cmx5M1JKOFlmVGpldlh6VDduYzEyNmNPR3ptamxuRkV0TFN5d3RMWk5MSHRyYVltZG5KeldpVGVsTFpyV2FvMy8rTEYyMGlESmx5MG9sUjlJU0Z4Zkgwa1dMK1BQTW1RdzduclNzWDdNR3p3RURUQTdXQk4yL3o5Yk5tOW00YmwyNnN2dk1pWTZLb25talJrYVpOQzlldk9ERjgrY1VLbHdZZ0VuangzUDA4T0V2M28rT1dxVmlnS2NuK3c0Zkp1aitmYnAzN2l5VlY0TGttY1pMVjZ6Z1YrMWc1SlBnWUxwMzdzeXpwMC9OYnZQWjA2ZWNPM3RXR3BTRDVPL1Azc0JBbGl4YVpMQjlmVWxKU1d4WXQ4Nm91VG9rOTNLYU5tblNsNzVNNGYraHl4Y3ZjdmZPSGNxV0s4ZjFhOWR3Njl5WnBZc1g0enQvUHMxYnRBQ1NTOUtWSzErZXBLUWtiRzF0eVpzdkh3UDY5ZVBpK2ZQNDc5b2xaYWdrSmlheWRmTm1mTFRaRGkxYXRtVHk5T2xZVzF1VEVCL1BaRzNnVktkRmt5WjA2OUZES24rcFVxbU15cjFldm5pUkIwRkJPT1hKdzlzM2IvQmR1cFIyclZveFl1aFFpbnhtZHVoc0h4L2V2M3ZIOW0zYlVsM3ZRVkNRRkVCNTlmSWw4TDhaMDZZc1dyZ1FLeXNybEVvbGh3OGRZc1BhdFZTclhwMWRlL2RpWlcwdFpUMlVLMVdLUHA2ZXVIdDRrSlNVbEp3UmtXSUd0bTVDaUg3cFZOMEFtcmxnUlVKOFBIYVpNcGxjNXVUa3hMcE5tMmpadENuTkdqWGlRMWlZMURDOWN0V3FPR1RMeHZRcFUxaTlmbjJxNzBscUhnUUZhUm1xN0FBQUlBQkpSRUZVRVhUL1BuMjl2Q2hRb0FERGh3emg5TW1UVks5UjQ0dTNDY2xsTmMrZE9VTjdOemZtejUzTDVnMGJ1S0F0cWVmWnV6ZU9PWEt3WEp1bHFXL055cFZtKzgwNTVjbURRcUZBcVZUaU0zczJXd01DcEdYNi9iUE1TVTlKdWwwQkFXUjNkR1RyamgxU2o2RHNqbzdzUFhpUVRKa3pTOW5rUmI3L25scDE2OUxQeTR1OCtmSmhhV2xKc2NLRkdUbG1ERDE2OVpLMldhTnFWUW9VS01Da3FWTjUrZUtGZEgrYXYyZ1Jjcm1jeXlrbTNtVEptcFdUNTg2WkxVbVhsSlNFU3EyV2V2YWtwQXRhZk03dlNla0pkRmhZV05DdFJ3K2F0MmlCM01xS1ZYNStQQWdLWXJhUGo3Uk92OTY5cVZLMUttMWRYVWxTcTRtUGo1ZjY2dHkvZDQ4Qm5wNVlXbHFpVnF2L1VuOVBwVkpKNk51MzB2ZlQwdEpTcW9BUS92RmpjdEJSK3g2bE42TkZYMlJrSkpzM2JTSkh6cHlFdlgvUHZyMTdPWDcwS0VkT25wU3VjU2tuWWVreXFyOFcvWDZndXYzcGM4eVJnMDMrL3ZUczNwMFYya2xDdlUxa1FlblkyOXVqc0xGSmZ2OVNaSGFsUnFQUmtLUldvMUtyRFFMeEtiUDk5WSt2VnUzYS9PRGlndi9XclhnUEhpd0ZaOUlqSTYvUEtRMGNQSmd1Ym00czhQRmh3cFFwQUt6MDgrUDJ6WnQ0RGhpUWF2Wm1XMWRYWElvVm8welpzcWpWYXU0SEIyTmxaY1dTUll1WU0yTUd4OCtja2I3cmtQdzdYODFxMWNqdDVJUkNvV0RLakJucGV2MEg5KzhuSmpxYXhrMmE4Q0FvaVB2MzdrbjNkcDIzYjk2UU8zZnVWQ2RDWHJwd2dTZkJ3WHovd3crNHRXdkh0Smt6YWRDd0lhZE9uQ0ErUHA0MkxWcXdiT1ZLbkp5Y3pHNGo5TzFiOXUzZFM3Y2VQZWpacDQ5QnhsQ1pjdVZ3ZG5ibTFjdVhVdWxaaFVMQjdIbnpLRjIyTEFrSkNTYURSWUJCNXR5WEJvd3krbndXTW80SUdBbUNJQWpDdjhUVEowL28xcWtUdGV2V3hYZitmSk96RHIrbXExZXUwTEpwVTNMa3pHbXkvRjFDUWdMYnRtekJmK3RXQ256M25WRzJqa2Fqb1hiMTZud0lDNU1HYWZTNUZDejR0UTdkclBSbTltUTBqVVpqTUhpWFdtOEFmV0h2M3pOLzdseHBHNTlyMVlvVlVzRG83WnMzckY2NWtsVitmdC84WE1wb1NVbEpVcG1MdUxnNHN3UDZrTnp2UzM4QTQzT1pHK2dKRHcrbmJjdVdPT2JJa2VZZjNBbHhjYng2OWVxYnYrK1JrWkg0YjkxS3JseTVDQTBONWZtelp6eCs5SWhidDI1bGFGazhVMlhYSGoxOFNMT0dEVm16Y1NPM2J0d3dPK2o0Slo0K2VVTFA3dDI1Y3VtUzBlY2FHeHRMbjU0OUNkeS9uK0RIai9IMjhrcFhINkYxYTlZUUVSSEJqV3ZYdUh6NU1yZHYza3pYZCs3UWdRT01uVENCMTY5ZWNldm1UUzVmdXNUcGt5Zi9jaWFWOFA5TFVsSVNVeWROd2lsUEhxclhxTUgxYTlld3RyYW1VOWV1bkRoNlZNcGdnZVIrUXBhV2xsdzRmNTZnKy9mWnZYTW5IcjE3UzRPcFNxV1MydFdyOC9MRkM2cFZyODdaMDZjcFg2RUMxdGJXUkVkRm9WUXFLVnFzbUVGbW0wd21JMGZPbkdhejNRRG16NTFMdHV6WnFWMm5EaHZYcjZka3FWSk1taktGWFR0M2tsYzc4ejI5QTlzeW1Tek53ZCt0bXpZeGJ2Um85aHc4eUE4dUxseS9maDJBM0dZR3dTNmNQOC9ld0VEYWQrakF4dlhyNmU3aHdTby9QNVl0WG15eTk0ZXRyVzJxTTdGMTF5VUhCd2Zldm4xTFhHd3NIVHQzcG1zcXM4OC9mZnFFVEM0M0crd29WTGd3eTFhdXBGMnJWbVIzZEtSQ3hZcEE4b1FPajE2OW1EcHBFdGV2WFpQNlQzeXVKYjYreUdReTJybTZrak5YTHViTW1zV1VTWk9vK3V1dmFXWmk2NjVYcGo3RE5TdFhzbmJWS3BvMGEwYnUzTGtKRFEzbFExZ1kyUjBkZWZUd0lWV3FWVE81elZadDJ0Q3ZmMy9wNTYyYk43UEUxMWY2T1Z2MjdMUnAzNTQxSzFkeTVkSWw2ZjFJaUk5SG9WY2k4ZW1USjhURnhXRmxaVVdrZG5KSGF0ZklDOXJ5eC9rTEZHRGRwazBHZzcxZ25LVm1aMmVIajE2VGVOMEVrcFJaMEVxbGtzemFHZno2NTQ2NXoxc21rK0dzbHgzK3VmcDdlNXZ0SzJhT2ZUcExSZW4zOUp3ell3YWxTcFV5S0g5ckpaZVRMMzkrYXRXdWJmQzhseTllME1uVkZTdTVuRC9jM0F3eWtMN0UwK0JnNnFmWWgwN0s3S3lUZi83NTJkdWZPMnNXeXNSRU9uZnR5dUtGQytrL2NDQTd0MjluNGJ4NU5OWDJJc3RrSnNqN2Q3S3hzYUY0aVJLY1Bua1NnTFdyVmxGcTNqeVQzK05iZXRuWjMwSmZMeS9pNCtNL3EwcEFSbCtmVS9xdFprMXExcXJGaG5YcnFOZWdBVm5zN1prMWJSckZpaGMzdUFhWm83dm15dVZ5S1RqMU5EZ1l1VnhPQVcyUElKM1F0MjhCUGl1QXFkRm9XTEY4T2RteVphTmVnd2FNSFRtU0FIOS9kdTNZd2RRWk02UXN6YmR2MzVJdmxmdW9ScU5oK3BRcEZDNVNoTjM3OTlPMlJRdldyMTNMNjFldmlJK1BwNCtuSnp2OC9XbldvQUVyelBSUVVxdlYxS3Rmbjk5cTFqUVorUG40OFNNaElTRUdWVDkwM0RwMVFxMVdFeFVWWmRTSE5xTjg2L05aU0Q4Uk1CSUVRUkNFZjVIYnQyNlpMYVAwcmFSVlprQ2owZkRjUkxOZitOK000bjhLajY1ZFFUdlQ2VnUrcjY5ZXZxU290ajc4NTNnU0hNdzhiZDN4TC9IaStYTzh2YndJZnZ5WU83ZHUvU2ZMWTdYVXpyai9XajZFaFgyVG5rUmZLbVhacW04cEtpcUtqdTNiRTUvQi9kYmdmN1hlVFltT2lxSk5peFo4Q0F0TDl6bC81TkFoZy80ejZmWG05V3QrS2w0OFhVRXA0ZDlyOGNLRjNMaCtuWEVUSnhJZEhTMDk3dTdoUVY5UFR4YnBEV1pueVpLRjhqLy96UGpSbzRtS2ltTDRxRkgwN05OSFdtNWxaY1V2bFNyUnVtMWIrbmg2OG9QZWdQVmI3VUJYdG16WnBMNGxrSHdmam82S01uZ3N1Nk9qTkRoNStPQkIvang3bGdHREJoR3BMWE1IOEVlclZqUnIwWUxGQ3hjQ3lTV3JVb3FKanFhWmlYNktxVGwrOUNpalJveWdaYXRXMG16OGcvdjJJWlBKVEpabENudi9IdTkrL2FqMysrOFUxemFxejVZdEc4MWJ0aVJmL3Z6RXg4Y1RFUkdCalkyTmxBMlJFQi9QcDArZlVLdlZLTFVsMEJ6MCt1cUZ2bjJMdGJVMTJSMGRHVGwwS0ZzM2I1Wm1PcHVhUEpLWW1FaSsvUGs1ZlB3NHBKSWRFeE1UUTFKU0VoOC9mR0JuUUFBdHRNM2oyM1hvd0x5NWM1ay9keTVyTm16NHJQY0xrck1TQTNmdG9uWGJ0dEpzK243OSt6TnUxQ2dXK1BqZ25VYVQ5VGp0cEowOUJ3OWlhMnZMM3NCQTZmZUhHalZyc21ibFNtN2V2RWxwYmRteXUzZnVrQzkvZnFLaW9xUk1xWlRzczJUQldXOXlqNm5CeVU1ZHVyQm01VXI4bGkyalFzV0swdWRocXhjd21qWjVzdEgxTlQwbDZkcTJiMjhVTEVxUGx5OWVBQmhsSlNRbUpob0VzdExqQjJmbk5DZDc5T3JiMStTZ2VhYk1tY21VT1RPM2J0emc0Y09ITlB2akQrUnlPV3RYclNJbUpvYStYbDRHNjc5NitaTHIxNjVSdVVxVmRCL2Y2MWV2dUgvdm50bitPQ25sekpVTFoyZG5oZ3dmYnBSUjlTV0svUEFEZHg0OHdGcWhrTEsvTzdadnovdDM3emlvTGN1YWxKUkVRbnc4dG5aMjBudXBVcW5TekRxNWRPRUNHOWF1cFp1N3U1UWRsUzFiTnJwMDc4NzZOV3Nvb3oyWEhWTDAwMHpOdGF0WHVYZjNMbFdxVnYxcWZUZFZLaFZUSjAxaXRYYlNWdWpidDFKcDBqbno1Lytsaks2TWtONXpSZWRyWEo5Tm1UUnRHdlZyMTJhZ052dk55dHFhQllzWGYzRkp3NnRYcmxDaVpFbWo4eXcwTkJUNHZJRFJyb0FBYnQyNHdaRGh3N0d6czJQeTlPbGt5WnFWTlN0WFVxOVdMU1pNbmt5TFZxMTQ5KzZkUVRBM3BRVStQbHkvZGcyLzFhdXhzN1BEYi9WcWxFb2xqZXZYcDJDaFFuZ1BIa3c3VjFmYXRtekpBRTlQbWpSclpyU05CMEZCTktwWEw4MWo3dEcxYTZyTFRXVjVwcWQ4cHZEL2x3Z1lDWUlnQ0lJZ21ISDgyTEcvK3hDK3VWMTZaV0lFNFZ2VGI4RDlMYVVWNk01SUlsajAzNlpVS3RteGZUdk9CUXZTb1ZNbmxpMWVMQzJ6TVRNNDNkN1ZsWUg5KzlPcFN4ZURZSkhPNU9uVHNiR3hNUnFvZmhJY2pFd3VKN3VqSStWS2xqUllObjNLRktaclMva0FuTGx3UVJvdzkxdTZGTWNjT1hEMzhHQ090c3lkanY3Z3Bha01KVk1aaE9ib2V0ejA3dEdER2pWck1uWG1UQUN1WExvazliNFlQM3EwUWU4TWpVWkQ5eTVkK1BEaEEwTkhqT0NjWGhiQ3hDbFRrTXZsWERoL252YmF3SXlPNzRJRitPb0Y0cnE2dXh2MFYza2VFa0wrQWdXd3RMUms4dlRwVEpzMWk1MEJBUXdmUEpqTjI3ZFRybng1YWQwNU0yZXl4TmVYT2ZQbW1TMUpCOGtsN1NhTUhVdjVDaFZ3eUphTmNhTkg4MHVsU3VUTG54OTdlM3NHRHgxS1diM3RwbGQwVkJRRFBUM0ptalVyZzRjTmt4N3YwTEVqL2x1MnNHakJBaXI4L0xOVWF0T1VseTlmNHVEZ1FFbHRWa2VPbkRtbFplVXJWTURTMHBKTEZ5N2dPV0FBQ29XQ216ZHU4T2JORzNMbHlzV1BLYzZsejFHb2NHRnExYTdOTDlyeXJMb0pBdnFaTXBPblQyZmkxS2xZVzFtWkxVKzBhOGNPWmsyZlRwWXNXVmkwZkRtdFRBeVVwdGZOR3pld3NMQ2doSFp3V3ljeElTSE5VbmtwMmRqYTByaHBVd2FhQ2RoVkxGdldaSmF4dDVjWHhZc1h4Nk4zYi9idjI4ZXl4WXRwMkxneFZsWlduRHh4Z2ovUG5LRmg0OFpTUUV5ajBkQzdSdytlaDRRUWVPQ0FRZC9MMUN4ZHRBaExTMHNhTldsaThMaTV5UklLaFlJdEFRRW1TL0I5Q1psTVpwRHhGUmNYeC9XclYvbWpaVXVwZkorbHBTVnk3VHE2ck9DRStIanBNWE9lUG4xS2dRSUY2RDl3SUZ1M2JBR1NyekZkM2QxcDBibzFGOCtmUjZGUXBEdVRaY1h5NVFUdTNNbHZOV3JRb1UwYlpzK2JSOVZmZi8yU2wyM1d2YnQzR1RWc0dEZXVYOGZkdzRPUlk4ZWlWcXZwMmEwYnUzYnN3TkxTa3RuejVxVzdUTmUzb0F1d3lrd0VzcjdXOWRtVWZQbno0elZnQU5NbVR3Wmd3cFFwUnVYLzB1dnFsU3VFUEh0bXN2ZlJPKzNFaXRSS3Z1bDcrZUlGNDBhUHBuQ1JJcmhyTXdadGJHd1lPMkVDbFNwWFptRC8vbVIzZE9SRFdCaHFsY3BzcnlwSVB2K2J0MmhCSFczQUoxZnUzTGgzN3N5blQ1K1lNMysrbEJHbG0zUncrT0JCbzIxOC84TVBuRHAzRGh0YlcyVGFJSzFPZEhRMERlcldSYVZVWXBjcEUvNDdkeHFVZ2RXVjBUUlYrVVA0OXhNQkkwRVFCRUVRQkVFUUJFRkl4UkpmWHlrRDQrQ3hZMStVeVFESjJTcWIvUDE1K2VKRnVzcWV4c1hGVWJOT0hVcVZMczMrZmZ2bzBMRWpMdG8rUHpybUFrMjNiOTNDMmRsWmFzNnQzOFJlUjlmNFhiOXA5L1RaczNrU0hQelYrd0xjdW5FRGdKOUtsOFozNlZKa01oa0pDUW1NR1RtUzdJNk9ORzdTaEhWcjFwQXJkMjY4dEwzMExDd3M2Tkd6SjNmdjNLRlE0Y0lHQTVLNm1lR0ZDaGRtNFpJbDJOdmJJNWZMY1d2WGpsWnQydEM4Ull2azdJV0VCS2tra002TjY5ZWwva202N2JSbzFZckRCdy9TczN0M05tM2J4Zzh1TG16ZHRBbmYrZk1aUDJrU3YrajFoVEpsNHJoeHZIbjltdVdyVnVIZzRFQ2QzMzVqMElBQmJQYjN4OExDZ3E3dTdwLzluaW1WU25yMTZNSHo1ODladkh3NU9YUGxrcGJKWkRJV0xGNU00OTkveDZOYk4xYXNXV04yZ1B2NnRXc1VOZE5zUExPOVBkLy84QU1YTDF6QVd5NW41Smd4bEMxWGp2VnIxMUsxZXZXL1BIaTlZdTFhYVJ0UjJnQzZmcm1qWEhxdkthWEhqeDR4WWV4WXpwNCtUYzFhdFpqbDQvTlpmVlZNMmJ0N042WExsREZvWWcvSkFUOVR6ZXhUSTVmSnNMVzFOZmhjVWtyNWZRMFBEMmZQN3QwVTFsNVRyTFRubnk1VFl2eWtTZnhldXpaWExsK1dyanNXRmhiTW1UK2ZGazJiMHFOYk4zYnMzcDNtOTNYM3pwMXNXTGVPVm0zYWtDOS9mb05sY1hGeFp2c1RwcFhaODFlc1dibVMyTmhZV3JWdGEzTDVpTkdqR1RGNmRLcmIwQVc3MnJadlQ5UG16YkcxdFpYNlJDVWtKT0RnNElDRGd3TkxGeTNDdVZDaGRKKy9LNWN0NDlDSkUyVEprb1ZTcFV1emRmUG1EQXNZcVZRcXZQcjA0ZUQrL1Roa3k0YnYwcVZTRUU4dWwrTzdiQm50VzdWaXgvYnRsS3RRZ1E0ZE8yYklmbE9qQzg2WkN4N09uenVYVGV2WFMxbW56aVlxSVh5dDY3TXBodzhlWk5HQ0JWaGJXMk5oWWNHOE9YUEltemV2RkZ4Skw0MUd3NHlwVTVISlpMUTJjUjYrKzR5U2RPSGg0WFJ4Y3lNaElZRjVDeGNhWlR2VisvMTNqcDg1UTY1Y3ViaHoremFBVk9MVmxPR2pSaG1VS0w5eTZSSTNiOTZrVVpNbUJxL1RwV2hSd0hUQXlOcmEybXhBZWNyRWlhaVVTdngzN3NTcmIxKzhQVDFaczJFRDJSMGQwM3l0QU9OR2pRTGdsOHFWdjdpSGtmRFBKUUpHZ2lBSWdpQUlnaUFJZ3BBS3RWb3REZHpvTW1PK2xKT1RrelJiV1RjNHA5Rm9wSUZNWGFiUThXUEhHSzhkTUYyMGRDbC9OR25DSDAyYU1IRG9VRHAyN3B4bTZaMkxGeTVRcm56NWRKVTBTcGs1bEZwL28vUzhmbFBycEJ5STdObW5EOCtlUFdQRm1qWFkyTmlRbEpURThNR0RlZmpnQVN2V3JxVkd6WnE4ZXZVS245bXpLVlM0c0ZSdXAzSFRwdExnbEtuOTVNNmRtOFlweW9zNkZ5eG9kckQzMWN1WFBBZ0tvbjJIRGtiTDVzeWJSN3RXcldqWnRDbE5talZqODhhTkRCd3loTTdkdXFYNitoY3RXTURtRFJ1WU9tT0dOT3Q5eUlnUmpCa3hnbzNyMStQV3FWT3F6emNsSWlLQ1h1N3VYRHgvbmlIRGgvTjd3NFpHNnhRcVhKZ2x5NWZUdlhObk9ydTU0VDFvRUwzNzlUUDRmSitIaEhEbjFpMDhldmMydTY5aEkwZVNXUnVBNktRdFZYVDF5aFU4ZXZVeXViNUdveUV5SXNLZzE5Q0hEeCtrWmZyMEIrekR0Q1ZhMCtyRmMvZk9IVllzWDg2ZVhidHdkSFJrOXJ4NXRHemRPdFhubURyR2xJNGRPY0tGOCtlWjVlTmo4SGhDUWdLSmlZbXBIcGVwN1ZsWVdCQWRGU1ZsWVppU01tQ3hlOGNPMUNxVmRIN3J0cW9iWUM5WXFCQi9Ycm9rQmNiOGxpNUZZV09EVzZkT1RKODFpMzY5ZWpIWTI1c2xmbjdTTmg4L2VzU0JmZnNBNk5lckY1NERCckJ1OVdweU96a3hZc3dZbzJOS1RFd2tRUnRrK1ZaT256eUp6K3paTkcvUlFpb1g5eVYwZ1M3OWMrK25NbVdZNWVORHlMTm5xRlFxQ2hjdXpKbFRwNmhTdFdxNnQ2dFNxNG1MaXlOTGxpeEVSVVY5ZHZCUVgySmlJbXRYcndaZzg4YU4xS2hWaS9ZZE9wQWxTeGFHalJwbFZMN1IxdFlXdjlXcldiZG1EYTV1YmwrODMvUjYvZW9WN2wyNkFNbjk1TDcvNFFmYXVib2E5RkNxK3V1dkxGKzZsRUtGQy9QcmI3L1JwbDA3azl2SzZPdHpTcTlldm1US3hJa2MyTGNQSnljblZxMWZqNjJ0TFgxNzlxUkgxNjdVcmx1WGdVT0dHR1VNbWpOdDhtUXVYN3lJdTRlSFVmOGlnTmV2WDJOdmI0K2RuVjJxMjNueitqV2RPM1RnU1hBd2MrZlBwMVRwMGliWDB3WEVkV1hZVFdVWTZiOXYrdmY1aXBVcWNlYjhlYk5CdllSMFpnSkZSa1l5YnRRb0FuZnRZc2FjT1pRcVhacE4yN2JSc1gxN0d0V3J4OWlKRTJtUWp0S3k2L1Q2Sm9tQTBiK1BDQmdKZ2lBSWdpQUlnaUFJd3Q5QU45aVptSmdvbGIvUzlkenEzcWtUNWNxWHAwaVJJaFQ0N2pzMmJkMUt0ODZkbVR4K1BKdldyeWR3LzM2RHJBSmRRTXZDMHBJM3IxOXo1ZElsMnJtNlNzdGZQSDl1dEg5VGo1azZQclZhTFEwZTZoNHJsTW9zY0xXSmdVTGQ4NUtTa3JDMHRPVDdIMzdBZitkT0lEbWJZOWlnUVFUdTJzWDRTWk9vV2FzV0FITVhMS0JoM2JvTUd6U0lFai8rS0FXeWRBR1FwQlRIRnhzVGc3VkNnVXdtTTV0Sm9GYXJTVWhJd05yYUdybGN6dWFORzdHd3NLQnUvZnBHNjhiR3h2THJiNzl4NS9adE5tM1lnSk9URXdVTEZlSkRXSmpKekpha3BDUm16NWpCRWw5ZituaDYwbDV2c05mVnpZMGIxNjVKcjAyZkxraG83cGlQSFRuQ3FHSERDQTBOWmZDd1lmVHg5RFM1SGtEMUdqWHdXNzJhdmoxN01udkdEUGJ2M2N1Z29VT3BWYWNPQUJ2WHIwZWowVkNuWGoxZXYzckZ3d2NQdUh6eElwQ2NaV0JsWlNXdHF4TWVIczZUNEdES2xpK1BXcTBtUGk3TzROeFRxbFRzMkw2ZEhkdTNHeDJQT3BXZVBsY3ZYd1l3S0lPazgrTDVjdzRlT01DZTNidTVmZk1tenM3T2pKczBpVGJ0MmhtVWlrdHY3N21VNS9LVnk1Zng5dlNrd3M4LzgwZkxsZ2JyL25uMkxKQjZ0cE5LMnlSZWYvOUpTVW40YjkySy85YXRacCtYcUJlWWlZdUx3Mi9aTXNxVkwwOUJiY2FHN3R3T0NRbkJXWnNab0R2WEVoTVQyYmRuRCtIaDRYVHEwb1ZHVFpwdy9lcFZHbWtINERVYURXdFhyV0w2bENua3paZVBydTd1SERsMGlBWjE2dkJMcFVvMGFOU0lCMEZCT0RrNWtkWEJnU3hac2lDVHlRZ0lEQ1JMbGl4RVJrWVNFUjdPdTlCUW5QTGtNUmhBVDIrZ1BLM1BJelkybGlXK3Zpeng5YVYwbVRKTW1URWp6ZTN0RFF4RUxwZHo2dVJKQUlOQWhpNHpKclUrVi8yOHZIajE4cVZCb0NLdDR4dythaFF0bXphbFRObXlYTGwwaVhXYk42ZTZ2amtYenA5bjVOQ2hSRVpHTW5URWlPUWVVZzBiVXUvMzM2bmZvQUVmUDN4QVlXMk5yVFlnb1ZhclNVeEl3TkxTa2hhdFduSHQ2bFdVU2lXVjBzaG8vRkszYjkyaWUrZk9LQk1UbVRSdEdsY3ZYMmIwOE9FczhmV2xTYk5tVkt4VWljSkZpbENzV0RHdWFiTmkxQ29WTWRIUmhFWkhFeEVSUWVqYnQveFdzNmFVTlp1UjEyZWRodzhlc0hiVktyWnYyNFpLcGFKZGh3NE1HemxTNm5XMDcvQmg1cytkeXlvL1A0NGRPVUxGU3BWbzFydzVOV3ZYTmhtVWlZbU9adHpvMFFUNCsxT2xhbFdHNnZVVmk0dUxRNmxVRXZMc0dXZFBuemJxYjViU29RTUhHREYwS0JIaDRZeWZQSm5tS2E0bnV0ZVZtSmlJbFpVVmtSRVJiTm0wQ1REdW5RYkp3VXB6VXBaQnZYbmpCcGN1WENBNk9oci9yVnNOc2pWVGVoQVV4SzRkTzlpOFlRTXF0WnI1aXhaSmdlbzhlZk1TRUJqSThNR0Q2ZVBoZ1V2Um9yaTZ1ZEdnY2VOVXI0UEN2NWNJR0FtQ0lBaUNJQWlDSUFoQ0t2cjE3NDliNTg2VS9mRkhrNFBiWDBvWDVORUZqS0tqb2dnTkRjWGUzcDZ4RXlmU3FrMGJhVjJYWXNYWWUrZ1FFOGFNb1ZHVEp0S0F2VXFsWXViVXFUeDY5QWlBSERseTREdC9QaktaakZwMTZrZ0R2VjIvb0t5UlVqc29ybEtwcEVGYTNXTkh0WUV0ZlRIUjBUUnIxQWlsWGhrZFU5dlNuelY5OTg0ZGhuaDdFM1QvUG1NblREREkzc21TSlF1emZIeFk0dXRyTXR0RGxXSkFza21EQmp3SkRqWmFiODdNbWN6UjlralNXYng4T2I5V3I4NjYxYXVwVXJVcXVYTG41dWpodzd3TERlWEJnd2Rjdlh5WmUzZnY0dURnUUpmdTNTbFdyQmk3ZCs3RTI5TVR0VnBOcmx5NStLNWdRZkxreVVPZXZIa1pPbUlFcjE2KzVPRCsvYmg3ZURCaytIQ0QvZW42a2VpN2MvczJ1d0lDZVBEZ0FZREovaW96cGs1bDZhSkYyTm5aR1pTdVNrMk5XclVJUEhBQWIwOVBidCs2eGVHREI2bFZwdzRmd3NKWXQzbzF4WW9YcDhMUFAvTWhMQXlQYnQxUUtwVlUrUGxuK3ZYc21Xci94dnA2d1M3OWh1ZUpDUWxHZlVmOGxpNWw2cVJKSkNRa1NPZHFVbElTMDZkTTRVTllHSzlmdmVMeXBVdFVxRmhSQ3BZa0pTVXhhL3AwRGgwNHdOTW5UN0N3c0VqT2JGaTFpdHAxNnhwa1NwMDZjWUtyVjY3d1R0dVVQcTBTajdyelQ2bFVzak1nZ0ZIRGhwRW5UeDRXTFY4dW5kczl1M2ZuN09uVHhNYkdZbXRyUzBWdHJ5VlRvcU9qQVF4Nmh5bFZLanAxN2NwSUUxazhBTVVLRjVaS2VrRnllYnI1aXhZWkRKNlhLVnNXUzB0TGFsU3BZbkliRmhZV2pCNDNUdnA1OVBqeDByOFRFeE01ZHZRbzVTdFVZTm5LbFdTMnQyZmttREVjT1hTSS9YdjNzaXNnZ05VclZwaDlUZnIySER5SS9sQzIvdmZYVkptNjY5ZXVjZW5DQmFubmk2V0pnRUJpWWlLOWUvVGc5TW1UMVB2OWQzd1dMa3d6YzhQQ3dvTGJ0MjdodDNRcGtId2QxUCtlcEZhMlRxMVdFeFlXUnZOR2pTaGZvUUxWYTlTUWx1a3lxaElURTAxbWE3WnMzWm9LUC8vTTg1QVFwczJhbGVwQXZEbHF0WnA1YytZUUh4L1Bqc0JBbkFzV0JLQlZtemI0eko2TmR5cUJYMzBqeDQ3OUtnR2poSVFFdlByMFNRNWdCQVJRdGx3NTNEcDFvbFhidHN5Y05vMmxpeGF4ZE5HaU5MZFRvV0pGazZYZy91cjF1VUdqUnZndFcwYmd6cDFTQ2JlYXRXb3haTVFJaXBjb1liQytuWjBkSTBhUHBwMnJLMHNYTFdMM3pwMWN1bkFCZ0pLbFNySFozNS9NOXZZb2xVcFdyMWlCMzdKbGhMMS9ULzBHRFpqbjYydHcvYmg0L3J6Qi9iS3ZsNWZaMTc1dHl4YUdEUnFFbFpVVmMrZlBOeGtzZ3VSclc5MGFOYVRNSW9CaXhZdFR6RVJwME1UUHlQYkw3ZVRFdE1tVDBXZzBSbjN0SUxsSDUwaHRuNnozNzk1aGEydExxelp0OEJ3d3dLaDBadGFzV1ZuaTU4ZWhBd2VZTlgwNjQ4ZU1ZY0xZc2Z6ZXNDR0xsaTB6Q3ZMcDN3T0VmeDhSTUJJRVFSQUVRUkFFUVJDRU5LeGZzNGFmZi9rbDNVM1QwNlBpTDc4Z3M3U1VCcXN5Mjl2anQzbzFDb1dDd2tXS0dLM3Y0T0NBejhLRkJvL0o1WEp1M3J6Snc2QWcycnE2VXIxR0RlenQ3Y21WT3pjT0RnN0V4c1lDcWZjd1VwbkpBbkYyZHFacXRXckpXU0xhckk3OCtmTlR0Vm8xazJYcjR1UGo2ZFNsaTlGZ0hvQ2pveU9sZnZvSmxWSnBNRUFiK3ZZdDRSOC9zbWpaTXBObGNDcFhxVUtseXBWTnpralhCYWFVMmtGZmR3OFBaSEk1TmpZMlpnTUl1aG5zSlV1VklyTzlQVnNDQWxBcWxjamxjazRlUDg2ZTNic3BWcUlFdi83Mkd5UEhqcVhpTDc5SUErUnRYVjJKaUlqZzBvVUwzTGgrbmZ2MzduSDkyaldLRlMrT1RDYmpPMmRuZHUvZm4rN0JaZWVDQlZtL2RpMEtoWUxtTFZ1YUxGWG41ZTFOVEhRMFBYcjFNbGt5eVp3aTMzL1BybjM3MkJzWUtMMnZqamx5NEw5cmx4U29kTXlSZzZrelorS1lJd2UvVnEvT2hYUG5hTjZ5WmFwOWExUXFsWlRWb1RONi9IaEtwUGpNR3pWcFFva2ZmeVN6M250aGFXbEoxcXhaT1hia0NNVkxsR0RxekprMCsrTVA2Yk8xdExTa1NiTm1ITmkzai80REI5S3lkV3V6cnpsL2dRSjAwV1p3WmN1ZTNTZ3JLaVVIQndkY2loWkZyVkpSdVVvVktsYXF4Q3dmSDRQWjgyM2J0MGVoVU9CU3JCaU5HamRPdGRGOVhGd2MrZkxuTjhoVStiMUJBOHFXTFd1UUFhVnY4ZkxsQnYxRUxDd3NxUER6endicjFLcFRoMnQzN3ZBaExNeGtPYjlzMmJNYmxURFRVU2dVTEZtK0hMbVZsZFFyU1M2WDA2QlJJK2tjZVAzcUZROGVQT0Q5dTNkRWhJY1RFeE9EU3FWQ3BWS2hWcW5Ra0p4OVV6UkZyelFwdUoyUVlQTDhjSEZ4b2JPcksxRlJVVGc1T2ZHN2llK3l0YlUxZnF0WGMrTFlNZW8zYUdEeU5aalNvVk1uWElvV3BYQ1JJdnhVdW5TNit4REpaREtlUDNzR3dLUnAwd3lXaFgvOG1Qei84SEJ5NTg1dDh2bk9CUXRLUVo0dklaUEo4RjJ5aElpSUNJUHRWSzlSZytvMWFoRDIvajMzN3Q3bDlhdFhoSWVIRXhzYmkxS3BKRW10SmlrcFNmb3NHcGdvUDVrUkZBb0ZHN1pzNGVLRkM1UXRWMDU2dkdxMWF1emV0NC9neDQrNWVlTUc3MEpEaVltSklTRStIblZTa3RGNVdjMU1PYm0vZW4wR0tQSGpqOHlhTm8zZkd6YWtaNTgrYVpZdkxGUzRNRFBtekdIVXVISHMzN09IZlh2MzBzN1ZWYm9PV1ZsWm9WS3BTSWlQWjhLVUtYVFNsdUxUVjZOV0xhcFZyMDZ1WExsbzJMZ3h0ZXZXTmJ1L051M2E4U1E0bU44Yk5rejEyS3lzck9qVXBRc0g5KzhuZjRFQ2xDMVhqbFp0MjVvc0dUdC8wU0lwaUo0V0p5Y25OdnY3a3l0M2Jwd0xGalRhWG82Y09jbVpNeWVseTVTaGJ2MzZOR2pVS00zN1UvMEdEYWhidno0bmp4OW4rN1p0ZEhOMy84dTk2NFQvZnl3MDZjM2ZGUVJCRUFUQnJOVEtzZ2lDSUFqQy96ZGk1cWloNXlFaDlPamFsV1VyVjZaN0lPZGIrdlRwRS9iMjlpWUhkVlFxRlRldVhhUGtUejlKZzhnNlNxV1M1eUVoT0JjcytGV2IyNmNsSVNIQjdDQjdhdTdldWNPTjY5ZHAzYlp0bWowTktxbjNBQUFnQUVsRVFWU2Qwa08vOU42M0Vob2FTczZjT2RQVmEwb3d0RmVidFZHOFJJbS85Zno5TDNnWUZNU3paOCtvVmFlTzJmZjY5czJiWkhWd01BaUsvUk1vbGNvME05Q0VqSmRSMStmWTJOZzBNOUUrVjJSa0pGbXpaczNRYlFyQ1A1M0ZaMFQrUk1CSUVBUkJFREtBQ0JnSmdpQUkveVlpWUNRSWdpQUlnaUFJL3c2ZkV6QVNVMWdFUVJBRVFSQUVRUkFFUVJBRVFSQUVRUkQrNDBUQVNCQUVRUkFFUVJBRVFSQUVRUkFFUVJBRTRUOU9CSXdFUVJBRVFSQUVRUkFFUVJBRVFSQUVRUkQrNDBUQVNCQUVRUkFFUVJBRVFSQUVRUkFFUVJBRTRUOU9CSXdFUVJBRVFSQUVRUkFFUVJBRVFSQUVRUkQrNDBUQVNCQUVRUkFFUVJBRVFSQUVRUkFFUVJBRTRUOU9CSXdFUVJBRVFSQUVRUkFFUVJBRVFSQUVRUkQrNDBUQVNCQUVRUkFFUVJBRVFSQUVRUkFFUVJBRTRUOU9CSXdFUVJBRUlRUFlaY3IwZHgrQ0lBaUNJR1FJY1U4VEJFRVFCRUVRaFA4bUVUQVNCRUVRaEF6ZzR1THlkeCtDSUFpQ0lHUUljVThUQkVFUUJFRVFoUDhtRVRBU0JFRVFoQXpRcGwyN3Yvc1FCRUVRQkNGRGlIdWFJQWlDSUFpQ0lQdzNpWUNSSUFpQ0lHU0F0cTZ1VktwYytlOCtERUVRQkVINFN5cFZya3hiVjllLyt6RCtGVFFhemQ5OUNBWWVCZ1g5NDQ1SitPZDUvKzRkTzdkdjU5WExsOUpqcTFlczRNeXBVMmsrOTlLRkMzejg4T0ZySHQ1Zm9sS3BURDcrN3QyN2Izd2t4bTdkdU1IV3pac0pEdzgzdVZ5ajBlQy9kU3ZMbHl6NXhrZjJiYWpWNnIvN0VQN1YvbzVyZjNSVVZMclgvU2Q4QjRXL0pqSXlNc08zK1ZmdVI4SmZJd0pHZ2lBSWdwQUJMQzB0OGZIMUZVRWpRUkFFNGYrdFNwVXI0K1ByaTZXbCtEUFJuUGo0ZU5hc1hHa3crTFoxODJiS2xTeEp5TE5uMG1PM2I5NmtWYk5tUEE4SlNYVjc3OTY5SS9qeDQzVC9sNVNVOUVYSC9lTDVjNW8yYkVqL3ZuM1QvWnl0bXpiaHUyQ0IyZVd1clZ2em80c0xUNTg4K2FKanlnamY2djM3MmtKRFF5bFhzaVFUeDQzN0p2czdjK29VVFJzMjVOblRwMGJMM3I1NXc4RCsvYmwwNFlMMDJQUXBVemk0ZjMrcTI0eVBqMmVBcHljTjY5WWw3UDE3NmZIb3FDaFVLcFhSZ0xWR28wR3BWQkliRzJ1MHJTZkJ3Wi8xdWFiOFQ2bFVtanpHamV2VzBiaCtmVTZmUENrOTl1YjFhMnBVcVVJWE56ZVR4MkxLS2o4L3VuZnFSRnhjbk1ubDVVcVd4S3RQbjNSdFMrZmloUXNNSHp5WWUzZnZtbDNuMUlrVFRKczhtZjE3OTZacm15SFBudUh0NWNYRjgrZE5MaDg1YkJpTEZ5NU0xOEMrdWRlYTBvZXdNUHA0ZUxCKzdkcFUxNHVNak9UY24zOHlmKzVjR3RhdHk1U0pFd0dJaVk1TzgvTjkrK1pOdW83bHIvcjA2ZE5uLy9jdEF6UC8xUHVSUnFPaFdhTkdlSHQ1R1MxVHFWVDA3ZG1UWllzWFM0L05tajZkbXRXcUVSRVJZZmJZeFAzbzIvbVMrOUhXelp1cFc2TUdUNEtEUDN0L1grTitKUHgxOHIvN0FBUkJFQVRoMzhMSnlZbU4yN2F4ZGRNbXRtM1p3c09IRDRtTmlmbTdEMHNRQkVFUXpMTExsQWtYRnhmYXRHdEhXMWRYRVN4S1ErQ3VYVXdZTzVaN2QrOHlmZlpzTEMwdHNiQ3dJRHc4SEd0cmF3QmlZMkx3OXZMaVExZ1lrUkVSNE94c2RudHpaODFpNjZaTjZkNy92Y2VQc2JXMU5YanNRVkFRNzBKRHNkTHVINUpuNnlmRXgxT3JUaDFVS2hXREJnd2dNVEVSMTQ0ZGVhODNrenRUNXN6WTJka1o3U2NwS1lramh3OXo3TWdSNG1KakdUSjh1TkU2MWdvRnNURXhGUGp1dTNRZmYwYkxpUGZ2bjhEQndZSHc4UEJ2bG1XUkszZHU3dDYrelJKZlgyYk1tV093VEtGUUFKRFozbDU2ekZxaE1EaS9UUEdkUDU4M3IxK3phTmt5Y3VUTUtUMWVxbGl4VkovM1MrWEtiTm0rM2VDeGVyVnFvVGFURFpRZXg4K2NvVkRod2thUG56MXpoa2NQSDByTDFHbzFRN3k5aVl1TG8zSFRwc1JFUnhNVEhRMGtUd1p6ekpIRDVQYWZCQWR6L05neDVITFRRMm9KaVltZi9Wa0czYjlQWm50N2ZxbFV5ZUR4Nktnb2JHeHRrY3Zsekp3emg3allXQnl5WlFPU0I5OFQ0dU94c0xEQUxsTW1vMjArZXZpUVhRRUIxS3BkMjJpWlNxVml6KzdkT0RvNjR0RzdkNnJIZHZ6WU1VWU1Ic3lhalJzcFhxSkVxdXZLcmF3NHNHOGZqbzZPSnBlZk9YV0tJZDdlaElhR1NvODFhTlFJT3pzNzR1UGpPWC91SEQyNmRrMTFIM1hxMWNOdjllcFUxOGtJRlg3NnlXencwWnh2ZVkzNUo5NlBBQ3dzTEtoY3BRb3JsaTBqTkRTVTNMbHpTOHNzTFMzWnYzY3YxdHJyREVEcE1tV0lqWWxoMC9yMTlQSDBOTnFldUI5OVc1OTdQenA2K0RDamh3K25adTNhYURRYWdoOC9OcmxlM256NVRMN2VyM0UvRXY0NkVUQVNCRUVRaEF4a2FXbEplemMzMnJ1NS9kMkhJZ2lDSUFoQ0JtdlRyaDBmUDN4Z3h0U3BLSlZLZkJZdWxJSnNGaFlXcUZRcVBIdjM1dldyVjJ6ZXZwMVNwVXVudWozZFlNalRWNjlTWFcvaXVIR3NYckZDV2wvZjFzMmJXYjFpaGNublBYMzFpakVqUjNMNTRrVUEycmRxSlMyenNiSGg0TEZqT0Jjc2FQUThTMHRMbHE1WXdZQisvVmk4Y0NHWk0yZW1kNzkrQnV2SVpETGtjcm5aUWZOdklTUGV2NHdXSGg3T3A4aElyS3lzakFLd0NvV0NiTm16R3oxSGQxd3ltZXlySHg5QTBXTEZhTmk0TVRzREFoZzZZZ1JaSFJ4SVRFakFXcUhBUW52TStvRkVtYVVsbHBhV0pDVWxvVktwVUNtVkJnR0tLNWN1c1hUeFlscTBha1hEeG8wTjlqVjk5bXhzdFFFUEN3c0w2ZkdrcENTVVNpVlpzbVkxT2o2RnRUVnR1M1JoN0lRSkJvLzdMbGhBeVpJbHFWNmpoc25nOXRaTm14ZytaSWcwV0s0dk5pYUdzNmRQMDZwTkd3cDg5eDBhallhUlE0Znk1OW16QUF6eDlqWll2MDI3ZGthRGx6cHlLNnZrLzVzNTkrVXlHVmJhZGZUcFN1THBQNitQaHdlZHUzYmwwc1dMbFBqeFIwS2VQVU90VXBHUWtNRDNMaTRtQTI3SGp4MHorTGx1L2Zvc1g3WEthTDJIRHg1Z2EydExuWHIxakpaZHVuaVI2S2dvdkFjTlN2TTdyRkFvK1BEeEkxNTkrckQzMEtGVXYwZTY4MFp1NHZVRFZLeFVpV0VqUjFMaysrKzVmUGt5azhlUFovSHk1ZEp5M1lEeTBWT25LUEw5OTBiUEw1UXZIelkyTnFrZWIwWlIyTmhRcDE0OUpreWVuT2E2YzJmUFpzdkdqZC9rR3FQelQ3d2Z2WGorSEkxR1ErMDZkWEIwZENRbU9wcEhrWkg4NE9JQ0pOOWJMQzB0eVowN044ZVBIdVhGOCtkWXltUjg1K3lNVXFsazdhcFYyTmpZR0pUR0ZmZWpML2UxNzBmcjFxeGg0cmh4cUZVcWpodzZ4SkZEaDB5dVYrTEhIOWxwSmpNeW8rOUhRc1lRQVNOQkVBUkJFQVJCRUFSQlNFVkVSQVEyTmpiSTVYTGNlL2JrMmJObjVNK2ZINVZLSlpXVlVhdlZoSC84eVB1d01HYk9uY3VQSlV1aVZDcFJKaVlDbUJ6UTBBM0lGTXFYTDEzSFlXcVFmTVRvMFl3Y000YXJseS9UcmxVclRwOC9UNzc4K1ltUGoyZjhtREZzMmJpUlVqLzl4SWF0VzhtU0pRdmg0ZUg4V3FrUy9iMjlUUWFMZE9SeU9YUG16eWYwN1Z0eU96a1pMYmV3c1BqYmV5Smx4UHVYMFhadTM4Nms4ZU9SeWVYSTlQYVhtSmhJc3ovK1lKNnY3MWMvaHZSbzA2NGR0Mi9lNU9uVHA4UkVSOU1seFdRbnQzYnRESDVldldLRkZKaXM4UFBQK08vYUJTU1hZZkxzM1Jzbkp5ZkdUWnBrdEorMjdkdC85ckdaR3FqODg4d1o1c3lZUVoxNjlZeXlDQnh6NU1EQndlRi96emN4YUx4M3p4N2k0K1BwM0xVcktwV0s0WU1IRStEdlQvY2VQUmd4Wm95MHo3V3JWakZ6MmpRR0RSdG05dmowQitYTkhYL0taVEhSMFhqMTZVT2V2SG1aUEgyNjlQaXhJMGM0ZGZJa3NURXhSRVpFMExKcFUxUnFOWWtKQ2V6ZXY1OUZ5NVpSb0VBQmJPM3NqTGFabEpURXAwK2ZVS1hJZ25rU0hJeEdvK0hxNWN2OFdLb1VyL1VHc0owTEZrUXVsN043eHc0ZytiemN1SDY5d2ZNTEZ5bEM1U3BWcEorclZxdEdmMjl2NXM2YXhlenAweGsxYmh4M2J0L0cydHJhNkxQU1hSTStSVWJ5Nk9GRGxFb2xEZzRPNU5WK1J4VUtCWDlvQTllM2I5ODJmbS9UTVVqOXJZSUNjcGtNaFVKQnpseTUwbHhYRitqNkZ0ZVlmL0w5eUt0UEgyN2V1Q0Y5QjJaTW5ZcGFyVFlJb3Noa01qSmx5c1MrUFhzNGVPQUFWdHBnOHVvVksxQ3AxZVRMbDgrb2w2SzRIMzJacjNVL2V2ZnVIZU5HamVMSTRjT01Hak9HdHE2dVJ0bktHbzJHZnIxNmNlN3NXUll2WDI0eWtLK1RVZmNqSWVPSWdKRWdDSUlnQ0lJZ0NJSWdwS0xxenorYjdHOHlaK1pNNmQvVmZ2bEYrcmRuaWhKUGJkdTNaL3JzMlViUDF3M3VIVTJqZ2ZQaWhRdlpzWDA3R28zR2FOQllsOGx3N2VwVm5KeWNwTUgweVJNbXNIbkRCbHlLRm1YdHBrMWt5WklGZ1BsejU1SXZYejY2dXJ1bnVrOUlIdHpkRWhCZ2NnQmZwVktoVnF0SlRFeE1kU0RvYThxSTl5K2pkZXJhbFM3ZHV4c01CaVlsSlZIaSsrOXhLVnFVMjdkdVlXVmxaVElESlRJaWdvZEJRU1FrSk9CU3JOaFhuWUZldVdwVmpwMDVnMHdtNDNsSUNPTW5UU0pyMXF5RWhJUXdiODRjQmcwYlJwRWlSUUFZTW5BZ0ZTdFdwRVhyMXFqMHNvSlVLaFZkT25RZ1BEd2MvNTA3eVpJbEM0Y1BIcVJPdlhwL2FUQTA1WE1qSWlJWU5uZ3drRnorNk9qaHc5SXltVnpPZ1NOSERBSkdwdmE5WnVWS0FMNTNjYUdUcXl0L25qa0R3RW8vUDFiNitSbXQvMHZac3RLLzEyL2VUTFhxMWIvNDlWeStlSkVoM3Q2RWhJVHdnNHNMYjkrK3hVazc2UDNnNlZOV3IxakJ6R25UT0gvbENwa3laelo0cnE0RTNNYjE2Mm5ZdURIWnRPWG9UaDQvanJWQ1FaV3FWWTMyOTN2dDJnYWwxT3I4OXB2MDcydDM3bUJoWWNIZXdFQUFaa3lkYXZUOHRxNnVCZ0VqZ043OStuSHF4QWtwSTZGdGl4YXA5bnphc1gwN083U2xCbnYxN2N1d2tTUE5ycXRQOTUxKzl2U3AyYktFMzZwMDQ5ZStWbnlwZi9MOWFOdk9uVVJIUjB2bjZkVXJWeWhjdURCUG56ekJ0VTBiSmsyZG1oeE1zclJrenZ6NURCd3loTXoyOW1UTm1wV3JWNjd3SWlTRVduWHJtdHl2dUI5OXZxOXhQL0pidXBSNWMrZVNMVnMydG16ZmpxT2pJN1dxVldQTWhBazBhdElFU1A0OFJnNGR5dkdqUjFtM2FWT3FrMU1nWSs1SFFzWVNBU05CRUFSQkVBUkJFQVJCU01YT1BYdkk0dUNBd3RwYXlsNTRjUDgrWFRwMnhOYldsZzloWVJ3K2NZTEhqeDV4K3RRcCtnOGNpSjJkSFdxMUdwVlNhWFpHZkpKMjROTlU2U1Y5V2JXRDRXcTEydXkyVGh3L3pxOTZBOE1UcDB5aGNwVXE1TW1UaDNJbFN4cXQvNE5lTDR2WjgrYlJzblhyNU9OVnFRd0NGZWJLMHNSbyt6UisvUGhSR3Z6KzFqTHkvY3NvcHJiL1BDU0VoSVFFZml4WmtnNXQyaEFmSDQrZG5aMVJZR1BmbmowY09YU0krUGg0anB3NmhYTXEvVWErVkZ4Y0hISzUzR0NBOER0blp6cDM2d1lnbFdpclhhZU9GS3dZTld3WUJRc1hwbkhUcGdiYmtzdmwxS3hkbTM3OSsxT3FkR24yN042TlY1OCtWSzlSZzFYcjFuMXhpVDNMRkRQaGU3dTc4K3JsUzNyMzY4ZlFFU01BdUgzekpuODBiVXJ2dm4ybGNsYzZLWWRnRHgwNHdQMTc5NlJ0ZXc4ZVROVnExWmc1YlJxemZIejRyVVlOTkVEOW1qVnAxNkVEM2JUQjFJY1BIK0xXdGkyMkp2cDg2ZE5vTkZJL0lmMkFUMGhJQ1BObXoyYlhqaDFreTU2ZGlWT24wcjVEQjZOelpOK2VQZnplcUJGYk4yOW0rN1p0K08vY2FiQ2RaWXNYTTMzS0ZDTEN3K25yNVVWOGZEdytjK1lRZE84ZVMvejhxRlduanNIMkZEWTJ1SFh1YkZEU3oyL3BVcVpPbW9SQ29XRHBva1hFeHNheXlkL2ZLREJVbzJwVms0Rkt1VnlPLzY1ZDBnRDM1UnMzc0xHMU5SbWNLNlFOU0k4YU85YW9COUROR3plNGR1VUsxZ3FGVkNwei9kcTFKQ1FrMExKMWF4TGk0d0Z3NzlMRjdQdWRrSkJnZGxsR1VxdlZSRVZGbWUzSm9pOHlJZ0pJSGlqLzJ0ZVlmL0w5YU5tU0pTeGJ2SmlqcDA2Uk8zZHV4bzRjaVhQQmd2VDE4dUx0bXpjR3BTa2pJaUtvVzZNRy9mcjNwNCtuSjRHN2RyRngvWHFPblRwRmxpeFp4UDBvQTN5TisxRzlCZzE0OCtZTkF3Y1BKck85UFNxVmlzclZxdEcvYjEva2Nqay9sUzdOQUU5UDd0Mjl5NnIxNi9sWkwzaVpVa2JlajRTTUpRSkdnaUFJZ2lBSWdpQUlncEFLbHhSOVJFNmZQSWxYbno0VUsxYU1aaTFhTUc3VUtPenQ3UWwrL0podG16ZHo1dFFwcGt5ZnptODFhNmE2M1hqdDRHaDZTOWdreE1jalQ1R0JBQkR5N0JsWExsMmluYXNyNzkrOUF5QmI5dXcwYWRhTU42OWZBM0RwK25VQUtwWXRpLy9PblRnWExNakhqeC81dlhadHFaelNyWnMzYWFHZElheHpPeWpJb09HMFR0U25Ud0M4ZlA3OGJ4dWd5NmozTHlNbEppWXlhdGd3M0h2MnBLajJ2TGx4N1JvV0ZoYjhWS1lNRjY5Zk45bjR1MUMrZkxoMjdHalV0eWVqRGVyZm53UDc5a2svbjd0OG1UeDU4MG8vNndic2RSbHBhZEUxb0krT2ltTHF4SW5ZMmRreFlmSmtaRElaYzJmTndzTEN3cWgva2I2a3BDUVNFaEpvMXJ5NTBmY3NNVEdSenE2dVhMOTJqWDVlWGl4YXVKQ3NXYlBTdUdsVGVycTdVNzE2ZFFZTUdwVHE4Y1hHeGpKMTBpUnk1Y3JGTysxM28zeUZDdVRMbDQrWjA2WWhsOHRSMk5odzcrNWRJaUlpK1BXMzMxQm9lK1JZYXdjeHpSMjdxZlB1bXJiTTJxbVRKOWtUR0lpdHJTMWUzdDU0OU9wbGxEMEVjUC9lUGE1ZXVjTHdVYU00Yy9vMDkrL2RrL1lQc0h2blRtWk1uVXFyTm0zbzYrVUZKUGNmVzdkcEUyMWF0S0NYdXp1TGx5ODM2Rk1rVHlWUTkrYjFhMVlzVzBhMTZ0V05na1ZnUElnZEdSbUpyYTB0VmxaV0J1K0RYYVpNUEE4SjRlcmx5MUtKdVpSa01wblJBUC9sUzVmd21UMGJLN2xjK3Y3T21UR0QrUGg0YXRXdVRkbnk1ZkhmdWRQczhjUC9CdHkvdHZqNGVJNGRPY0t4STBmUy9aeHZjWTM1SjkrUFdyWnF4WktGQzFtOFlBRzlQVDI1Zis4ZU0rYk1JU29xQ2tndUg2bmo0T0JBL1lZTjJiQnVIVDM3OU9IaStmUDgwYUtGbEkwaTdrZC8zZGU0SHprN094czhMcGZMbWUzalEvakhqOGxCSXlzcjh1WEx4KzU5K3lpc3pRb3lKNlB2UjBMR0VRRWpRUkFFUVJBRVFSQUVRVWlIRDJGaHpKazFpeTBiTjFLM2ZuMThGaTRrVUR1NHFWS3A2TmUvUDFXcVZXUG93SUYwY1hPalpldldqSjA0MGV4Z3grRGh3K25acDArNjkyOHUwMkdCanc4YWpZWkIvZnRMandYdTMwK3AwcVdsUVY3OVBoelpzbWMzK0ZrM3FGdTBhRkgySGpxRXRiVTFTeGN0WXNmMjdkaVlHRXdDZVB2bURRREJqeDlUb1dMRmRMK0dqSlFSNzkrblQ1OVFLQlRJNWZMUHpvalJ6WUJYS1pWU01PQlRaQ1JYcjF6aHpLbFRCQVFHa2k5L2Z2NDhlNVlmWEZ5a01rMHZYN3dnZjRFQzZkcEhSaCtmcTVzYkhidDA0ZUQrL2F4YnZacXNEZzZFaDRlRFJvT1ZsWlVVY0xTMnRpWldPMnNmUUtWVUVoMFZoVXF0SmlFaEFVZEhSNFBBd3N4cDAzajc5aTFqSjB5Z1lLRkNBR3hZdHc2bFVvazhSVStmOFBCd0ZBcUZsUFdRbUpoSW1iSmxqUWJDcmEydGFkdStQZTQ5ZTFLN2JsMnlaYy9PcFBIam1UZG5EdVVyVkdDeG4xK2E3OG5rQ1JONCtlSUZjK2JOdzFzYmNJSC9aYWw0ZTNvYXJOK2hUUnVqYmNURnhabmM5cUNoUXdHazV1dng4ZkgvQy9ab05IZ1BHa1NucmwyeE56SEFyWHZlbElrVEtWYThPQlVxVnVUOHVYUEEvN0lDSGo5NnhPQUJBNmhTclJyVFpzMHllSzY5dlQycjE2MmpTWU1HWEx0NjFTQmdsRnFacTlNblQ2TFJhQmd6Zmp6UlVWRkdnKzhxcGRLZ3BGZGZEdzlwbGo4azl4cVpNV2NPQVAxNjllSkJVQkNWcTFiRktVOGVzL3ZVNSs3aGdidUhCd0F0bXpibDJ0V3IzTkJtZjBGeXI2Y3k1Y3Faekl6UXZjL2ZxaVRkZzZkUERYN1dhRFFVenA4Zmw2SkZPWFQ4ZUxxMmtkSGZYMzMveFB0Um5yeDU2ZXZsUldKaUlyc0NBcWhRc1NJbFM1WGk0UDc5QURnNk9wS29WR0p0WlVWc1RBd2QzTnh3Y1hIaDVjdVhQQWdLWXBhUER6SFIwV1RLbkZuY2ovNkI5eU5USGdRRnNYZjNidTdjdm8xZHBreDREUmpBNVV1WG1EQjJMSFBuenpjSUVxYjB0ZTVId2w4bjNrMUJFQVJCRUFSQkVBUkJTTVg1YytmWUZSQkE0SzVkMk5yYU1tM1dMTnEyYncvOGIxYXg3di9seXBkbjMrSERqQm8yakFCL2YvNDhlNWI5UjQ1SWd6UHg4ZkhKZzdJS0JkbXpaeWU3dGlkSWV1aXlNUklTRXFTZUxlZlBuV05uUUFBQWowSkNrTXZsRk1xWFR4cTQxdlZWMEEyOEFNbk4wTis5NCtQSGo4RC9CcGp0TW1YaVIyMzVPdDBzZmxPRE1DOWZ2Q0F5TWhJTEN3c3VuRDl2MUtEOGE4cm85NjkwOGVKLytaaUtseWpCZm0wV1FvNmNPZG5rNzAvcjVzM3AyTDQ5MjNiczRNVHg0elQvNHc4QWpoMDVRaTkzZC9ZZU9pVE4rRTVOUmgrZnJoZlAxY3VYQWJDMXRXWHdnQUVHczd3aE9STk4zL3ExYTFtL2RxMzA4OUZUcDZUU1M4ZU9IR0hEdW5VQVVpa2grRisyVFVxZmswM1Z2R1ZMSVBrOFAzcjRNREp0K2FLSER4K3l5cytQRnExYXBScXM2Tkt0RzA1T1RwUXFYZHJnOGUrY25RbDY4b1NYTDE0d2R1Ukl6djM1Sjh0WHJhSjZqUnJTT3BjdVhLQmlwVW9tKzNzQTlOTUwwS2IwVzgyYVVrYVFPZS9mditmYzJiTm9OQnFEckFUZHZ6ZHMyY0x5MWFzSmUvK2VsczJhc1RVZ0FCc2JHMEpEUTJsWXR5N3RYRjA1ZHZxMFFmOG1IVjJaUEIzZGRjQzFZMGNhTkdwRThQKzFkOTl4VmRmOS84Y2Z3QUVFQmNHSmFUSlVVc3ZLTkVmdWtXV2FJeGVpT2RITTFQSnk0Y3E5Uis2Tk84dXRxWmVaYVc0VTk2alV0RVRUbkFrQ0NwekQ0ZmNIY0g0Y09DQ2E5cTJMNS8xMjQzWjVQdlA5K1hBNDc2N1A4N3plNzh1WGFkbTBLZk5DUXFoVXViSmx1L2cwZ2RISXNXTXhHbzA0T0Rqd2RzMmFWZy9zUCt2Ymw4N3QyakZyK25SR2p4K2Y2YldtZGZIOGVVNGNQdzdBbVZPbnVIcjFLZzBiTmFKbTFhcmN2WE1uMDMyYnRXakI1R25UbnVoOHowSkt5Smd6Wjg0czcvT3MvMzdobjlzZm5UcDVrb0JtelhCeWNzSmdNQkFkSFkyOXZUMmxpaFVqZVBCZ0FITG15a1dDeVlTTHF5dnZ2ZjAyNGVIaFFGTGdETkNvZm4wQWZydCtYZjNSVTNxZS9aSFJhT1NIWGJzSXYzS0ZzMmZPY1BUSUVXN2V2RW1wMHFYcCtlbW5OR3ZSZ2pHalJ2SGZyVnRwMjY0ZFpyUFo2cjg5SU9rOTRKb2NsajJQL2tpZURRVkdJaUlpSWlJaUlwbTRkZk1tMjdadXBWT1hMbnpVdmJ2Vk43UmZmK01OdkwyOXVmNzc3eFF2VVFKSW1weDc4clJwdkZhMkxIRnhjWmFIY3dBcmxpNWw3S2hSZjZrOVRrNU9YUGp0TjY1ZHZVcXY3dDF4Y25KS042OUh5cmVUamNrUGpWTS9jR21SL0xEb2FlM2Jzd2VBOXhzMzVzRCsvWmpOWnB0em1Ud1B6L0wrUVZLbGhuT09IQmdjSExCUFV3bVRtY1RFUk13SkNaZ1NFdEo5KzkvTHk0dmxxMWJSckZFakdqZG93TDI3ZDNrbitVRm81U3BWOFBEMFpQeVlNU3hac2VLeDUza2U3VXZOenM2T1RsMjYwT1NERHpBNE9ySjQ0VUl1bkQvUDVDKytzR3pUNCtPUGVhdEtGVm9GQm1KT1NDQTJOcGFDQlFzQ1NVT3FmZGF6Si9iMjlpUWtKRHpUOThIUFAvM0UxNnRXc1dmM2JxNkdoL05XbFNxRUxGM0txNisvenN4cDA1ZzViUnFUeG8vSHYyUkptalJ0YXZOaHJmOUxMK0gvMGt2cDVxRTVlL28wWDY1WXdjYjE2NmxZdVRJdkZpM0tra1dMcUZtN05yR3hzUXdkT0pETkd6Y3laZnAwUHNoZ3lMVy9xbURCZ3F4YXU1YUNCUXVTTTFjdWxpMWV6SnlaTXkxQm01dTdPd2FEZ1UwYk5uRG0xQ21PaElaU28xWXRUaDQvenAvMzd1SGk0bUl6TEFKWUdoTEMwcEFRbSt1OENoWEMyZGtabzlISUY1TW5zem81Y0lha0lheFN6eG1UZGtpcDFGVVB0ZXZVb1lTL1AydFhyNlozMzc2WlZoS2tOWHZtVEJ3ZEhURWFqWHkzWXdjcmx5MmphdlhxYk5xNkZVY25KMHRWMmh0bHl0QzlaMCtDdW5iRmJEWW5WYXc5NTBxQ3k1Y3VFUmNYaDZPam85WDcrZDdkdXdBNE9UdG5PcStSajYrdjVUNDlqNy9mZjJwL1ZPaUZGK2pUdnovT3pzNGNQM2FNYnpadFl1VFlzVHg2K0pCclY2K1NPM2R1WXFLamsrNUxybHg4MUwwN2NYRnhoSWVIc3pRa2hNLzY5TUhEd3lQRGlyNk1xRC82Ky9valIwZEhkdTNjeWZwMTZ5ajd4aHUwNjlpUmV1KytTN0hpeGJsMzl5N2R1blRoNFA3OVFGS0ZhY29YQ1ZMN2V0MDZLcVlLcVZQN3EvMlJQRHNLakVSRVJFUkVSRVF5a0pDUVFMMTMzcUZHclZwV0Q5cFMvUG5ubjRTSGg2ZWIzQjJnYmJ0MmxvblRVNGFsQ21qVGh2ZWJOTUhaMlJrSEJ3ZHUzN3BGZ1ZRUE94Yk9uY3VzR1RNNC9mUFA2WTVuTnB0Sk1Ka3M0WkRaYk1hdldER3ExNmpCNUFrVGJMWS9aUTZBMzY1ZkI1S3FGMUsralh2bjl1MTAzOXpOeU1rVEp5ajd4aHNBYkZ5L25qS3Z2a3Fyd0VDKzJiU0pmWHYyVUxOMjdTd2Q1Njk2bHZjUDRNejU4OCtsbmI1K2Zzd1BDU0dnZVhQeTVNMXJHU2JKMWRXVnJ0MjZNWGJVS0t0N21wSG4xYjdVeXIvNXB1WGZVeVpNb0V5Wk1sYnpuVGdhREJRdVVvVGFkZXBZN2ZmN3RXdTBDd3pFMFdDZ2FkdTJWdC80ZmhhS3ZQZ2llM2Z2cHZ5YmIvTEZ6Sms0R2d3MGFkaVE2alZyMHViREQrblJxeGViTm14Z3krYk5WSzVTaFFzMmZ1ZTJyRnF4Z3NIQndYZ1ZLc1NrTDc3QXo4K1BvQTRkT0JvV1J1ZjI3Zm41cDUrSXVIK2ZxZE9uWnpnL3o3T1N1cm9uWlM0Unp6VEJWNzEzMzhYVjFaVnZ0MituUnExYS9MQnJGdzRHQXkyVHEwcHNhZDZ5cFZVRjFPcXZ2bUx1ckZtVzE1NTU4dEN5ZFd1V2hvUndMQ3pNOHY2TVN6MnNYaFo4MHFzWHNiR3hlTmo0Yk16STRkQlF0bjd6RGEzYnRPSExGU3ZvM0xVcml4Y3VaUDZjT1F3WU5DamQ5aTR1THVudXlmTTBjdGd3U3doaHk1SFFVT3JXcUpIaCtvdFhybGdDbzJmOTkvdFA3bzhLRml4SWwyN2RBSEF3R1BobTB5WStiTjhlZ05IRGgvUEtxNjl5OWVyVnBHMExGYkxNb1hWdy8zNldob1RRSk5YOFJZK2ovdWpKUEt2K0NHRFl5SkY4UG1LRUpaaEtURXhrODhhTmpCdzJESlBSeU15NWM2MHFOU0ZwR05JRzllcng4aXV2WkJnV3BYamEva2llTFFWR0lpSWlJaUlpSWhtNGNQNDhEVkxORDVLUkxoMDdacm8rSmJCeGMzT3pQS3lMakl6azdabzFhZEtzR1YvTW1BRmdlVmliK2x2akNRa0pTWE85cEJxNkJzRGJ4NGZWNjlmejNiZmZabmplQjhtVGdXYzJKTjNqVEJvL25pK1hMK2VIQXdmNDlkZGZPWGIwS0NOR2o2WmlwVXJrTDFDQVJmUG4vMjBQNko3bC9YdmVZbUppTUp2Ti9IbnZIaHZYcjdkVXFnUzBhY08wcVZPWlBuVXFTMWV1L052YTh6ZzNybC9uNTU5K29uRVdLOUR5RnlpQXQ3YzMvWUtET1JvVzlzemI0K2JteHA3a2VYMGc2ZmM5K1BQUFdSSVNRcGVPSFFucTJwWEJ3NGJScVVzWGdDd0hSb0VmZm9ocnpweThVNzgrYTFldnBsV3pablR1MG9YOEJRb3diTWdRT2dZRnNXeng0dit6SVk0MmI5ekloZlBudWZEeno4eFp1QkJYVjFjYXZQOCtXelp2cG51UEhtemRzb1g2NzcxSGdWVHprS1hsNXU1dTlmRGRWcmpRcmtNSGxvYUVzSEQrZk1wWHFFQkNRZ0pHb3hHWEp3aU1zdnBlU1hIM3poMTY5K2hCdlhmZnBkVExMMXZhMXFSWk13b1hLVUpzYkN3UkVSSGt5SkhEVWlVU0Z4dkxnd2NQTE8xemNuSjZybi9IY3hjc3dNRmdTRGVQekxMRml4aytkQ2hqeG84bjhNTVAwKzMzeVVjZkVYcm9VSVpER0Q0TC8rVCtDT0RzbVRNNE96bForcHVMRnk0UUh4L1BrT0hEQVZpMFlBR1FORi9ldmJ0M2lZdUxJeUlpQWtqcW84eG1Nemx6NWNyMHZhMys2T2s4cS83SU5YbElScFBKeE00ZE81ZzdlelpuVDUrbWJyMTY5T3B5TjVFQUFDQUFTVVJCVkIwd2dKUEhqNmViSjJ0SWNERHhjWEdNR0QwNnkrMTkwdjVJbmkwRlJpSWlJaUlpSWlJWktGNmlCSHNQSFNLSGl3c085dlpXUTkxRVIwZFQvKzIzTVJtTnVPYk15ZHFORzYyR3hUS2J6WmlTaDB5eEplVmI3TGErS1p0NlRwUFVVdVlwc2lVK1BqN2RoUEMzYjkwQ25uNUl1c1VMRnpKbjVreGF0VzZOZSs3Y2pCNCtIRTlQVDVxMWFJR0Rnd090QWdLWU5XTUdvWWNPV2I0eC9uZDUxdmZ2V1lxTmpXWEU1NTlUcm54NVBEdzlHVFprQ0JVclZhSndrU0s0dWJuUnQzOS95cFlyOTl6YjhTVG16WjZOdmIwOURkNS8zMnA1WW1LaXplMmRuWjM1ZXYxNkRBYkRjd21NVXR1eGZUdm56cHpobmZmZW8xM0hqbXpic2lWTDM0YTN4V3cyNCtucFNldm16Zm4xOG1XbVRKOU95VktsNkp4Y0RlSGo0ME9kdDk5bTNPalJyRnE3Tmt2RFFoMDhjSUNKNDhheHhNWVFUQm41K2FlZldMWmtDVmV2WE9IS2xTdmMvT01QQU1hTUhJbS92ejkreFlwWmhvZHIzNmtUNjlhc29VV1RKanlNaWVHajd0MmY0c3F0K2ZyNVVidE9IU3BXcWdSQWJQSlFZRzVwSHZZK2lkK3ZYUVBBd2NhUVlJbUppWFR1MElGNzkrN1JmK0JBRGgwOGFGazNjc3dZREFZRGgwTkRhWjJtcW12V2pCbk1TbjRBRDlBeEtDaEw4MTg5TGRjTTVpamFzWDA3OFAvblhVbnIzcjE3ZUhsNVBiZDJ3VCsvUDJyVHNpVlJVVkdXMSsvVXJvMm5weWNuenAwRFlOZDMzMUhDMzU4OGVmTXljdGd3bGl4YVpOazJwVjlxMWJvMTR5ZFB0bmsrOVVkUDUxbjNSNDhlUGFKcHc0WmNPSCtlTjhxVlkrWFhYMU9sV2pWbXo1akI1QWtUK1BQUFArbmVzeWNBMDZaTVljdm16WXdZUFpxU1R6QkgwNVAyUi9Kc0tUQVNFUkVSRVJFUnlZQ1RreE5GdmIxdHJoc3pjaVFtbzVHMUd6ZlM2NU5QNk4yekowdFhyaVJQM3J4Wk9uYksrUDdidDIzajNmZmVzL3BtK29telowbE1URXlhbThCc3htUXlFZitZK1R0ZVRwNnpBdjcvSlBlblRwd2diNzU4SER0OUdzajZrSFFwRDJWR2p4aEJrdzgrWU96RWlTeWNONDlUSjA4eWRQaHd5M0EwSFlPQ1dCd1N3ckRCZzlueTdiZFc4NStrbUR0ckZ0T21UQUhnMjEyNzhQWHp5OUw5ZVp4bmZmK2VwWkhEaHZISGpSc3NXTHdZRHc4UDZ0YW9RWi9QUHVPcjVBQ2lZMURRMzlLT3JOcThjU01ybHkrbmVjdVdGQzVTeEdyZG8wZVAwZ1dSS2Y2dSszbm05R21XaG9Rd2E4WU1pbnA3MDZoeFkxN1A0bkNLYWExYnM0WUJmZnBRdDE0OTVpMWFSTmlSSXpSNjd6MHFWcXBFTGpjM0xwdy96NEJCZzNpM1RoMG1qQjFMOE9EQkdSN3I5S2xUVEo0d2dRUDc5dUh1N202cGxyRGx4dlhyeko4emg0QTJiU2hWdWpSRlhueVJUZXZYNCszclM0T0dEYmwrL1RyYnQyMGo3T1RKZFB1Ky9Nb3JWS3BjbWRCRGgzaW5mbjFlS1ZQbXFhNDlyVVhMbGxrQ3NaUUgvU2tWRTZtbHpDdVQwY1BhNlZPbnNtckZDaUlqSXdIdzl2Vk50NDJkblIxZFB2cUlIOCtkdzlmUHp5b3dTbmtmK2ZyNU1YUHVYTnpjM0RBWURMUU5DS0I1eTVZMCtlQUR6R1l6Y1hGeHZKRG00ZnZ6K254SmJmdTJiWVFlT2tTVnFsVXo3QTl1WEw5T2lWU2Z3Yy9EUDcwL0NqMTJET2NjT2ZoODhHQ09oWVd4WS9kdXkzdm14M1BuT0J3YXltZDkrZ0RRZitCQVB1dlRoOE9IRHZGUjU4NXMzYkdERjRzV3hjbkpLVjNiMUIvOU5jKzZQM0p4Y1dITWhBbVlqRWFySWVZKzZkV0x5SWdJSm8wZmo0T0RBNy85K2l1cnYvcUs3ajE3MHU0eFZXK3BQVzEvSk0vTzN6TUxtSWlJaUlpSWlNai9pTWpJU0Q3cjBZTU42OVl4YXR3NHlyejJHcXZXck9IaHc0YzBxRmVQN2R1MlBmWVlQK3plVGRqaHc3eGV0aXpmL3ZlL3RHalNoUE9waHRUeXpKT0hQSG56a2pkZlB2SVhLRUNoRjE3QU80TUhoU24ySERyRS9zT0hBVEFhalJpTlJyWnQzVXFWcWxXZitCclBuRG9GUU0xYXRaajB4UmNjT25DQVNSTW1VTDVDQlRwMDdtelpMay9ldlB5blh6OSt1WGlSZ2YzNzIzeWduSkNRUUh4OFBQSHg4WllnNjY5Nkh2ZnZXWms5WXdaZnJWekpzSkVqS2VIdlQvNENCZWczY0NCSFFrUDVNZ3NUaXo5dmwzNzV4ZkllN2RHdEd4Zk9uMmY1a2lVVTlQSmk0TkNoNmJhUGo0KzNtbWZqZWJQMU1MQmZjRERIejU1bDFyeDUrUGo2TW52bVRKWXRXV0p6ZjdPTjkyRHE5MlhMZ0FCMjdON05vS0ZER1RKd0lMMTc5cVJEcDA0c1dMd1lUMDlQSHNYR1VxeDRjWVlPSDg3OE9YUG8zclVyMGFtcUptN2R2QWxBMjRBQW1qUm93Tm5UcC9sUHYzNGNDQXZEcjFpeHBEYlllSitISGpyRThxVkxXYmRtRFpBVXpCdzRjb1FkdTNZeGVOZ3dYaXBaMHVhK0R4NDg0UE5CZ3l6RG5lM2JzNGZaTTJaWXdobGIxeG9aRWNIbFM1Y3NQL2Z1M1V0M0h3Q3I2cW03ZCs4bXRTdE5oZEdONjlkcDFxZ1JBS3RYcmVMTEZTdlMvWTZxVkt0R2RFd012bjUrZE9uV2paWUJBVGJiMXJCUkkvb0ZCMmQ0andvV0xFakRSbzJvVWFzV1ZhcFZBNUtHM3F4U3JSclZhdFNnYnIxNmxFNGV5aTdGOC9oOFNXMzM5OS96bjE2OWNNMlpreEZqeHRqY3htZzBjdVBHRGJ3S0ZYcm01MytjZjFKL2xETlhMdXp0N2RtemV6ZHZsQytQblowZDl2YjJtRXdtQmcwWWdHdk9uTFJ0MXc2QUhEbHk0Tzd1YnBtN0sxZXVYTGk3dTVQRHhwQ0k2bytlM3ZQcWo4cVZMMjl6UHFJK0F3YndScmx5akI4emhvM3Ixek55N0ZqTDM3d3QvL1QrS0x0U2haR0lpSWlJaUloSUZsdzRmNTVOR3pidzFjcVZtQklTbUQ1N051ODNiZ3hBb1JkZVlQMDMzeERjdHkvZHUzYkYvNldYQ0d6Ymx2b05HNmFiaitIMjdkc003TnVYZ2dVTHN1S3Jyd2c3Y29SKy8va1A3NzM5dHVYYjREK2VPMGVoUW9Wd2MzZkhZREFRSHgvUG8wZVBpSXlJNE9ZZmYxRG9oUmNzM3pRM21Vd0FGQzVjR0lQQlFNTkdqWEIxZFdYbXRHbmN1SDZkRDFOTmRwOWFSZ083bU0xbS9FdVc1TkdqUjh5YVA1OGpody96VWVmTzVNK1hqOW56NTFzTmd3VFFLU2lJUXdjT3NISGRPaEpNSnNaUG5teDVDUGc4UE92Nzk2eVl6V1ltVDVqQTNGbXo2TjZ6SjYzYnRyV3NDMnpibGxNblRsREx4dHdhS2IrL3JBeDk5bGNrSmlheWJQRml4bzhad3d1RkM5TXhLSWlkTzNaUXYyNWRLbGFxUlAwR0RiaHcvanhlWGw3azl2REEzZDBkQndjSDFuL3pEZTd1N2tSR1JoSngvejYzYjkzQ3ExQWhYaXhhMU9yYXM5cUdyR3lURW5pa1ZiSlVLVDRmTVlKclY2K1MyOFBEYXBzN2QrNGs3VytqTFNuMzJHdzJjKzNxVmFaT21zVDMzMzFIa1JkZjVNczFhNmhVdVRLSmlZbGN2blRKVWlYU3JtTkhvcUtpeUpjL1A3bVNxMjVNSmhPSFEwT0JwSWZZZmZyM3AwT25UcGIxQURsY1hEaDg2QkJiTm0rMlZEZ1lqVWJtSnY4ZE5razFKR1MrL1BuVHRURWhJUUd6MmN6cFU2Zll2blVyYTFldkppb3FpbzVCUVh6OHlTY01HVGlReVJNbU1IM3FWTjZxV3BVcVZhdlNKbmxlSmdDanljU0dkZXZZc0c1ZHV2dVFrSHdPVzQ0ZlBRcGdOWXpaMlRObjZOeStQY2I0ZUVhTkc4ZnhvMGNaRWh6TTNGbXplTDl4WXlwVXFvUmZzV0tVTEZtU0UyZlBXczRSRXgzTnJlaG9JaUlpdUhYekpqVnExYkpVWEtSOGZwaVRRNmVFaEFRY0hCeDRHQk9EazdNekRnNE9HZjR0SkNRa0VCY1hoNU9UMDNPdnpyaDkremJUcGt6aDZ5Ky94Tm5abVhrTEYyWTRyOVdoQXdkSU1KbndUUTRNL3c3LzFQNW83ZXJWL0hIamhtWHVHYlBaVFA4K2ZUaHo2aFNEaHcwamI3NThWdWRQK2V6SXFHcEUvZEhUK1R2N28zdDM3M0kwTEl3ZmR1MWl4L2J0U2NNak5taEF2K0RnREN1NG5tZC9KSCtkWGFJRy94TVJFUkVSRVJHeDZlNmRPd3dhTUlCVEowOXk1L1p0WEZ4Y2FONnlKVDAvKzR6OEdVek12V1A3ZGlhTkg4L2xTNWV3czdQajNmZmVZL2I4K2RqWjJYSDUwaVc2ZE94SStKVXJMRjI1a21vMWFnQkozeEpmc21nUm05YXZKenc4UE5NMkdRd0dRbzhkc3p4czNyQnVIWDArL2RReUg0TFpiR2JhbENuTW5EYU5nRFp0R0RkeG9tWGZsMHVVWU91T0hTUW1KckoyOVdybXpaN05raFVyMGswU25waVlTRVJFQkNkUG5PQ2pUcDF3ZFhYbDYvWHJLVlc2dE0wMlBYejRrQThEQWpoeC9EaWR1M1N4VEhLZUlpSWlnckl2djh5SnMyZnhUUFZBK2trOWovdjNyRndORDZkRDI3YlVxVnVYd2NPR1BYYjdjMmZQc21uOWVpNWN1TUNCZmZ2b00yQUFQWHIxZXFadFNpMHVMbzZnRGgwd0p5UXdQeVNFWEc1dWxvbkwvN3QxS3dmMzcrZisvZnRaT3RhV2I3KzFHaFp0eXNTSnpKbytQY001T1U2ZU9FSFk0Y1Bjdm4yYnhRc1gybnlQcENoZHZMaGxDTFNuc1M4ME5OM0R3NU1uVHZEQisrOXo0YmZmY0hKeVl2Q0FBUlQxOXFaRDU4NUVQWGpBdDl1M3Mydm5UdmJzM20yWmp5TWphNzcrbWlPaG9ReEpuajhsclpDRkN4azNlblM2Y01iT3pvN09YYnBrK040WVAyWU04K2ZNNGNlTEY3bHo1dzdOR2pmbTN0MjdsQ3RmbnVEQmd5bGZvY0wvdjhZOWU1ZzNlemFIUTBONXZXeFpObXpaWWxubjcrTkQyL2J0cmViNVdUaHZIbU5IamVMNG1UT1doOWhtczVueFk4Wnc3KzVkYmx5L3p0R3dNTXFXSzhlYURSdXdzN01qTGk2T2QrdlU0Y2IxNjN5OWZyMWx6cWlVK1pwU3FqNGVwM3lGQ3F6ZHVOSG1mUm85ZkxqbGQxS25lblYrdlh3NVM4ZWNzMkFCOVJzMHNMeCtWcDh2aVltSnJGaTJqQjkyN2VMQXZuMllUQ1plZnVVVkprK2JsbTcrbGNPaG9hejkrbXNpSWlJNGV1UUkwZEhSN055eko4TlE2Vm40cC9kSCsvZnVwV3VuVHJ4VnBRb2h5VU8walJreGdrVUxGbEM5WmsyV3JseVpMb2pZdFhNblFSMDZzR1BYTHZ5VHErelNVbi8wNUo1WGY3UmkyVEt1aFlkei8vNTlibHkvenVWTGw3aVZQRmVpajY4dkRkNS9uNERBUUlxOCtHS201M3VlL1pIWVp2Y0VLYUFDSXhFUkVSRVJFWkZNREI0d2dOdTNiL1AyTys5UXYwRURtM044cEdVMm05bXplemZyMXF5aFUxQ1E1V0h2THhjdjhwOWV2V2pXb29YVlVEcXBoVis1d3Jtelo3bHgvVG9SRVJIRXhjWmFEYk5WcUZBaHVuVHJabmtkRXgzTjNidDM4ZmJ4QVpLR2JMbDg2UkpIdzhJSUNBeTBPU2ZFVHovK3lOUkprNmhadXpZQmdZR1pmbHQveWFKRnZGbXg0bU1meUR5TWlXSEw1czIwQ2d4TXQyN210R25zMzdlUE5SczJaSHFNeDNrZTkrOVppb3FLeXRMN0kyWGI4cSsraXJPek0zWHExV1BZeUpGNGVIZzhsM2FsaUk2S3d1RG9hSFBZSjBnYWZ1ekNoUXZjdVgyYmlQdjNpWW1Kd1dReVlUS1pTRENaU0NUcDRlM0FJVU9zNXVnWU4zbzBDK2JPNWNlTEZ5MlZMcW5GUkVkVHVYeDVvcUtpOFBMeVl1YThlWlIvODAyYmJTanU3VTI3RGgyc0FvK3NXTDFxRmNIOStyRnIzejdMMEhBcHpwNCt6ZVNKRTVtN2NDR3VycTVXNjh4bU0rL1dxY1A5Ky9mNVQ5KytWdC9FZjFxeHNiRkVSMFZaVlZTNXVMaFlWU0tsdFgzYk5nN3MyOGVRNGNOeGNYSGhjR2dvRHZiMnZGbXhZb2I3L0g3dEdwR1JrYno4eWl1V1pjdVhMcVYwNmRKV0FkT042OWY1N2RkZmViTmlSYXZQZzlrelpyQmgzVHBLbFM1TjlabzFhZHkwcWRXOEw5ZC8vNTBqaHcvelFmUG02YzU5K2RJbFRwODZ4ZTFidDRpSmlTRXVOcFlFc3psZEZWblZhdFdvWGJkdXV2M256WjdOaExGak9YZmhBamx6NWVLcmxTdHhNQmpJa1NPSDFYc3J0WlFLb3dvVksxcUZncy9xOHdXUzVyanExN3MzL2krOXhNZWZmRUtqcGszVFZiRkEwdDlTdVZkZkpUNCtIditYWHFKVGx5NjBhdDM2TDUvL2NmN0ovZEdQNTg2eFpORWlCZzBkYWdrbVk2S2ptVFJoQXYvcDF3LzNOTU1kQWh3SkRlV0xLVk1ZTjNGaWx1WVRVbitVZGMralA5cStiUnZkdTNiRjNkMGRIejgvL1AzOUtmUGFhMVIrNnkxSytQcy9VZnVlVjM4a3Rpa3dFaEVSRVJFUkVmbUhTaG1DS2J1NEdoNU9sNDRkbVI4U2dvK3Y3MTgrM3YvUy9idDE2eGI1OCtlMytVRDYzK1RpK2ZOY3VYS0YyblhyWmhnK25qMTltdHdlSG84ZGVtbjd0bTM0K1BwbVdEMlFrY2pJU0c3OThRYytmbjQyUTlMTTNQL3pUM0o3ZVB6cmZ3Ly9KaitlTzhlcGt5ZHAwYXJWRS8rK1VudldueThBeDhMQ0tQZm1tNDhkbHV2QytmTVVldUVGbTBISXY4WC8wdWRwVnFnL3lsaFcrcVBFeEVRZXhzU1FNMWV1djdGbDhpd29NQklSRVJFUkVSRVJFUkVSRWNubW5pUXcwbGNuUkVSRVJFUkVSRVJFUkVSRXNqa0ZSaUlpSWlJaUlpSWlJaUlpSXRtY0FpTVJFUkVSRVJFUkVSRVJFWkZzVG9HUmlJaUlpSWlJaUlpSWlJaElOcWZBU0VSRVJFUkVSRVJFUkVSRUpKdFRZQ1FpSWlJaUlpSWlJaUlpSXBMTktUQVNFUkVSRVJFUkVSRVJFUkhKNWhRWWlZaUlpSWlJaUlpSWlJaUlaSE1LakVSRVJFUkVSRVJFUkVSRVJMSTVCVVlpSWlJaUlpSWlJaUlpSWlMWm5BSWpFUkVSRVJFUkVSRVJFUkdSYkU2QmtZaUlpSWlJaUVnV2hCMCt6Si8zN3YxZk55TkRKcFBKNXZMYnQyLy96UzJSZjV1RWhJVC82eWFJaUlqSVA0QmRZbUppNHY5MUkwUkVSRVJFUkVUK3lXSmpZNmxkclJybWhBUzI3dGhCdnZ6NUFZaU9paUtIaXdzT0RnN1kyZGxadGs5TVRNUmtNbUUwR25GMWRiVTYxcStYTC9OWC9xOTRVVzl2SEIwZDB5MWZ0bmd4YTFldnB2L0FnVlN2V1JPQVAyN2NvRTcxNmxTb1ZJazVDeGFrYTh1emxKaVlpTkZvQk1ESnlRbVR5Y1RpaFF0eGNuTEN3V0RBM3Q3ZWFsdHpRZ0x4UmlPbFNwWGk3dDI3L0hMeElrNU9UbGJiQVRSczFBZ2ZYOStuYnRldFc3ZW9YNmNPVFpvMTQvTVJJOUt0WDd4d0lRZjM3MmZXL1BtNHVMaWtXLy9HSzY5UXRYcDFac3laODBUbkRiOXloV2xUcHhMUXVqVVZLMWRPdDM3UWdBRVVLVktFZGgwNmtNdk5MZE5qUFhyMHlHYmIwcnAzOXk1REJ3MmljcFVxZk5pK2ZZYmJSVVpHOHVPNWN4dzljb1FkMjdkVDZhMjMrSHpFQ0dLaW83bDU4MmFtNThpWk15ZGVoUW85dGkwaUlpTHl6MkNYK2o5U0g4UHdQQnNpSWlJaUlpSWk4cjlnMXZUcC9ISGpCclBuejdlRVJRQmxTcGJNZEwrS2xTdno5YnAxVnN2cTFhNU5RZ2JWUUZteGUvOStmUDM4MGkwL3NIOC92MXk4YUZtWGtKQkF2OTY5ZWZUb0VRMGJOU0ltT3BxWTZHZ0E3TzN0eVpzdm44M2pUeG8vbmprelp6NTErd1lOSFVxWGJ0MklqNHRqOG9RSk9PZklnY0hCZ1lpSUNOemQzUUY0OE9BQkhoNGVHRTBtV2djR0VoY1h4L2M3ZCtMbzZJaWRuUjMyOXZiRXhzYnl4NDBidkY2MjdGOEtqRHc4UExoLy8zNkdWVFMvWHI3TTdsMjdNQmhzUHlLSmk0OS9xZ3FjWHk1ZVpOUDY5ZFN1VXlmZE9wUEp4SmJObThtYk55OWRQLzQ0MCtQczNyV0xnWDM3c3ZUTEx5bFZ1blNtMnhvY0hkbStiUnQ1OCthMXVYNy8zcjMwNjkyYlc3ZHVXWmJWYjlBQVYxZFhZbU5qQ1QxMGlDNGRPMlo2anJyMTZyRnd5WkpNdHhFUkVaRi9Kd1ZHSWlJaUlpSWlJcGs0RmhiR3ZEbHorS0I1Yzk1cjJOQnEzZmpKazNGeGNjRmdNRmhWR0puTlpveEdJKzY1YzZjN25yT1RFNjA2ZEVoWDdUSnJ4Z3hlZWVVVnF0ZXNtYTdLQm1EMXFsVUU5K3VIazVOVHVuVVBZMkk0c0c4ZnpWdTI1TVdpUlVsTVRHUlEvLzRjUEhBQWdINjllMXR0M3pJZ2dBbFRwdGk4WGc4UER3QyszN3ZYYW5uZEdqWG8xS1VMZ1czYkF2RGxpaFVzV2JUSXNwM1piTVprTWxtQ0tOZWNPYmw0NVlwbGY5L0NoZG13Wll2bFdDZC8vTkhxK0NQSGpyVjZmVGcwbE5iTm0xdFZVOTIvZjU4SGtaRTRPanFtdTBmT3pzNTQ1c21UN25xY25aMEJjSEJ3c0htOWh1VGpaeFFZR1J3Y2JGWjBwUXdCbU5GK0Z5OWN3TVhGaGJyMTZxVmJGM2JrQ05GUlVmVHUweWZEL1ZPMy85NmZmOUtyZTNlMjd0aGh1UjViVWlySUREYmFDMUNoVWlVR0RCcEVzZUxGT1hyMEtLT0hEMmZPZ2dXVzlTbFZUTi92M1V1eDRzWFQ3ZTlidURBNWN1VEl0TDBpSWlMeTc2WEFTRVJFUkVSRVJDUUR0Mi9mcHVmSEgrUGw1Y1d3VWFQU3JXL1Z1dlVUSDlOV2NIRncvMzZtVEpoQTNYcjFlTEZvVWF0MWVmUGxzNFE0QUE0MkFvYXRXN1lRR3h0TCs0NGRNWmxNQlBmdHkvcTFhK25jcFFzRGh3NjFuSFBaNHNWTUhEZU9QZ01HWk5pK2xFQXFiV0RnNE9CQTNyeDVMY3Z6SkljenRvS0ZaeW4xL2RxNGJoMmpoZy9Id1dEQUlWVmdGQjhmVCtPbVRaazJhOVlUSHo4bGVNcG90SmEwd3cwQ3hFUkgwNnQ3ZHdxOThBS2p4NCszV3BjeTVPRHhvMGQ1dVV3WmJseS9ibG5uN2VPRHdXQmc4NFlObG5aL3VXS0YxZjUreFlwUithMjNMSytyVkszS3A3MTdNM1hTSkNhUEg4L2dZY000ZC9aczBsQi9hZDVMS1VNZFBvaU01SmVMRnpFYWpYaDRlUEJDNGNKQVV2alV0SGx6QU02ZVBaditYbVFRcXFYMnVJQkxSRVJFL3IzVXk0dUlpSWlJaUlqWVlES1o2TkNtRGZmdjMyZnR4bzI0dTd2ejNiZmZVcmRlUFpzVlFGbVZkdCtJaUFnRzlPMEx3UGZmZmNmMzMzMW5XZWRnTUxCOTUwNnJ3TWpXdVplR2hBQlEzTitmZG9HQkhOeS9INENRaFFzSldiZ3czZllWeTVhMS9IdkZWMTlSdFhwMXkrdU1xbFBNWm5PR1ZUb1pTYW1LU2xHM1JnM0x2MzJUUTR6K0F3ZnljWThlV1RwZXU0NGQ2ZEM1czlVOU1Kdk5sQzVlSFArWFh1THNtVE00T2pyYXJBaUtqSWpnNHZuenhNWEY0Vit5WkthVk9wazVldVFJL1hyM0pqdzhuQkwrL3R5OGVSTXZMeS9MK25mcjFMSE01UVRXMTN6aTNEbnM3T3pZK3MwM0FFeElVMVVGMENvdzBDb3dBdmk0UncvMi92Q0RwWUtxMVFjZjhQRGh3d3pidUdIZE9qWWtENFhZN1pOUEdEQm9VSmF1eld3MkEzRGx0OTh5SERieGFZYm5FeEVSa1g4SEJVWWlJaUlpSWlJaU5oZ01CbXJWcVVPUFR6K2x6R3V2c1dYelpucDE3MDcxbWpWWnZIejVFNGNuS2V6VFZNWjhIQlRFOWQ5LzUrTWVQZWcvY0NBQVowK2ZwbW1qUm56OHlTZVU4UGUzMmo5dEhjeU83ZHY1K2FlZkxNZnUzYmN2VmFwV1plSzRjVXo2NGd0cTFLeEpJdkJPclZvRXRHbERwNkFnQUM1ZXZFamJWcTF3U1I3R0xETW1rNG5FeEVTYlFVeG1ISk9ybFhiczNzMDd0V3V6N01zdk1adk5mUHJKSjJ6WXNvVzZOV3BZdHNrS1c5VXRWOFBEaVl1TDQrVlhYcUZOeTViRXhzYmk2dXFhTGxqYnRtVUxPM2ZzSURZMmxwMTc5K0x0N1czekhJbUppWmhNSnVKaVk4bVpLNWRsZVhoNE9OTW1UMmJUaGcxNDVzbkR5TEZqYWQybVRibzJPZWZJUWR2MjdhMkdIRnc0Yng1alI0M0MyZG1aZWJObjgvRGhRMWF0WFpzdUdLcFpwWXJOSU10Z01MQjIweVpMcGRQUlU2Zkk0ZUppTXp6MExWeVlqa0ZCRFA3OGM2dmdDdUQwcVZPY09IWU1KMmRuamg0NUFzQ0taY3VJaTR1aldZc1d4TVhHQWhEVW9ZUE5ld01RRnhlWDRUb1JFUkg1ZDFOZ0pDSWlJaUlpSXBLQmZzSEJBRVJIUlRGMjVFaGNYVjBaTVhvMERnNE9USjAwQ1RzN3UzVHpGNlZtTnB1Smk0dWpjWk1tK0pjc2FiVXVQajZlOW9HQm5EeHhnaDY5ZWpGNzVreHk1ODVOdzBhTitDZ29pT3JWcS9OWm56Nlp0dS9odzRlTUhUV0tBZ1VLY1B2MmJRREtsUzlQNGNLRm1UaHVIQWFEQWVjY09manB4eCtKaUlpZ1dvMGFPQ2ZQUWVPVUhQNWsxUGJVSWlNaUFKNTQvcHFVTUtWSWtTSUFGQzlSZ2tlUEh1SGc0R0FaeXM3d21PRE5sS3FpSlQ0K25zRURCaEQwMFVlOGxIdy9UNTA0Z1oyZEhhKysvanBIVHA2MHpNT1RtbS9od2dSKytHRzZlYVBTYnBQV2llUmgyL2J1MmNPV2I3N0J4Y1dGWHIxNzA3VmJONnN3eWVxYU03bWVQMjdjWU5IOCtWU3RYajFkV0FSSjFUdXBBNmpJeUVoY1hGeHdkSFMwK2oyNTVzekoxZkJ3amg4OWFobGlMaTBIQjRkMG9lYlJzREMrbUR3WlI0T0IyT1J3YU1xRUNjVEd4bEs3VGgzS2xpdkgybzBiTTJ3L1FPNVUxVzRpSWlMeXYwV0JrWWlJaUlpSWlNaGpUQnczanBzM2IvTDVpQkg0K1BvQ3NITDVjb3hHSTRZMGM5emN2MzhmWjJkblhGMWRTVWhJSUQ0K250ZkxsazBYR0RrNU9kR3FkV3VDUHZxSU9tKy9qV2VlUEl3YVBweHBVNlpRcm54NTVpeGMrTmdxcHRFalJ2RDd0V3RNbVRhTjNyMTZXWmFuVklIMDd0blRhdnMyTFZ1bU84YWpSNDhlZS8xWHIxNEZvRURCZ28vZE5yV1VDcGlVTU12ZDNUM2QrZXdkSFBqdDExK3BYYTJheldPa1ZMMUEwdHc4eDQ4ZFkvL2V2YXovNWhzS0Z5bkN3UU1IS09Idmo2ZW5Kd0MvWDd0R2tSZGZmS0oyQXZUcDN4OUlDdmxNSmhPeHNiR1djSTNFUkhyMzZVTzdqaDF4YzNQTDlEaVpCWEQ3OXV3aE1UR1JvY09IRXgwVlJhNDB4eklaalpZNXBBQSs2ZHFWZ3djT1dGNjNEQWhnd3BRcEFQVG8xbzBMNTg5VHVVb1Z2QW9WeXRJMUJuWHRTbERYcmdBMGE5U0lFOGVQY3lxNU9nMlM1bVo2L1kwM2JGWnlwZHdYRFVrbklpTHl2MHVCa1lpSWlJaUlpRWdtZHUzY3ljcmx5d0ZvMzZtVFpYbEs5VWxhV2FsbVNkR2tXVE1BUWc4ZDR2dnZ2c1BCWU1EUjBaR0xGeSt5ZU9GQ1BtamVQTk13b0VPblRuaDVlVkhtdGRlc2xoZjE5dWI4cjcveSs3VnJmRDVvRUljT0htVEI0c1ZVcjFuVHNrM1k0Y05VcUZRcFM4UE1wY3lKOVBJcnIyUzZuZGxzdGhvbUxTVTgrZm1ubjhqbDVrWXVOemR1M2JwRmJHeXNKZFN5dDdlM1ZBV05HRE9HS2xXcldoMnpVS3JyejVjL1A2dldycVZGa3laODJMbzFhelpzNElmZHUyblN0Q21ROUx2cUZoVEUxaDA3TEJWSVdkWGowMDh6WEZlalZpMCtTUlhJUFU3S3NIWXBVdVlHQ3Z6d1ErbzNhTURseTVkcDJiUXA4MEpDcUZTNXNtVzcrRFNCMGNpeFl6RWFqVGc0T1BCMnpacmtTRlU5OVZuZnZuUnUxNDVaMDZjemV2ejRMTGNONE9MNTg1dzRmaHlBTTZkT2NmWHFWUm8yYWtUTnFsVzVlK2RPcHZzMmE5R0N5ZE9tUGRINVJFUkU1Ti9oNldmcEZCRVJFUkVSRWZrZjkvTlBQL0ZaejU2V0VNVFduREYvNWRqRGhneWh4bHR2RWRpaUJYWjJkb1FzWGNyZTBGQWFObXJFekduVHFGeStQTy9VcWNQY1diTnNIc1AvcFpmbzFidDN1dVZuVDUvbTgwR0RxRiszTHZZT0RyeFl0Q2hMRmkzQzN0NmUrUGg0QnZUcFE3dkFRTFp0MmZMWWF6S1pUS3hiczRhWFNwYWswQXN2WkxydGh3RUJUSms0MGZJNkpURGF2SEVqYjc3NUpnQzVjK2NtTGk2T2ltWExXclpKcWFUeTh2S2lXUEhpVmordU9YTmFuY1BMeTR2bHExWVJjZjgralJzMDRON2R1N3hUdno0QWxhdFV3Y1BUay9GanhtVGF6dWR0YVVnSUpieTlMVCtwMitOVnFCQ2xTNWZHYURUeXhlVEpWdnZGeDhkYnpXSGtWNndZTDVVc1NmRVNKUUNzS3M1cTE2bERDWDkvMXE1ZXpiMjdkNStvZmJObnpyUUVoZC90Mk1HUTRHQWlJaUxZdEhVclIwNmU1UGlaTTVaQXRIdlBucHc0ZTVaanAwOFRldXdZd1lNSFA5bk5FQkVSa1g4TkJVWWlJaUlpSWlJaU52eCs3UnJ0QWdOeE5CZ0liTnYybVIrL3lJc3ZzbmYzYnNxLytTYnJ2L21HNE1HRDZkU3VIZi9wMVl1M3FsVGhZRmdZUTRjUHg5WEZoY3BWcW1UNXVLdFdyS0J4Z3diczI3dVhTVjk4UWYvZ1lPSmlZemthRmtibjl1MnBYYTBhMjdac1llcjA2WHlRd2Z3M3FTMWR2Smp3SzFkbzI3Njk5WXJrTU9qM2E5Y0FDQThQNThqaHd4d09EVTIxU2RJMmJtNXVmTkNpQlpCVUpiUnA2MVltVHAyYTVXdEt5OWZQai9raElkejg0dy95NU0xTCtRb1ZBSEIxZGFWcnQyN3MyYjJia3lkT1BQWHgvNnJtTFZ1eTUrQkJ5OC9IUFhwWXJmZk1rNGVXclZzVGR2Z3d4OExDTE12alVnK0Rsd1dmOU9yRnlMRmo4VWdlamk4ckRvZUdzdldiYjJnWmE1a0dUd0FBRGdKSlJFRlVFQUJBNTY1ZGlZK1BaLzZjT1JRdVVvUUNCUXFRSjI5ZVBQUGtBY0RGeFFYUFBIbklteThmWG9VS2tTOS8vaXlmUzBSRVJQNWRGQmlKaUlpSWlJaUkySkMvUUFHOHZiMlp1M0RoRTgvZGt4VnVibTdzT1hTSUtkT244MGE1Y2hUMThXSHc1NTl6NlpkZjZOS3hJM05uemFKVGx5NXMzTHFWMTVPcmNiSWk4TU1QK1dMbVRIYnYzMDlrWkNTdG1qV2paVUFBUTRjUFovL2V2YnpmdURGbXM1bGl4WXMvOWxnSDkrOW53cGd4bEN4VmlvREFRS3QxUGo0K0FGU3JWQW5md29XcCtkWmJKQ1FrV0lJSVNCcWFEV0RTRjEvUXNGRWp5L0l5cjcxR3ZYZmZ6ZkkxMlJJVEU0UFpiT2JQZS9mWXVINjlaWGxBbXphNDVzeko5TDhRU1AxVmJ1N3VlUHY0V0g0OGJRUTY3VHAwQUdEaC9Qa0FKQ1FrWURRYWNYbUN3S2h4MDZhMGF0MzZzWE5kcGJoNzV3NjllL1NnM3J2dlV1cmxsd0h3OVBTa1NiTm1GQzVTaE5qWVdHN2V2RWxFUkFRUEhqd0Fra0tzQnc4ZWNQLytmVzdmdmsxRVJJVE5ZNTg0ZnB5Vnk1Zno2K1hMV1c2L2lJaUkvTE5vRGlNUkVSRVJFUkVSRzV5ZG5mbDYvWG9NQmdOSFUxV0JQQTg3dG0vbjNKa3p2UFBlZTdUcjJKRnRXN1pROW8wM251cFlack1aVDA5UFdqZHZ6cStYTHpObCtuUktsaXBGNStRS0lSOGZIK3E4L1RialJvOW0xZHExbGlxZ3RCNCtmTWdYa3llVEsxY3U1aXhZZ01GZy9RaWh3ZnZ2NCtMaXdzMmJOd0d3dDdQRHg4K1B5bSs5WmRrbUpURHlMVnc0dy9hbWJQTWtZbU5qR2ZINTU1UXJYeDRQVDArR0RSbEN4VXFWS0Z5a0NHNXVidlR0MzUreTVjbzk4WEZUSER4d2dJbmp4ckVrZWU2cTU4SFh6NC9hZGVwUXNWSWxBR0lmUFFLU3dxYW5sVkx0NVdCam1NSEV4RVE2ZCtqQXZYdjM2RDl3SUljT0hyU3NHemxtREFhRGdjT2hvYlJPVTNVMmE4WU1aczJZWVhuZE1TZ28zZnhjaXhZczRKdU5HNmxSc3ladFdyWms4clJwVktsVzdhbXZRMFJFUlA1dktEQVNFUkVSRVJFUnlVRGFrT1I1T1hQNk5FdERRcGcxWXdaRnZiMXAxTGp4RTFVVnBiWnV6Um9HOU9sRDNYcjFtTGRvRVdGSGp0RG92ZmVvV0trU3VkemN1SEQrUEFNR0RlTGRPbldZTUhac2huUFN1THE2OHRXNmRWeStkQWxmUDc5MDYrM3M3S2p6OXR1WnRpVWxEQW83ZWRMbStncGx5MkkybXpQY1B6WTJGa2RIeDNRVk5DT0hEZU9QR3pkWXNIZ3hIaDRlMUsxUmd6NmZmY1pYeVFGWXg2Q2dUTnVWa2RPblRqRjV3Z1FPN051SHU3dDdodFUwQURldVgyZituRGtFdEdsRHFkS2xuK3A4aTVZdHN3UjJVVkZSUUZMbFdWcVBrc09rak1LMTZWT25zbXJGQ2lJakl3SHc5dlZOdDQyZG5SMWRQdnFJSDgrZHc5ZlB6eW93U25tZisvcjVNWFB1WE56YzNEQVlETFFOQ0tCNXk1WTArZUFEekdZemNYRnh2R0FqL0F1WlA1OGRQL3lBdTdzN1pWNTdqZFZmZmFYQVNFUkU1RjlJUTlLSmlJaUlpSWlJL0kwU0VoTFNMZXNYSE16eHMyZVpOVzhlUHI2K3pKNDVrMlZMbHRqYzMyd2pORWdkSkxRTUNHREg3dDBNR2pxVUlRTUgwcnRuVHpwMDZzU0N4WXZ4OVBUa1VXd3N4WW9YWitqdzRjeWZNNGZ1WGJzU25SeFdwRzJmbzZNakpVdVZldXByVFFtRGN1Yk1hZk1Id0d6amZxUzRjUDQ4amQ5N2o2TkhqbGlXelo0eGc2OVdybVRZeUpHVThQY25mNEVDOUJzNGtDT2hvWHk1WXNVVHQvRldjb1ZVMjRBQW1qUm93Tm5UcC9sUHYzNGNDQXZEcjFneHErdElMZlRRSVpZdlhjcTZOV3VzbGljbUpoSVpFY0hsUzVjc1AvZnUzYk9zU3kxMWRkZmR1M2VCOUJWR042NWZwMW55Y0g2clY2M2l5eFVyMHIySHFsU3JSblJNREw1K2ZuVHAxczFxV01EVUdqWnFSTC9nNEF5dnFXREJnalJzMUlnYXRXcFpBaDl2SHgrcVZLdEd0Um8xcUZ1dkhxV1RoN0pMelpTUVlBbTFvcUtpY0hGeHNYbCtFUkVSK1dkVGhaR0lpSWlJaUlqSVkyUldCWk5hVm9aWFN4MG9wRld5VkNrK0h6R0NhMWV2a3R2RHcycWJPM2Z1Sk8xdm95MG1rOG5Tem10WHJ6SjEwaVMrLys0N2lyejRJbCt1V1VPbHlwVkpURXprOHFWTGxDaFJBb0IySFRzU0ZSVkZ2dno1eVpXcXF1WFJ3NGNBTnR2M09Ba21FM0h4OFpSNTlkV2s5aVFIR3kvNysyZTRqeWtoQVlPakk1QVVFTDM5emp1V0lPWEF2bjM4ZU80Y2lZbUptTTFtSmsrWXdOeFpzK2plc3lldDI3YTFIQ093YlZ0T25UaEJyZHExTTd3M3RvYmVNNWxNSEE0TkJlRE1xVlAwNmQrZkRwMDZXZDJQSEM0dUhENTBpQzJiTitQczdBeUEwV2hrN3F4WkFEUnAydFRxbUVhVGlRM3IxckZoM1RxYjl5Y2p4NDhlQlNCUG5qeVdaV2ZQbktGeisvWVk0K01aTlc0Y3g0OGVaVWh3TUhObnplTDl4bzJwVUtrU2ZzV0tVYkprU1U2Y1BXczVSMHgwTkxlaW80bUlpT0RXelp2VXFGVUx4K1I3Yko4OFhGM0s3eVloSVFFSEJ3Y2V4c1RnNU95TWc0TkRoc01VSmlRa0VCY1hoNU9UazFYMVhmRGd3VFJyMUlqWHk1YmxXRmdZeTcvNktzUHJGQkVSa1g4dUJVWWlJaUlpSWlJaWoyRTBHb0drZ01IV01IVW5UNXdnN1BCaGJ0KytEU1RONTVNUlV5YUJ3cE8wSmJXVTZnNlR5WVMzanc5NTgrYWxYM0F3SFRwM0p1ckJBMVl1WDg2dW5UdTUvdnZ2MUtwVHg3TGZKNzE2cFR2V2d3Y1BBS2hibzhaVHRjL1QwNU1UNTg0bHRUVTVJQWs5ZHN6bXRwWExsOGRrTk9MaDRVR3g0c1daT21rU1V5ZE5zdHJtdGRkZnAwS2xTbHdORCtmYi8vNlhvSzVkTFZVeUtlenQ3Wms4YlpyVnNuTm56N0pwL1hvdVhMaVExSzVVUVV3S2c4SEFnRUdET0JJYXlwRGh3L0gwOUV5M1RlZXVYUmszZWpTOXVuZTNXbTVuWjBkUTE2NlVlZTAxcStYeGNYSHA1dmxaT0c4ZVkwZU5JaTR1anB5NWNnRko0ZDc0TVdPNGQvY3VONjVmNTJoWUdPVXJWTUFuZVRpNXVMZzRlblh2VG1SRUJGK3ZYMC9aTjk2Z2JidDJORy9WaW9uanhqRnY5bXptelo1dDg3Nm1WcjVDQmVyV3E1ZHV1U2xOWVBSKy9mcjhldmx5dXUybVRKeklsSWtUclpiTldiQ0ErZzBhV0Y0M2E5R0M4bSsreWRYd2NNWk5tbVJ6V0QwUkVSSDU1MU5nSkNJaUlpSWlJdklZOGZIeFNmOGJGMmN6TVBMMzk2ZDlZQ0JSVVZGNGVYbnhicXFINmVtT1pUU21DeFN5WXZXcVZRVDM2MmN6TURJNE9GQzlaazFNSmhOT1RrNk1tVERCc3M0eGIxNldMMW5DL2Z2M0dUdGh3bVBubHVrWEhKd3VrTW1LeE1SRUVoSVNpSStMc3l6TGx6OC9WYXBXeGF0UUladjdmTDkzTDNueTVzWE96bzVOVzdkeThlSkZxeUhxSEoyY0xFUGlGZlgyWnZOLy81dmxNTUxieDRjVnk1Ymg3T3hNazJiTmFOdXVuYzN0V2dZRVpEaUVHMERuTGwxbzgrR0hSRWRGV1ZXUXViaTRXRlVpcFJneWZEaWwwOHhwMU9EOTl5bjk4c3RXMjl2YjI1TTdkMjUyN2R4SnFkS2xHVHR4SW8yYk5yVlU5emc3TzdQeTY2ODVjdmd3WmQ5NHc3SmZsYXBWMmJ4dEc1Y3ZYZUwwcVZQY3ZuV0xtSmdZNG1KalNUQ2IwMVc1VmMzZzkyMU1mazhiNCtOeGNuSWlxR3RYSEF3R2N1VElZYWxHU2l1bHd1aVZNbVhTcmZQMjhjSGJ4OGZtZmlJaUl2THZZSmVZbFhwNUVSRVJFUkVSa1d6czR2bnpYTGx5aGRwMTY5b01qQURPbmo1TmJnOFBpbnA3WjNxczdkdTI0ZVByUzZrMG9jTGpSRVpHY3V1UFAvRHg4OFBKeWVtSjlyMy81NS9rOXZDd0RFZVdYZHk2ZFl2OCtmTm51K3ZPaWgvUG5lUFV5Wk8wYU5YcWlkOVBJaUlpOHU5aGw5RllzN2EyVldBa0lpSWlJaUlpSWlJaUlpTHl2K2RKQWlOOXhVWkVSRVJFUkVSRVJFUkVSQ1NiVTJBa0lpSWlJaUlpSWlJaUlpS1N6U2t3RWhFUkVSRVJFUkVSRVJFUnllWVVHSW1JaUlpSWlJaUlpSWlJaUdSekNveEVSRVJFUkVSRVJFUkVSRVN5T1FWR0lpSWlJaUlpSWlJaUlpSWkyWndDSXhFUkVSRVJFUkVSRVJFUmtXeE9nWkdJaUlpSWlJaUlpSWlJaUVnMnA4QklSRVJFUkVSRVJFUkVSRVFrbTFOZ0pDSWlJaUlpSWlJaUlpSWlrczBwTUJJUkVSRVJFUkVSRVJFUkVjbm1GQmlKaUlpSWlJaUlpSWlJaUloa2N3cU1SRVJFUkVSRVJFUkVSRVJFc2prRlJpSWlJaUlpSWlJaUlpSWlJdG1jQWlNUkVSRVJFUkVSRVJFUkVaRnNUb0dSaUlpSWlJaUlpSWlJaUloSU5xZkFTRVJFUkVSRVJFUkVSRVJFSkp0VFlDUWlJaUlpSWlJaUlpSWlJcExOS1RBU0VSRVJFUkVSRVJFUkVSSEo1aFFZaVlpSWlJaUlpSWlJaUlpSVpITUtqRVJFUkVSRVJFUkVSRVJFUkxJNUJVWWlJaUlpSWlJaUlpSWlJaUxabkFJakVSRVJFUkVSRVJFUkVSR1JiRTZCa1lpSWlJaUlpSWlJaUlpSVNEYW53RWhFUkVSRVJFUkVSRVJFUkNTYlUyQWtJaUlpSWlJaUlpSWlJaUtTelNrd0VoRVJFUkVSRVJFUkVSRVJ5ZVlVR0ltSWlJaUlpSWlJaUlpSWlHUnpDb3hFUkVSRVJFUkVSRVJFUkVTeU9RVkdJaUlpSWlJaUlpSWlJaUlpMlp3Q0l4RVJFUkVSRVJFUkVSRVJrV3hPZ1pHSWlJaUlpSWlJaUlpSWlFZzJwOEJJUkVSRVJFUkVSRVJFUkVRa20xTmdKQ0lpSWlJaUlpSWlJaUlpa3MwcE1CSVJFUkVSRVJFUkVSRVJFY25tRkJpSmlJaUlpSWlJaUlpSWlJaGtjd3FNUkVSRVJFUkVSRVJFUkVSRXNqa0ZSaUlpSWlJaUlpSWlJaUlpSXRtY0FpTVJFUkVSRVJFUkVSRVJFWkZzVG9HUmlJaUlpSWlJaUlpSWlJaElOcWZBU0VSRVJFUkVSRVJFUkVSRUpKdFRZQ1FpSWlJaUlpSWlJaUlpSXBMTktUQVNFUkVSRVJFUkVSRVJFUkhKNWhRWWlZaUlpSWlJaUlpSWlJaUlaSE1LakVSRVJFUkVSRVJFUkVSRVJMSTVCVVlpSWlJaUlpSWlJaUlpSWlMWm5BSWpFUkVSRVJFUkVSRVJFUkdSYkU2QmtZaUlpSWlJaUlpSWlJaUlTRGFud0VoRVJFUkVSRVJFUkVSRVJDU2JVMkFrSWlJaUlpSWlJaUlpSWlLU3pTa3dFaEVSRVJFUkVSRVJFUkVSeWVZVUdJbUlpSWlJaUlpSWlJaUlpR1J6Q294RVJFUkVSRVJFUkVSRVJFU3lPUVZHSWlJaUlpSWlJaUlpSWlJaTJad0NJeEVSRVJFUkVSRVJFUkVSRVJFUkVSRVJFUkVSRVJFUkVSRVJFUkVSRVJFUkVSRVJFUkVSRVJFUkVSRVJFUkVSRVJFUkVSRVJFUkVSRVJFUkVSRVJFUkVSRVJFUkVSRVJFUkVSRVJFUkVSRVJFUkVSRVJFUkVSRVJFUkVSRVJFUkVSRVJFUkVSRVpIczQvOEJ2WE52c0s5T2Frd0FBQUFBU1VWT1JLNUNZSUk9IiwKICAgIlR5cGUiIDogIm1pbmQiCn0K"/>
    </extobj>
  </extobjs>
</s:customData>
</file>

<file path=customXml/itemProps1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14282</Words>
  <Application>WPS 演示</Application>
  <PresentationFormat>宽屏</PresentationFormat>
  <Paragraphs>333</Paragraphs>
  <Slides>56</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56</vt:i4>
      </vt:variant>
    </vt:vector>
  </HeadingPairs>
  <TitlesOfParts>
    <vt:vector size="73" baseType="lpstr">
      <vt:lpstr>Arial</vt:lpstr>
      <vt:lpstr>方正书宋_GBK</vt:lpstr>
      <vt:lpstr>Wingdings</vt:lpstr>
      <vt:lpstr>微软雅黑</vt:lpstr>
      <vt:lpstr>汉仪旗黑</vt:lpstr>
      <vt:lpstr>Impact</vt:lpstr>
      <vt:lpstr>Times New Roman</vt:lpstr>
      <vt:lpstr>Calibri</vt:lpstr>
      <vt:lpstr>宋体</vt:lpstr>
      <vt:lpstr>Times New Roman Regular</vt:lpstr>
      <vt:lpstr>宋体</vt:lpstr>
      <vt:lpstr>Arial Unicode MS</vt:lpstr>
      <vt:lpstr>等线</vt:lpstr>
      <vt:lpstr>汉仪中等线KW</vt:lpstr>
      <vt:lpstr>Helvetica Neue</vt:lpstr>
      <vt:lpstr>汉仪书宋二KW</vt:lpstr>
      <vt:lpstr>Office 主题​​</vt:lpstr>
      <vt:lpstr>PowerPoint 演示文稿</vt:lpstr>
      <vt:lpstr>PowerPoint 演示文稿</vt:lpstr>
      <vt:lpstr>PowerPoint 演示文稿</vt:lpstr>
      <vt:lpstr>人脸识别技术描述</vt:lpstr>
      <vt:lpstr>人脸识别技术特点</vt:lpstr>
      <vt:lpstr>人脸识别技术特点</vt:lpstr>
      <vt:lpstr>人脸识别技术流程</vt:lpstr>
      <vt:lpstr>人脸识别技术流程</vt:lpstr>
      <vt:lpstr>人脸识别技术流程</vt:lpstr>
      <vt:lpstr>五种人脸识别模式</vt:lpstr>
      <vt:lpstr>人脸识别技术应用</vt:lpstr>
      <vt:lpstr>人脸识别优势与困难</vt:lpstr>
      <vt:lpstr>人脸识别优势与困难</vt:lpstr>
      <vt:lpstr>PowerPoint 演示文稿</vt:lpstr>
      <vt:lpstr>人脸识别现行挑战</vt:lpstr>
      <vt:lpstr>人脸识别现行挑战</vt:lpstr>
      <vt:lpstr>人脸识别现行挑战</vt:lpstr>
      <vt:lpstr>人脸识别现行挑战</vt:lpstr>
      <vt:lpstr>人脸识别现行挑战</vt:lpstr>
      <vt:lpstr>人脸识别现行挑战</vt:lpstr>
      <vt:lpstr>人脸识别现行挑战</vt:lpstr>
      <vt:lpstr>人脸识别现行挑战</vt:lpstr>
      <vt:lpstr>人脸识别现行挑战</vt:lpstr>
      <vt:lpstr>人脸识别现行挑战</vt:lpstr>
      <vt:lpstr>人脸识别现行挑战</vt:lpstr>
      <vt:lpstr>人脸识别现行挑战</vt:lpstr>
      <vt:lpstr>人脸识别现行挑战</vt:lpstr>
      <vt:lpstr>人脸识别现行挑战</vt:lpstr>
      <vt:lpstr>人脸识别现行挑战</vt:lpstr>
      <vt:lpstr>PowerPoint 演示文稿</vt:lpstr>
      <vt:lpstr>国外相关法律规制</vt:lpstr>
      <vt:lpstr>国外相关法律规制</vt:lpstr>
      <vt:lpstr>国外相关法律规制</vt:lpstr>
      <vt:lpstr>我国的法律规制进展及问题</vt:lpstr>
      <vt:lpstr>我国的法律规制进展及问题</vt:lpstr>
      <vt:lpstr>我国的法律规制进展及问题</vt:lpstr>
      <vt:lpstr>我国的法律规制进展及问题</vt:lpstr>
      <vt:lpstr>我国的法律规制进展及问题</vt:lpstr>
      <vt:lpstr>我国的法律规制进展及问题</vt:lpstr>
      <vt:lpstr>我国的法律规制进展及问题</vt:lpstr>
      <vt:lpstr>我国的法律规制进展及存在问题</vt:lpstr>
      <vt:lpstr>我国的法律规制进展及存在问题</vt:lpstr>
      <vt:lpstr>人脸识别第一案</vt:lpstr>
      <vt:lpstr>人脸识别第一案</vt:lpstr>
      <vt:lpstr>人脸识别第一案----争议焦点</vt:lpstr>
      <vt:lpstr>人脸识别第一案----争议焦点</vt:lpstr>
      <vt:lpstr>人脸识别第一案----争议焦点</vt:lpstr>
      <vt:lpstr>PowerPoint 演示文稿</vt:lpstr>
      <vt:lpstr>对法律规制的建议</vt:lpstr>
      <vt:lpstr>对法律规制的建议</vt:lpstr>
      <vt:lpstr>对法律规制的建议</vt:lpstr>
      <vt:lpstr>对法律规制的建议</vt:lpstr>
      <vt:lpstr>对法律规制的建议</vt:lpstr>
      <vt:lpstr>对法律规制的建议</vt:lpstr>
      <vt:lpstr>参考文献</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joziezhang</cp:lastModifiedBy>
  <cp:revision>75</cp:revision>
  <dcterms:created xsi:type="dcterms:W3CDTF">2021-11-26T04:57:17Z</dcterms:created>
  <dcterms:modified xsi:type="dcterms:W3CDTF">2021-11-26T04:57:17Z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843302F6F1354063B34F68A0E2E2F115</vt:lpwstr>
  </property>
  <property fmtid="{D5CDD505-2E9C-101B-9397-08002B2CF9AE}" pid="3" name="KSOProductBuildVer">
    <vt:lpwstr>2052-3.3.1.5149</vt:lpwstr>
  </property>
</Properties>
</file>